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55"/>
  </p:notesMasterIdLst>
  <p:sldIdLst>
    <p:sldId id="4306" r:id="rId2"/>
    <p:sldId id="4001" r:id="rId3"/>
    <p:sldId id="436" r:id="rId4"/>
    <p:sldId id="4182" r:id="rId5"/>
    <p:sldId id="1153" r:id="rId6"/>
    <p:sldId id="327" r:id="rId7"/>
    <p:sldId id="3528" r:id="rId8"/>
    <p:sldId id="259" r:id="rId9"/>
    <p:sldId id="275" r:id="rId10"/>
    <p:sldId id="3532" r:id="rId11"/>
    <p:sldId id="1148" r:id="rId12"/>
    <p:sldId id="306" r:id="rId13"/>
    <p:sldId id="1233" r:id="rId14"/>
    <p:sldId id="3538" r:id="rId15"/>
    <p:sldId id="3539" r:id="rId16"/>
    <p:sldId id="3533" r:id="rId17"/>
    <p:sldId id="279" r:id="rId18"/>
    <p:sldId id="280" r:id="rId19"/>
    <p:sldId id="263" r:id="rId20"/>
    <p:sldId id="353" r:id="rId21"/>
    <p:sldId id="3545" r:id="rId22"/>
    <p:sldId id="298" r:id="rId23"/>
    <p:sldId id="278" r:id="rId24"/>
    <p:sldId id="3529" r:id="rId25"/>
    <p:sldId id="380" r:id="rId26"/>
    <p:sldId id="330" r:id="rId27"/>
    <p:sldId id="1231" r:id="rId28"/>
    <p:sldId id="373" r:id="rId29"/>
    <p:sldId id="363" r:id="rId30"/>
    <p:sldId id="346" r:id="rId31"/>
    <p:sldId id="344" r:id="rId32"/>
    <p:sldId id="303" r:id="rId33"/>
    <p:sldId id="331" r:id="rId34"/>
    <p:sldId id="381" r:id="rId35"/>
    <p:sldId id="382" r:id="rId36"/>
    <p:sldId id="3551" r:id="rId37"/>
    <p:sldId id="3552" r:id="rId38"/>
    <p:sldId id="3553" r:id="rId39"/>
    <p:sldId id="3530" r:id="rId40"/>
    <p:sldId id="332" r:id="rId41"/>
    <p:sldId id="301" r:id="rId42"/>
    <p:sldId id="1157" r:id="rId43"/>
    <p:sldId id="3547" r:id="rId44"/>
    <p:sldId id="3531" r:id="rId45"/>
    <p:sldId id="386" r:id="rId46"/>
    <p:sldId id="1162" r:id="rId47"/>
    <p:sldId id="335" r:id="rId48"/>
    <p:sldId id="3543" r:id="rId49"/>
    <p:sldId id="1158" r:id="rId50"/>
    <p:sldId id="311" r:id="rId51"/>
    <p:sldId id="389" r:id="rId52"/>
    <p:sldId id="4094" r:id="rId53"/>
    <p:sldId id="355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04" autoAdjust="0"/>
    <p:restoredTop sz="94648"/>
  </p:normalViewPr>
  <p:slideViewPr>
    <p:cSldViewPr snapToGrid="0" snapToObjects="1">
      <p:cViewPr varScale="1">
        <p:scale>
          <a:sx n="111" d="100"/>
          <a:sy n="111" d="100"/>
        </p:scale>
        <p:origin x="240" y="3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C4C8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A9-42F7-A4C5-DCDA07EAA8B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A9-42F7-A4C5-DCDA07EAA8B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A9-42F7-A4C5-DCDA07EAA8B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A9-42F7-A4C5-DCDA07EAA8BC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094-4F7D-8020-88B279E61B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C4C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Sheet1!$P$6:$P$10</c:f>
              <c:numCache>
                <c:formatCode>General</c:formatCode>
                <c:ptCount val="5"/>
                <c:pt idx="0">
                  <c:v>3.1</c:v>
                </c:pt>
                <c:pt idx="1">
                  <c:v>8.2000000000000011</c:v>
                </c:pt>
                <c:pt idx="2">
                  <c:v>14.3</c:v>
                </c:pt>
                <c:pt idx="3">
                  <c:v>23.2</c:v>
                </c:pt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A9-42F7-A4C5-DCDA07EAA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080326072"/>
        <c:axId val="2080329560"/>
      </c:barChart>
      <c:catAx>
        <c:axId val="208032607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329560"/>
        <c:crosses val="autoZero"/>
        <c:auto val="1"/>
        <c:lblAlgn val="ctr"/>
        <c:lblOffset val="100"/>
        <c:noMultiLvlLbl val="0"/>
      </c:catAx>
      <c:valAx>
        <c:axId val="20803295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0326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 baseline="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val>
            <c:numRef>
              <c:f>Sheet1!$I$6:$M$6</c:f>
              <c:numCache>
                <c:formatCode>General</c:formatCode>
                <c:ptCount val="5"/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79-4F47-ACE1-C24E3044C522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Sheet1!$I$7:$M$7</c:f>
              <c:numCache>
                <c:formatCode>General</c:formatCode>
                <c:ptCount val="5"/>
                <c:pt idx="3">
                  <c:v>23.2</c:v>
                </c:pt>
                <c:pt idx="4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79-4F47-ACE1-C24E3044C522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Sheet1!$I$8:$M$8</c:f>
              <c:numCache>
                <c:formatCode>General</c:formatCode>
                <c:ptCount val="5"/>
                <c:pt idx="2">
                  <c:v>14.3</c:v>
                </c:pt>
                <c:pt idx="3">
                  <c:v>14.3</c:v>
                </c:pt>
                <c:pt idx="4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79-4F47-ACE1-C24E3044C522}"/>
            </c:ext>
          </c:extLst>
        </c:ser>
        <c:ser>
          <c:idx val="3"/>
          <c:order val="3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Sheet1!$I$9:$M$9</c:f>
              <c:numCache>
                <c:formatCode>General</c:formatCode>
                <c:ptCount val="5"/>
                <c:pt idx="1">
                  <c:v>8.2000000000000011</c:v>
                </c:pt>
                <c:pt idx="2">
                  <c:v>8.2000000000000011</c:v>
                </c:pt>
                <c:pt idx="3">
                  <c:v>8.2000000000000011</c:v>
                </c:pt>
                <c:pt idx="4">
                  <c:v>8.2000000000000011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79-4F47-ACE1-C24E3044C522}"/>
            </c:ext>
          </c:extLst>
        </c:ser>
        <c:ser>
          <c:idx val="4"/>
          <c:order val="4"/>
          <c:spPr>
            <a:solidFill>
              <a:srgbClr val="0C4C88"/>
            </a:solidFill>
            <a:ln>
              <a:noFill/>
            </a:ln>
            <a:effectLst/>
          </c:spPr>
          <c:invertIfNegative val="0"/>
          <c:val>
            <c:numRef>
              <c:f>Sheet1!$I$10:$M$10</c:f>
              <c:numCache>
                <c:formatCode>General</c:formatCode>
                <c:ptCount val="5"/>
                <c:pt idx="0">
                  <c:v>3.1</c:v>
                </c:pt>
                <c:pt idx="1">
                  <c:v>3.1</c:v>
                </c:pt>
                <c:pt idx="2">
                  <c:v>3.1</c:v>
                </c:pt>
                <c:pt idx="3">
                  <c:v>3.1</c:v>
                </c:pt>
                <c:pt idx="4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79-4F47-ACE1-C24E3044C5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4128392"/>
        <c:axId val="2074124840"/>
      </c:barChart>
      <c:catAx>
        <c:axId val="207412839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4124840"/>
        <c:crosses val="autoZero"/>
        <c:auto val="1"/>
        <c:lblAlgn val="ctr"/>
        <c:lblOffset val="100"/>
        <c:noMultiLvlLbl val="0"/>
      </c:catAx>
      <c:valAx>
        <c:axId val="20741248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4128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07053832143101E-2"/>
          <c:y val="3.2657254528624099E-2"/>
          <c:w val="0.904333200307056"/>
          <c:h val="0.857473314988962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C4C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C4C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Sheet1!$M$31:$M$35</c:f>
              <c:numCache>
                <c:formatCode>General</c:formatCode>
                <c:ptCount val="5"/>
                <c:pt idx="0">
                  <c:v>4.0999999999999996</c:v>
                </c:pt>
                <c:pt idx="1">
                  <c:v>10.8</c:v>
                </c:pt>
                <c:pt idx="2">
                  <c:v>17.399999999999999</c:v>
                </c:pt>
                <c:pt idx="3">
                  <c:v>24.5</c:v>
                </c:pt>
                <c:pt idx="4">
                  <c:v>43.3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8-4BB4-A6B3-4260C4A1C183}"/>
            </c:ext>
          </c:extLst>
        </c:ser>
        <c:ser>
          <c:idx val="1"/>
          <c:order val="1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4.2824682325999898E-3"/>
                  <c:y val="6.19390734109695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B-44AF-A915-0563751390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C4C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Sheet1!$N$31:$N$35</c:f>
              <c:numCache>
                <c:formatCode>General</c:formatCode>
                <c:ptCount val="5"/>
                <c:pt idx="0">
                  <c:v>3.1</c:v>
                </c:pt>
                <c:pt idx="1">
                  <c:v>8.2000000000000011</c:v>
                </c:pt>
                <c:pt idx="2">
                  <c:v>14.3</c:v>
                </c:pt>
                <c:pt idx="3">
                  <c:v>23.2</c:v>
                </c:pt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08-4BB4-A6B3-4260C4A1C1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75369784"/>
        <c:axId val="2075373256"/>
      </c:barChart>
      <c:catAx>
        <c:axId val="207536978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373256"/>
        <c:crosses val="autoZero"/>
        <c:auto val="1"/>
        <c:lblAlgn val="ctr"/>
        <c:lblOffset val="100"/>
        <c:noMultiLvlLbl val="0"/>
      </c:catAx>
      <c:valAx>
        <c:axId val="2075373256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369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1-19T16:57:51.510" idx="4">
    <p:pos x="10" y="10"/>
    <p:text>We need a legend here</p:text>
    <p:extLst>
      <p:ext uri="{C676402C-5697-4E1C-873F-D02D1690AC5C}">
        <p15:threadingInfo xmlns:p15="http://schemas.microsoft.com/office/powerpoint/2012/main" timeZoneBias="-12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0.09536</cdr:x>
      <cdr:y>0.04943</cdr:y>
    </cdr:from>
    <cdr:to>
      <cdr:x>0.88806</cdr:x>
      <cdr:y>0.89556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499406" y="161925"/>
          <a:ext cx="4151366" cy="2771775"/>
        </a:xfrm>
        <a:custGeom xmlns:a="http://schemas.openxmlformats.org/drawingml/2006/main">
          <a:avLst/>
          <a:gdLst>
            <a:gd name="connsiteX0" fmla="*/ 0 w 4233076"/>
            <a:gd name="connsiteY0" fmla="*/ 2897433 h 2897433"/>
            <a:gd name="connsiteX1" fmla="*/ 444500 w 4233076"/>
            <a:gd name="connsiteY1" fmla="*/ 2808533 h 2897433"/>
            <a:gd name="connsiteX2" fmla="*/ 1346200 w 4233076"/>
            <a:gd name="connsiteY2" fmla="*/ 2567233 h 2897433"/>
            <a:gd name="connsiteX3" fmla="*/ 2273300 w 4233076"/>
            <a:gd name="connsiteY3" fmla="*/ 2186233 h 2897433"/>
            <a:gd name="connsiteX4" fmla="*/ 3175000 w 4233076"/>
            <a:gd name="connsiteY4" fmla="*/ 1551233 h 2897433"/>
            <a:gd name="connsiteX5" fmla="*/ 4140200 w 4233076"/>
            <a:gd name="connsiteY5" fmla="*/ 128833 h 2897433"/>
            <a:gd name="connsiteX6" fmla="*/ 4140200 w 4233076"/>
            <a:gd name="connsiteY6" fmla="*/ 154233 h 289743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</a:cxnLst>
          <a:rect l="l" t="t" r="r" b="b"/>
          <a:pathLst>
            <a:path w="4233076" h="2897433">
              <a:moveTo>
                <a:pt x="0" y="2897433"/>
              </a:moveTo>
              <a:cubicBezTo>
                <a:pt x="110066" y="2880499"/>
                <a:pt x="220133" y="2863566"/>
                <a:pt x="444500" y="2808533"/>
              </a:cubicBezTo>
              <a:cubicBezTo>
                <a:pt x="668867" y="2753500"/>
                <a:pt x="1041400" y="2670950"/>
                <a:pt x="1346200" y="2567233"/>
              </a:cubicBezTo>
              <a:cubicBezTo>
                <a:pt x="1651000" y="2463516"/>
                <a:pt x="1968500" y="2355566"/>
                <a:pt x="2273300" y="2186233"/>
              </a:cubicBezTo>
              <a:cubicBezTo>
                <a:pt x="2578100" y="2016900"/>
                <a:pt x="2863850" y="1894133"/>
                <a:pt x="3175000" y="1551233"/>
              </a:cubicBezTo>
              <a:cubicBezTo>
                <a:pt x="3486150" y="1208333"/>
                <a:pt x="3979333" y="361666"/>
                <a:pt x="4140200" y="128833"/>
              </a:cubicBezTo>
              <a:cubicBezTo>
                <a:pt x="4301067" y="-104000"/>
                <a:pt x="4220633" y="25116"/>
                <a:pt x="4140200" y="154233"/>
              </a:cubicBezTo>
            </a:path>
          </a:pathLst>
        </a:custGeom>
        <a:noFill xmlns:a="http://schemas.openxmlformats.org/drawingml/2006/main"/>
        <a:ln xmlns:a="http://schemas.openxmlformats.org/drawingml/2006/main" w="25400">
          <a:solidFill>
            <a:srgbClr val="0C4C8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0.09294</cdr:x>
      <cdr:y>0.05637</cdr:y>
    </cdr:from>
    <cdr:to>
      <cdr:x>0.88745</cdr:x>
      <cdr:y>0.89944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C3594F26-1885-4937-8DE7-7E5C225A6AB8}"/>
            </a:ext>
          </a:extLst>
        </cdr:cNvPr>
        <cdr:cNvCxnSpPr/>
      </cdr:nvCxnSpPr>
      <cdr:spPr>
        <a:xfrm xmlns:a="http://schemas.openxmlformats.org/drawingml/2006/main" flipV="1">
          <a:off x="486706" y="184666"/>
          <a:ext cx="4160891" cy="276173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2"/>
          </a:solidFill>
          <a:prstDash val="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11/8/22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https://fivethirtyeight.com/features/many-americans-think-economic-inequality-is-a-problem-just-not-the-most-pressing-one/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24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70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your</a:t>
            </a:r>
            <a:r>
              <a:rPr lang="en-US" baseline="0" dirty="0"/>
              <a:t> own experience at FTC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4D649D-2BFF-4C29-BFA2-4D8DBD4600D6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38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0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taken from page 10, Chad Stone, Danilo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Sherman, and Roderick Taylor, “A Guide to Statistics on Historical Trends in Income Inequality,”</a:t>
            </a:r>
            <a:r>
              <a:rPr lang="en-US" dirty="0">
                <a:effectLst/>
              </a:rPr>
              <a:t>  May 15,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49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 line: in 2014, 0.03% of all households receive 1.3% of all income in the United States.  </a:t>
            </a:r>
            <a:endParaRPr lang="en-US" b="0" dirty="0">
              <a:effectLst/>
            </a:endParaRP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42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30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13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21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97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56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8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Inequality/Images/CBPP_AbruptIncrease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Charts/cfac_v18.png" TargetMode="External"/><Relationship Id="rId7" Type="http://schemas.openxmlformats.org/officeDocument/2006/relationships/image" Target="file:////Users/Jon/NEED%20Dropbox/Presentations/Inequality/Charts/cfac_all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file:////Users/Jon/NEED%20Dropbox/Presentations/Inequality/Charts/cfac_actual.png" TargetMode="Externa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equality.org/facts/income-inequality/" TargetMode="External"/><Relationship Id="rId4" Type="http://schemas.openxmlformats.org/officeDocument/2006/relationships/image" Target="file:////Users/Jon/NEED%20Dropbox/Presentations/Inequality/Charts/unions.p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Inequality/Images/TaxTransAndIneq2.pn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axChanges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oecd.org/inequality/income-inequality.htm#indicator-chart" TargetMode="Externa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hinker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Fall</a:t>
            </a:r>
            <a:r>
              <a:rPr lang="en-US" sz="3600" b="1" i="1" dirty="0"/>
              <a:t>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 Issues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New Mexico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November,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1385401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4A4F-0F5C-B34D-AED1-761D951E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</a:t>
            </a:r>
            <a:r>
              <a:rPr lang="en-US" dirty="0"/>
              <a:t>ferent Ways of Thinking About Inequality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C5FE0-2677-AA4F-816D-9FB980AE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240" y="1325563"/>
            <a:ext cx="4347519" cy="4351338"/>
          </a:xfrm>
        </p:spPr>
        <p:txBody>
          <a:bodyPr/>
          <a:lstStyle/>
          <a:p>
            <a:r>
              <a:rPr lang="en-US" dirty="0"/>
              <a:t>Income Inequality</a:t>
            </a:r>
          </a:p>
          <a:p>
            <a:pPr lvl="1"/>
            <a:r>
              <a:rPr lang="en-US" dirty="0"/>
              <a:t>Before taxes and transfers</a:t>
            </a:r>
          </a:p>
          <a:p>
            <a:pPr lvl="1"/>
            <a:r>
              <a:rPr lang="en-US" dirty="0"/>
              <a:t>After taxes and transfers</a:t>
            </a:r>
          </a:p>
          <a:p>
            <a:r>
              <a:rPr lang="en-US" dirty="0"/>
              <a:t>Wealth Inequality</a:t>
            </a:r>
          </a:p>
          <a:p>
            <a:r>
              <a:rPr lang="en-US" dirty="0"/>
              <a:t>Consumption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795BF-E1AA-5348-8D73-947F1CBC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831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Na</a:t>
            </a:r>
            <a:r>
              <a:rPr lang="en-US" dirty="0"/>
              <a:t>tional Income Inequality: Share of Top 10%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8C0E623B-DFE7-184B-81B1-C9DF8CC55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957015" y="1331741"/>
            <a:ext cx="6277970" cy="4572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8118666" y="2902357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359265" y="3770420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/>
          <p:nvPr/>
        </p:nvCxnSpPr>
        <p:spPr>
          <a:xfrm>
            <a:off x="8450499" y="2348531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8725570" y="3216594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4340364" y="1953846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5006888" y="3046336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5006888" y="1762955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195874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A43F-6F89-E94A-973E-A73DBCE9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Abrupt Increase in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B316-20F0-C042-BD1A-CD7B356C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970F5-7A0A-C04F-9503-22A09B20B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484534" y="938377"/>
            <a:ext cx="9222931" cy="50292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096DE2-FE0F-314E-95D6-5A8CE054A5AF}"/>
              </a:ext>
            </a:extLst>
          </p:cNvPr>
          <p:cNvSpPr txBox="1"/>
          <p:nvPr/>
        </p:nvSpPr>
        <p:spPr>
          <a:xfrm>
            <a:off x="4458141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Dec. 11, 2018.</a:t>
            </a:r>
          </a:p>
        </p:txBody>
      </p:sp>
    </p:spTree>
    <p:extLst>
      <p:ext uri="{BB962C8B-B14F-4D97-AF65-F5344CB8AC3E}">
        <p14:creationId xmlns:p14="http://schemas.microsoft.com/office/powerpoint/2010/main" val="1927764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st of the Action Is at the Top: Pre-Tax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7329458" y="6476336"/>
            <a:ext cx="4309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CBO: Projected Changes in the Distribution of Household Income, 2016 to 2021</a:t>
            </a: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5834F862-CE2F-A14E-9E30-6CDF7CBD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1722" y="1559685"/>
            <a:ext cx="9028555" cy="467054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B5AE9-A2A1-B444-9E95-362446B1D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722" y="1194560"/>
            <a:ext cx="6586385" cy="467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7E7534-C17A-714B-BC4E-C06DBD307713}"/>
              </a:ext>
            </a:extLst>
          </p:cNvPr>
          <p:cNvSpPr txBox="1"/>
          <p:nvPr/>
        </p:nvSpPr>
        <p:spPr>
          <a:xfrm>
            <a:off x="7627638" y="2335457"/>
            <a:ext cx="160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A21CD-D54C-6446-8E85-1704839BE9AE}"/>
              </a:ext>
            </a:extLst>
          </p:cNvPr>
          <p:cNvSpPr/>
          <p:nvPr/>
        </p:nvSpPr>
        <p:spPr>
          <a:xfrm>
            <a:off x="7784123" y="2704789"/>
            <a:ext cx="700658" cy="245200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10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Ine</a:t>
            </a:r>
            <a:r>
              <a:rPr lang="en-US" dirty="0"/>
              <a:t>quality is rising in advanced economies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3718560" y="6472240"/>
            <a:ext cx="7955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Peterson Institute of International Economics, “How to fix economic inequality”, based on OECD “Under Pressure: The Squeezed Middle Class”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9AE4AD-32C8-5749-9272-504F25BB8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1009442"/>
            <a:ext cx="8701307" cy="522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87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8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/>
              <a:t>bottom half of workers: the U.S. vs. Europe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6635093" y="6472240"/>
            <a:ext cx="5017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Peterson Institute of International Economics, “How to fix economic inequality”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6D85F9-7035-6C4B-B7CC-6B2FCE2FB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1" y="1018306"/>
            <a:ext cx="8092440" cy="504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18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805475" y="6485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Gin</a:t>
            </a:r>
            <a:r>
              <a:rPr lang="en-US" dirty="0"/>
              <a:t>i Coefficient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Another way to describe income inequality is by using a Gini coefficient.</a:t>
            </a:r>
          </a:p>
          <a:p>
            <a:r>
              <a:rPr lang="en-US" dirty="0" err="1"/>
              <a:t>Gini</a:t>
            </a:r>
            <a:r>
              <a:rPr lang="en-US" dirty="0"/>
              <a:t> coefficient – a numerical measure of the overall dispersion of income</a:t>
            </a:r>
          </a:p>
          <a:p>
            <a:pPr lvl="1"/>
            <a:r>
              <a:rPr lang="en-US" dirty="0"/>
              <a:t>Ranges from 0 – 1</a:t>
            </a:r>
          </a:p>
          <a:p>
            <a:pPr lvl="1"/>
            <a:r>
              <a:rPr lang="en-US" dirty="0"/>
              <a:t>0= perfect equality – everyone has same income</a:t>
            </a:r>
          </a:p>
          <a:p>
            <a:pPr lvl="1"/>
            <a:r>
              <a:rPr lang="en-US" dirty="0"/>
              <a:t>1=perfect inequality – one person makes all income</a:t>
            </a:r>
          </a:p>
          <a:p>
            <a:pPr lvl="1"/>
            <a:r>
              <a:rPr lang="en-US" dirty="0"/>
              <a:t>In practice:</a:t>
            </a:r>
          </a:p>
          <a:p>
            <a:pPr lvl="1"/>
            <a:r>
              <a:rPr lang="en-US" dirty="0"/>
              <a:t>0.5 – 0.7 – highly unequal</a:t>
            </a:r>
          </a:p>
          <a:p>
            <a:pPr lvl="1"/>
            <a:r>
              <a:rPr lang="en-US" dirty="0"/>
              <a:t>0.2 – 0.35 – relatively equal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78E30-EA56-DA44-920D-EC6BE4EB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85329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Gini Coefficient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8AA204-D3B9-43CA-808D-2E9D5C80FF2B}"/>
              </a:ext>
            </a:extLst>
          </p:cNvPr>
          <p:cNvGrpSpPr>
            <a:grpSpLocks/>
          </p:cNvGrpSpPr>
          <p:nvPr/>
        </p:nvGrpSpPr>
        <p:grpSpPr>
          <a:xfrm>
            <a:off x="7015145" y="2624526"/>
            <a:ext cx="3495709" cy="2272071"/>
            <a:chOff x="7501523" y="2892728"/>
            <a:chExt cx="3495709" cy="2272071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8459327" y="3354393"/>
              <a:ext cx="1004411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720616" y="2892728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2B414D"/>
                  </a:solidFill>
                </a:rPr>
                <a:t>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505317" y="3454625"/>
              <a:ext cx="821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2B414D"/>
                  </a:solidFill>
                </a:rPr>
                <a:t>A + B</a:t>
              </a:r>
              <a:endParaRPr lang="en-US" sz="2400" dirty="0">
                <a:solidFill>
                  <a:srgbClr val="2B414D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01523" y="3123561"/>
              <a:ext cx="904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2B414D"/>
                  </a:solidFill>
                </a:rPr>
                <a:t>Gini =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66998" y="4333802"/>
              <a:ext cx="34302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2B414D"/>
                  </a:solidFill>
                </a:rPr>
                <a:t>Bigger A: More inequality</a:t>
              </a:r>
            </a:p>
            <a:p>
              <a:r>
                <a:rPr lang="en-US" sz="2400" dirty="0">
                  <a:solidFill>
                    <a:srgbClr val="2B414D"/>
                  </a:solidFill>
                </a:rPr>
                <a:t>Smaller A: Less inequality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538375" y="3123560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2B414D"/>
                  </a:solidFill>
                </a:rPr>
                <a:t>x 100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2DBEB2-4AD5-4BB2-A3B3-5006CE56C9DE}"/>
              </a:ext>
            </a:extLst>
          </p:cNvPr>
          <p:cNvGrpSpPr>
            <a:grpSpLocks/>
          </p:cNvGrpSpPr>
          <p:nvPr/>
        </p:nvGrpSpPr>
        <p:grpSpPr>
          <a:xfrm>
            <a:off x="-593717" y="997700"/>
            <a:ext cx="6499974" cy="4469655"/>
            <a:chOff x="-221358" y="906424"/>
            <a:chExt cx="6499974" cy="446965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095500" y="2197100"/>
              <a:ext cx="25400" cy="281940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</p:cNvCxnSpPr>
            <p:nvPr/>
          </p:nvCxnSpPr>
          <p:spPr>
            <a:xfrm flipV="1">
              <a:off x="2120900" y="5003800"/>
              <a:ext cx="4157716" cy="9525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095500" y="2476500"/>
              <a:ext cx="3952865" cy="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032500" y="2476500"/>
              <a:ext cx="0" cy="252730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476979" y="2349500"/>
              <a:ext cx="587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100%</a:t>
              </a:r>
            </a:p>
          </p:txBody>
        </p:sp>
        <p:sp>
          <p:nvSpPr>
            <p:cNvPr id="14" name="TextBox 13"/>
            <p:cNvSpPr txBox="1">
              <a:spLocks/>
            </p:cNvSpPr>
            <p:nvPr/>
          </p:nvSpPr>
          <p:spPr>
            <a:xfrm>
              <a:off x="5689297" y="5068302"/>
              <a:ext cx="587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100%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2161844" y="2460956"/>
              <a:ext cx="3911600" cy="2511425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9617209">
              <a:off x="2834840" y="3555483"/>
              <a:ext cx="2140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Equality (45 degrees)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2163385" y="4959350"/>
              <a:ext cx="3853240" cy="9525"/>
            </a:xfrm>
            <a:prstGeom prst="line">
              <a:avLst/>
            </a:prstGeom>
            <a:ln w="38100">
              <a:solidFill>
                <a:srgbClr val="0C4C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016625" y="2534166"/>
              <a:ext cx="6350" cy="2425184"/>
            </a:xfrm>
            <a:prstGeom prst="line">
              <a:avLst/>
            </a:prstGeom>
            <a:ln w="38100">
              <a:solidFill>
                <a:srgbClr val="0C4C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614665" y="4679249"/>
              <a:ext cx="801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C4C88"/>
                  </a:solidFill>
                </a:rPr>
                <a:t>Extreme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5409363" y="4176818"/>
              <a:ext cx="915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C4C88"/>
                  </a:solidFill>
                </a:rPr>
                <a:t>Inequality</a:t>
              </a:r>
            </a:p>
          </p:txBody>
        </p:sp>
        <p:sp>
          <p:nvSpPr>
            <p:cNvPr id="29" name="Arc 28"/>
            <p:cNvSpPr/>
            <p:nvPr/>
          </p:nvSpPr>
          <p:spPr>
            <a:xfrm rot="4866410">
              <a:off x="883087" y="-198021"/>
              <a:ext cx="4017940" cy="6226830"/>
            </a:xfrm>
            <a:prstGeom prst="arc">
              <a:avLst>
                <a:gd name="adj1" fmla="val 16286264"/>
                <a:gd name="adj2" fmla="val 1588498"/>
              </a:avLst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64315" y="3570409"/>
              <a:ext cx="365760" cy="365760"/>
            </a:xfrm>
            <a:prstGeom prst="ellipse">
              <a:avLst/>
            </a:prstGeom>
            <a:solidFill>
              <a:srgbClr val="0C4C88"/>
            </a:solidFill>
            <a:ln>
              <a:noFill/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78264" y="4187305"/>
              <a:ext cx="365760" cy="365760"/>
            </a:xfrm>
            <a:prstGeom prst="ellipse">
              <a:avLst/>
            </a:prstGeom>
            <a:solidFill>
              <a:srgbClr val="0C4C88"/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79251" y="3375360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50%</a:t>
              </a:r>
            </a:p>
          </p:txBody>
        </p:sp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4169869" y="5068302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50%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120899" y="3543458"/>
              <a:ext cx="2311401" cy="1656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432300" y="3543457"/>
              <a:ext cx="0" cy="1466693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9FC916E-66B0-46D3-86FF-339A19108F76}"/>
              </a:ext>
            </a:extLst>
          </p:cNvPr>
          <p:cNvSpPr txBox="1"/>
          <p:nvPr/>
        </p:nvSpPr>
        <p:spPr>
          <a:xfrm rot="16200000">
            <a:off x="329776" y="3368703"/>
            <a:ext cx="952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2B414D"/>
                </a:solidFill>
              </a:rPr>
              <a:t>% of</a:t>
            </a:r>
          </a:p>
          <a:p>
            <a:pPr algn="ctr"/>
            <a:r>
              <a:rPr lang="en-US" sz="1400" dirty="0">
                <a:solidFill>
                  <a:srgbClr val="2B414D"/>
                </a:solidFill>
              </a:rPr>
              <a:t>All Income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B9C598-4C82-432B-BE4C-D9543747A30C}"/>
              </a:ext>
            </a:extLst>
          </p:cNvPr>
          <p:cNvSpPr txBox="1"/>
          <p:nvPr/>
        </p:nvSpPr>
        <p:spPr>
          <a:xfrm>
            <a:off x="3300029" y="5467090"/>
            <a:ext cx="1333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B414D"/>
                </a:solidFill>
              </a:rPr>
              <a:t>% of Population</a:t>
            </a:r>
          </a:p>
        </p:txBody>
      </p:sp>
    </p:spTree>
    <p:extLst>
      <p:ext uri="{BB962C8B-B14F-4D97-AF65-F5344CB8AC3E}">
        <p14:creationId xmlns:p14="http://schemas.microsoft.com/office/powerpoint/2010/main" val="1568042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>
                <a:solidFill>
                  <a:schemeClr val="bg1"/>
                </a:solidFill>
              </a:rPr>
              <a:t>For</a:t>
            </a:r>
            <a:r>
              <a:rPr lang="en-US" dirty="0"/>
              <a:t>ming the GINI Curve: 2015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46449" y="2247900"/>
          <a:ext cx="5277130" cy="3275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6119830" y="2247900"/>
          <a:ext cx="5237023" cy="3275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75905" y="1950940"/>
            <a:ext cx="261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414D"/>
                </a:solidFill>
              </a:rPr>
              <a:t>Quintile Shares </a:t>
            </a:r>
            <a:r>
              <a:rPr lang="en-US">
                <a:solidFill>
                  <a:srgbClr val="2B414D"/>
                </a:solidFill>
              </a:rPr>
              <a:t>of Income</a:t>
            </a: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6713813" y="1950940"/>
            <a:ext cx="4049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414D"/>
                </a:solidFill>
              </a:rPr>
              <a:t>CUMULATIVE Quintile Shares of Income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20C33FA-7B48-4B31-AC98-236071E09959}"/>
              </a:ext>
            </a:extLst>
          </p:cNvPr>
          <p:cNvSpPr txBox="1">
            <a:spLocks/>
          </p:cNvSpPr>
          <p:nvPr/>
        </p:nvSpPr>
        <p:spPr>
          <a:xfrm>
            <a:off x="1353014" y="5447341"/>
            <a:ext cx="4064000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2B414D"/>
                </a:solidFill>
              </a:rPr>
              <a:t>Income Quintiles</a:t>
            </a:r>
            <a:endParaRPr lang="en-GB" sz="1400" dirty="0">
              <a:solidFill>
                <a:srgbClr val="2B414D"/>
              </a:solidFill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4A3D9DD-835D-42E8-9742-C30CED55D1A0}"/>
              </a:ext>
            </a:extLst>
          </p:cNvPr>
          <p:cNvSpPr txBox="1">
            <a:spLocks/>
          </p:cNvSpPr>
          <p:nvPr/>
        </p:nvSpPr>
        <p:spPr>
          <a:xfrm>
            <a:off x="6706341" y="5447341"/>
            <a:ext cx="4064000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2B414D"/>
                </a:solidFill>
              </a:rPr>
              <a:t>Income Quintiles</a:t>
            </a:r>
            <a:endParaRPr lang="en-GB" sz="1400" dirty="0">
              <a:solidFill>
                <a:srgbClr val="2B414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46A3A2-B18F-A642-9D53-B1DB0FF7E258}"/>
              </a:ext>
            </a:extLst>
          </p:cNvPr>
          <p:cNvSpPr txBox="1"/>
          <p:nvPr/>
        </p:nvSpPr>
        <p:spPr>
          <a:xfrm>
            <a:off x="3249827" y="6457890"/>
            <a:ext cx="46955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2015 1-year American Community Survey, based on pre-tax household income.</a:t>
            </a:r>
          </a:p>
        </p:txBody>
      </p:sp>
    </p:spTree>
    <p:extLst>
      <p:ext uri="{BB962C8B-B14F-4D97-AF65-F5344CB8AC3E}">
        <p14:creationId xmlns:p14="http://schemas.microsoft.com/office/powerpoint/2010/main" val="91313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4E92A8-B58F-4FCC-8603-5DF88D55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</a:rPr>
              <a:t>Inc</a:t>
            </a:r>
            <a:r>
              <a:rPr lang="en-US" sz="4000" dirty="0"/>
              <a:t>ome Share Changes Between 1970 </a:t>
            </a:r>
            <a:br>
              <a:rPr lang="en-US" sz="4000" dirty="0"/>
            </a:br>
            <a:r>
              <a:rPr lang="en-US" sz="4000" dirty="0"/>
              <a:t>and 2015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3130421" y="1775370"/>
          <a:ext cx="5931159" cy="4100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AutoShape 2">
            <a:extLst>
              <a:ext uri="{FF2B5EF4-FFF2-40B4-BE49-F238E27FC236}">
                <a16:creationId xmlns:a16="http://schemas.microsoft.com/office/drawing/2014/main" id="{D7CF2190-5680-4003-8C26-783D1F0EAF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42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9040019D-1220-43B2-9045-1979E8BECB85}"/>
              </a:ext>
            </a:extLst>
          </p:cNvPr>
          <p:cNvSpPr txBox="1">
            <a:spLocks/>
          </p:cNvSpPr>
          <p:nvPr/>
        </p:nvSpPr>
        <p:spPr>
          <a:xfrm>
            <a:off x="4064000" y="5777541"/>
            <a:ext cx="4064000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2B414D"/>
                </a:solidFill>
              </a:rPr>
              <a:t>Income Quintiles</a:t>
            </a:r>
            <a:endParaRPr lang="en-GB" sz="1400" dirty="0">
              <a:solidFill>
                <a:srgbClr val="2B414D"/>
              </a:solidFill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A4ECEEF2-DBA6-4721-9442-3A63A3586E5E}"/>
              </a:ext>
            </a:extLst>
          </p:cNvPr>
          <p:cNvSpPr txBox="1">
            <a:spLocks/>
          </p:cNvSpPr>
          <p:nvPr/>
        </p:nvSpPr>
        <p:spPr>
          <a:xfrm rot="16200000">
            <a:off x="1980226" y="3649818"/>
            <a:ext cx="1682583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2B414D"/>
                </a:solidFill>
              </a:rPr>
              <a:t>Share of All Income</a:t>
            </a:r>
            <a:endParaRPr lang="en-GB" sz="1400" dirty="0">
              <a:solidFill>
                <a:srgbClr val="2B414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B1FCB-B995-4B43-8B13-8D04DF8C85A1}"/>
              </a:ext>
            </a:extLst>
          </p:cNvPr>
          <p:cNvSpPr txBox="1"/>
          <p:nvPr/>
        </p:nvSpPr>
        <p:spPr>
          <a:xfrm>
            <a:off x="2330687" y="5568397"/>
            <a:ext cx="1333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B414D"/>
                </a:solidFill>
              </a:rPr>
              <a:t>% of Population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D68C0-71E3-A140-80ED-3B4498EF707B}"/>
              </a:ext>
            </a:extLst>
          </p:cNvPr>
          <p:cNvSpPr txBox="1"/>
          <p:nvPr/>
        </p:nvSpPr>
        <p:spPr>
          <a:xfrm>
            <a:off x="9836727" y="2984481"/>
            <a:ext cx="1692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1970: Dark Blue</a:t>
            </a:r>
          </a:p>
          <a:p>
            <a:endParaRPr lang="en-US" dirty="0"/>
          </a:p>
          <a:p>
            <a:r>
              <a:rPr lang="en-US" dirty="0"/>
              <a:t>2015: Light Blue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E22EBA-F03F-1447-BC0E-C01FC2568E3E}"/>
              </a:ext>
            </a:extLst>
          </p:cNvPr>
          <p:cNvSpPr txBox="1"/>
          <p:nvPr/>
        </p:nvSpPr>
        <p:spPr>
          <a:xfrm>
            <a:off x="3249827" y="6457890"/>
            <a:ext cx="52998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U.S. Census Bureau, Current Population Survey, Annual Social and Economic Supplements.</a:t>
            </a:r>
          </a:p>
        </p:txBody>
      </p:sp>
    </p:spTree>
    <p:extLst>
      <p:ext uri="{BB962C8B-B14F-4D97-AF65-F5344CB8AC3E}">
        <p14:creationId xmlns:p14="http://schemas.microsoft.com/office/powerpoint/2010/main" val="101244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6787-9EDA-5244-8076-C39E5AA8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</a:t>
            </a:r>
            <a:r>
              <a:rPr lang="en-US"/>
              <a:t>Gini Coefficient, 1985-2013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2D7C8-009E-E242-A115-D5B3DE81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C0143-8565-0B4B-9AA8-A33F4686E3F1}"/>
              </a:ext>
            </a:extLst>
          </p:cNvPr>
          <p:cNvSpPr txBox="1"/>
          <p:nvPr/>
        </p:nvSpPr>
        <p:spPr>
          <a:xfrm>
            <a:off x="6615002" y="6472240"/>
            <a:ext cx="47387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Peterson Institute of International Economics, “How to fix economic inequality”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26AF9C-6E15-7549-96E0-54497C74A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88077"/>
            <a:ext cx="8205951" cy="49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07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8E13-FAD2-DD40-857C-52D6ADA5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Has Inequality Influenced Incomes?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2D384-1194-8245-A72D-582E7A07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11" name="Content Placeholder 10" descr="Chart, bar chart&#10;&#10;Description automatically generated">
            <a:extLst>
              <a:ext uri="{FF2B5EF4-FFF2-40B4-BE49-F238E27FC236}">
                <a16:creationId xmlns:a16="http://schemas.microsoft.com/office/drawing/2014/main" id="{44A4B377-E7EF-F540-BDD3-65FBB3AB4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209800" y="1049892"/>
            <a:ext cx="7772400" cy="5180334"/>
          </a:xfrm>
        </p:spPr>
      </p:pic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1BC84656-54AC-2449-89E7-B5229D9DC46B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2209801" y="1049892"/>
            <a:ext cx="7772398" cy="5180334"/>
          </a:xfrm>
          <a:prstGeom prst="rect">
            <a:avLst/>
          </a:prstGeom>
        </p:spPr>
      </p:pic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03231B12-D487-FA42-8D24-AEDC118DC825}"/>
              </a:ext>
            </a:extLst>
          </p:cNvPr>
          <p:cNvPicPr>
            <a:picLocks noChangeAspect="1"/>
          </p:cNvPicPr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2209799" y="1049892"/>
            <a:ext cx="7772398" cy="51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7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C7FC-2DE6-6848-B943-52BAED7A1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alth Inequality Exceeds Income Inequality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51DBBC-0C8B-854B-B3C6-01831D3A3D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8250" y="1318143"/>
            <a:ext cx="4381500" cy="41783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94FE0AD-A22C-2541-8EAC-0916678AAE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25422" y="1312587"/>
            <a:ext cx="4075155" cy="418941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6600C-E1C7-3A40-945D-05FD2F77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D4D2BC-CD53-D541-AA95-20B6ECA8FCAA}"/>
              </a:ext>
            </a:extLst>
          </p:cNvPr>
          <p:cNvSpPr txBox="1"/>
          <p:nvPr/>
        </p:nvSpPr>
        <p:spPr>
          <a:xfrm>
            <a:off x="3249827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May 15, 2018, page 15, Figure 4.</a:t>
            </a:r>
          </a:p>
        </p:txBody>
      </p:sp>
    </p:spTree>
    <p:extLst>
      <p:ext uri="{BB962C8B-B14F-4D97-AF65-F5344CB8AC3E}">
        <p14:creationId xmlns:p14="http://schemas.microsoft.com/office/powerpoint/2010/main" val="1180777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and Wealth Inequality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84A47D-19FE-4D7C-A2CF-6DA9061D8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1474" y="2384915"/>
            <a:ext cx="5181600" cy="2537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Income Inequality (Gini)</a:t>
            </a:r>
          </a:p>
          <a:p>
            <a:endParaRPr lang="en-US" dirty="0"/>
          </a:p>
          <a:p>
            <a:r>
              <a:rPr lang="en-US" b="0" dirty="0"/>
              <a:t>US: 48.1%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B461D-9A99-D541-827C-C71A2834C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70" y="1325563"/>
            <a:ext cx="6288604" cy="45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75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24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310764" y="1325563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Definition </a:t>
            </a:r>
          </a:p>
          <a:p>
            <a:r>
              <a:rPr lang="en-US" dirty="0"/>
              <a:t>What happened?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Does it matter?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Is it a problem?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2204010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224088" algn="l"/>
              </a:tabLst>
            </a:pPr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Inequality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6668"/>
            <a:ext cx="5181600" cy="4189162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Labor Characteristics</a:t>
            </a:r>
          </a:p>
          <a:p>
            <a:pPr lvl="1"/>
            <a:r>
              <a:rPr lang="en-US" dirty="0"/>
              <a:t>Demographics</a:t>
            </a:r>
          </a:p>
          <a:p>
            <a:pPr lvl="2"/>
            <a:r>
              <a:rPr lang="en-US" dirty="0"/>
              <a:t>Age distribution</a:t>
            </a:r>
          </a:p>
          <a:p>
            <a:pPr lvl="1"/>
            <a:r>
              <a:rPr lang="en-US" dirty="0"/>
              <a:t>Personal Choices</a:t>
            </a:r>
          </a:p>
          <a:p>
            <a:pPr lvl="2"/>
            <a:r>
              <a:rPr lang="en-US" dirty="0"/>
              <a:t>Educational attainment</a:t>
            </a:r>
          </a:p>
          <a:p>
            <a:pPr lvl="2"/>
            <a:r>
              <a:rPr lang="en-US" dirty="0"/>
              <a:t>Household composition</a:t>
            </a:r>
          </a:p>
          <a:p>
            <a:pPr lvl="1"/>
            <a:r>
              <a:rPr lang="en-US" dirty="0"/>
              <a:t>Immigration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606668"/>
            <a:ext cx="5181600" cy="4189162"/>
          </a:xfrm>
        </p:spPr>
        <p:txBody>
          <a:bodyPr>
            <a:normAutofit/>
          </a:bodyPr>
          <a:lstStyle/>
          <a:p>
            <a:r>
              <a:rPr lang="en-US" dirty="0"/>
              <a:t>Market Forces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Globalization</a:t>
            </a:r>
          </a:p>
          <a:p>
            <a:pPr lvl="1"/>
            <a:r>
              <a:rPr lang="en-US" dirty="0"/>
              <a:t>Competition for labor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Government Policy</a:t>
            </a:r>
          </a:p>
          <a:p>
            <a:pPr lvl="1"/>
            <a:r>
              <a:rPr lang="en-US" dirty="0"/>
              <a:t>Market influence</a:t>
            </a:r>
          </a:p>
          <a:p>
            <a:pPr lvl="1"/>
            <a:r>
              <a:rPr lang="en-US" dirty="0"/>
              <a:t>Redistribution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28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0" dirty="0">
                <a:solidFill>
                  <a:schemeClr val="bg1"/>
                </a:solidFill>
              </a:rPr>
              <a:t>Lab</a:t>
            </a:r>
            <a:r>
              <a:rPr lang="en-US" dirty="0"/>
              <a:t>or Income is Unhinged from Productivity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A10C6A-AF6F-4225-9CBA-F7C0F57B1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3063" y="2012062"/>
            <a:ext cx="4420737" cy="3082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Why?</a:t>
            </a:r>
          </a:p>
          <a:p>
            <a:pPr marL="457200" indent="-457200"/>
            <a:r>
              <a:rPr lang="en-US" b="0" dirty="0"/>
              <a:t>Declining unionization</a:t>
            </a:r>
          </a:p>
          <a:p>
            <a:pPr marL="457200" indent="-457200"/>
            <a:r>
              <a:rPr lang="en-US" b="0" dirty="0"/>
              <a:t>Competition policy</a:t>
            </a:r>
          </a:p>
          <a:p>
            <a:pPr marL="457200" indent="-457200"/>
            <a:r>
              <a:rPr lang="en-US" b="0" dirty="0"/>
              <a:t>Immigration</a:t>
            </a:r>
          </a:p>
          <a:p>
            <a:pPr marL="457200" indent="-457200"/>
            <a:r>
              <a:rPr lang="en-US" b="0" dirty="0"/>
              <a:t>Globalization</a:t>
            </a:r>
          </a:p>
          <a:p>
            <a:pPr marL="457200" indent="-457200"/>
            <a:r>
              <a:rPr lang="en-US" b="0" dirty="0"/>
              <a:t>Cheap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CB494F-0E35-3142-91F2-AE10ADA3E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1325563"/>
            <a:ext cx="64008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30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E1E1D-174D-C949-A37D-FA2C2022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</a:t>
            </a:r>
            <a:r>
              <a:rPr lang="en-US" dirty="0"/>
              <a:t>clining Unionization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653B3-C2FF-F243-9EE4-577C4491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5F348B-484C-D448-BE5E-5ADBF4452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225612" y="1325563"/>
            <a:ext cx="7315200" cy="4875610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1AF33F7-42EB-8940-AFE3-E5B01E16B806}"/>
              </a:ext>
            </a:extLst>
          </p:cNvPr>
          <p:cNvSpPr txBox="1">
            <a:spLocks/>
          </p:cNvSpPr>
          <p:nvPr/>
        </p:nvSpPr>
        <p:spPr>
          <a:xfrm>
            <a:off x="7806495" y="1681743"/>
            <a:ext cx="3350624" cy="14762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Unionization Rates</a:t>
            </a:r>
          </a:p>
          <a:p>
            <a:pPr marL="457200" indent="-457200"/>
            <a:r>
              <a:rPr lang="en-US" dirty="0"/>
              <a:t>1983: 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20.1%</a:t>
            </a:r>
          </a:p>
          <a:p>
            <a:pPr marL="457200" indent="-457200"/>
            <a:r>
              <a:rPr lang="en-US" dirty="0"/>
              <a:t>2020: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10.8%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529B1-DEA3-3344-82BB-C0A3149FE18D}"/>
              </a:ext>
            </a:extLst>
          </p:cNvPr>
          <p:cNvSpPr txBox="1"/>
          <p:nvPr/>
        </p:nvSpPr>
        <p:spPr>
          <a:xfrm>
            <a:off x="4162709" y="6422600"/>
            <a:ext cx="72875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</a:t>
            </a:r>
            <a:r>
              <a:rPr lang="en-US" sz="1000" dirty="0">
                <a:hlinkClick r:id="rId5"/>
              </a:rPr>
              <a:t>https://inequality.org/facts/income-inequality/</a:t>
            </a:r>
            <a:r>
              <a:rPr lang="en-US" sz="1000" dirty="0"/>
              <a:t>, Bureau of Labor Statistics and </a:t>
            </a:r>
            <a:r>
              <a:rPr lang="en-US" sz="1000" dirty="0" err="1"/>
              <a:t>Emmanueul</a:t>
            </a:r>
            <a:r>
              <a:rPr lang="en-US" sz="1000" dirty="0"/>
              <a:t> </a:t>
            </a:r>
            <a:r>
              <a:rPr lang="en-US" sz="1000" dirty="0" err="1"/>
              <a:t>Saez</a:t>
            </a:r>
            <a:r>
              <a:rPr lang="en-US" sz="1000" dirty="0"/>
              <a:t>, University of </a:t>
            </a:r>
            <a:r>
              <a:rPr lang="en-US" sz="1000" dirty="0" err="1"/>
              <a:t>Califonria</a:t>
            </a:r>
            <a:r>
              <a:rPr lang="en-US" sz="1000" dirty="0"/>
              <a:t>, Berkeley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97150D71-C935-804B-AA42-B29D472FD6ED}"/>
              </a:ext>
            </a:extLst>
          </p:cNvPr>
          <p:cNvSpPr txBox="1">
            <a:spLocks/>
          </p:cNvSpPr>
          <p:nvPr/>
        </p:nvSpPr>
        <p:spPr>
          <a:xfrm>
            <a:off x="7806495" y="3700011"/>
            <a:ext cx="3350624" cy="14762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Unionization Rates</a:t>
            </a:r>
          </a:p>
          <a:p>
            <a:pPr marL="457200" indent="-457200"/>
            <a:r>
              <a:rPr lang="en-US" dirty="0"/>
              <a:t>Public: 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34.8%</a:t>
            </a:r>
          </a:p>
          <a:p>
            <a:pPr marL="457200" indent="-457200"/>
            <a:r>
              <a:rPr lang="en-US" dirty="0"/>
              <a:t>Private: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6.3%</a:t>
            </a:r>
          </a:p>
        </p:txBody>
      </p:sp>
    </p:spTree>
    <p:extLst>
      <p:ext uri="{BB962C8B-B14F-4D97-AF65-F5344CB8AC3E}">
        <p14:creationId xmlns:p14="http://schemas.microsoft.com/office/powerpoint/2010/main" val="795460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CC58-9E27-B845-8027-77BF9D3B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mpetition in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6E120-2C9A-A345-9235-08CEA0EC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6E07AB-5355-9744-96B3-BF792258F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6376" y="1095190"/>
            <a:ext cx="9076580" cy="5135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B434D-1EBA-4142-A686-4A667AC6C46A}"/>
              </a:ext>
            </a:extLst>
          </p:cNvPr>
          <p:cNvSpPr txBox="1"/>
          <p:nvPr/>
        </p:nvSpPr>
        <p:spPr>
          <a:xfrm>
            <a:off x="3414877" y="1095190"/>
            <a:ext cx="5362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C4C88"/>
                </a:solidFill>
              </a:rPr>
              <a:t>Return on invested capital excluding goodwill – </a:t>
            </a:r>
          </a:p>
          <a:p>
            <a:pPr algn="ctr"/>
            <a:r>
              <a:rPr lang="en-US" sz="2000" b="1" dirty="0">
                <a:solidFill>
                  <a:srgbClr val="0C4C88"/>
                </a:solidFill>
              </a:rPr>
              <a:t>US publicly-traded nonfinancial firms, 1965-2014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EA87C-377B-7043-9E27-BBB58EDA4F3E}"/>
              </a:ext>
            </a:extLst>
          </p:cNvPr>
          <p:cNvSpPr txBox="1"/>
          <p:nvPr/>
        </p:nvSpPr>
        <p:spPr>
          <a:xfrm>
            <a:off x="3249827" y="6457890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Jason Furman, ”Forms and sources of inequality in the United States”, VOX, March 17, 2016, Figure 6.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EDF935-80E6-9746-9222-0E7EE41716AA}"/>
              </a:ext>
            </a:extLst>
          </p:cNvPr>
          <p:cNvCxnSpPr/>
          <p:nvPr/>
        </p:nvCxnSpPr>
        <p:spPr>
          <a:xfrm>
            <a:off x="2603500" y="4330700"/>
            <a:ext cx="2273300" cy="0"/>
          </a:xfrm>
          <a:prstGeom prst="line">
            <a:avLst/>
          </a:prstGeom>
          <a:ln w="508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76A12B-D6D5-AA43-B25E-6DB06E5DD592}"/>
              </a:ext>
            </a:extLst>
          </p:cNvPr>
          <p:cNvCxnSpPr>
            <a:cxnSpLocks/>
          </p:cNvCxnSpPr>
          <p:nvPr/>
        </p:nvCxnSpPr>
        <p:spPr>
          <a:xfrm flipV="1">
            <a:off x="5107214" y="1803076"/>
            <a:ext cx="3669900" cy="2494708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1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41CFE-B09C-6441-A0BB-A90046F5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Im</a:t>
            </a:r>
            <a:r>
              <a:rPr lang="en-US" dirty="0"/>
              <a:t>migration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E6749-0B61-B140-8515-E5AE5CF0C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6007-CD79-4942-9FAD-981618A35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84" y="1325563"/>
            <a:ext cx="7730031" cy="4880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BE16E-842D-AC46-A1E4-29AAA947E992}"/>
              </a:ext>
            </a:extLst>
          </p:cNvPr>
          <p:cNvSpPr txBox="1"/>
          <p:nvPr/>
        </p:nvSpPr>
        <p:spPr>
          <a:xfrm>
            <a:off x="3249827" y="6457890"/>
            <a:ext cx="72555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Ping Xu, James C. Garand, and Ling Zhu, “How immigration makes income inequality worse in the U.S.”, October, 2015, Figure 1.</a:t>
            </a:r>
          </a:p>
        </p:txBody>
      </p:sp>
    </p:spTree>
    <p:extLst>
      <p:ext uri="{BB962C8B-B14F-4D97-AF65-F5344CB8AC3E}">
        <p14:creationId xmlns:p14="http://schemas.microsoft.com/office/powerpoint/2010/main" val="2875131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7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Cou</a:t>
            </a:r>
            <a:r>
              <a:rPr lang="en-US" dirty="0"/>
              <a:t>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dirty="0"/>
              <a:t>Contemporary Economic Policy: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Week 1 (11/1):	US Economic Update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500"/>
              </a:spcAft>
            </a:pPr>
            <a:r>
              <a:rPr lang="en-US" b="1" dirty="0"/>
              <a:t>Week 2 (11/8):	Economic Inequality (Adina </a:t>
            </a:r>
            <a:r>
              <a:rPr lang="en-US" b="1" dirty="0" err="1"/>
              <a:t>Ardelean</a:t>
            </a:r>
            <a:r>
              <a:rPr lang="en-US" b="1" dirty="0"/>
              <a:t>, Santa Clara University)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Week 3 (11/15): The Black-White Wealth Gap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Week 4 (11/22):	Economic Mobility (Kathryn Wilson, Kent State University)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003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B4E20-A00E-4948-BE0A-3D2959F5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C6CF0-B971-1545-A10A-634ADE0F3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globalization?</a:t>
            </a:r>
          </a:p>
          <a:p>
            <a:pPr lvl="1"/>
            <a:r>
              <a:rPr lang="en-US" dirty="0"/>
              <a:t>Flow of goods, services, capital, and labor across international borders</a:t>
            </a:r>
          </a:p>
          <a:p>
            <a:r>
              <a:rPr lang="en-US" dirty="0"/>
              <a:t>How does it affect inequality?</a:t>
            </a:r>
          </a:p>
          <a:p>
            <a:pPr lvl="1"/>
            <a:r>
              <a:rPr lang="en-US" dirty="0"/>
              <a:t>Through a differential impact on low skilled workers and hence their wages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For the United States, globalization is thought to lower the wages of low skilled and hence low wage workers relative to those of high skilled workers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B3DA1-6851-8444-959C-B868BC7A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311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64A6-7DA2-524F-8985-DBCB03DE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hnological Change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B23C7-9FB2-F046-BEA9-D20CC4701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of the technology adopted in the last 30 years has eliminated low-skill or low-wage jobs.</a:t>
            </a:r>
          </a:p>
          <a:p>
            <a:pPr lvl="1"/>
            <a:r>
              <a:rPr lang="en-US" dirty="0"/>
              <a:t>Computers, advanced manufacturing equipment, steel mini-mills, automation</a:t>
            </a:r>
          </a:p>
          <a:p>
            <a:r>
              <a:rPr lang="en-US" dirty="0"/>
              <a:t>There is a “winner take all” aspect of the technology-driven economy.</a:t>
            </a:r>
          </a:p>
          <a:p>
            <a:pPr lvl="1"/>
            <a:r>
              <a:rPr lang="en-US" dirty="0"/>
              <a:t>This potentially favors a small group of individuals.</a:t>
            </a:r>
          </a:p>
          <a:p>
            <a:r>
              <a:rPr lang="en-US" dirty="0"/>
              <a:t>Both aspects increase inequality by increasing the rewards to:</a:t>
            </a:r>
          </a:p>
          <a:p>
            <a:pPr lvl="1"/>
            <a:r>
              <a:rPr lang="en-US" dirty="0"/>
              <a:t>Those with significant labor market skills</a:t>
            </a:r>
          </a:p>
          <a:p>
            <a:pPr lvl="1"/>
            <a:r>
              <a:rPr lang="en-US" dirty="0"/>
              <a:t>Owners over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9DC94-BA23-AA49-8D84-000B6190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761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71041-072D-2840-9F10-F972FA4E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driving increasing inequality?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5DAE-8DC8-0F4F-9C13-013C427DE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 anchorCtr="0"/>
          <a:lstStyle/>
          <a:p>
            <a:r>
              <a:rPr lang="en-US" dirty="0"/>
              <a:t>Primary drivers: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Globalization</a:t>
            </a:r>
          </a:p>
          <a:p>
            <a:pPr lvl="1"/>
            <a:r>
              <a:rPr lang="en-US" dirty="0"/>
              <a:t>Institutions</a:t>
            </a:r>
          </a:p>
          <a:p>
            <a:r>
              <a:rPr lang="en-US" dirty="0"/>
              <a:t>These drivers can also influence personal choices in ways that affect measured income inequality.</a:t>
            </a:r>
          </a:p>
          <a:p>
            <a:pPr lvl="1"/>
            <a:r>
              <a:rPr lang="en-US" dirty="0"/>
              <a:t>For example, educational choices or labor </a:t>
            </a:r>
            <a:r>
              <a:rPr lang="en-US"/>
              <a:t>force participation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A1240-F0A4-A44B-8471-8BE9199E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76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802F7-AF6D-594D-A643-B0CC9B8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So</a:t>
            </a:r>
            <a:r>
              <a:rPr lang="en-US" dirty="0"/>
              <a:t>urces of Inequality Through Late 1990s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ED347-E4F7-D344-8780-EAB3A681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E60A4-3B86-E042-8E57-9F1B5741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643" y="873261"/>
            <a:ext cx="7394713" cy="53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76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96FD-218A-BE43-9122-0DBC057E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8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</a:t>
            </a:r>
            <a:r>
              <a:rPr lang="en-US" dirty="0"/>
              <a:t>vernment Policy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35438-CAAE-804C-AE7F-D152CD7BBC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Market Influence: PRE-distribution</a:t>
            </a:r>
          </a:p>
          <a:p>
            <a:pPr lvl="1"/>
            <a:r>
              <a:rPr lang="en-US" dirty="0"/>
              <a:t>Characteristics of labor</a:t>
            </a:r>
          </a:p>
          <a:p>
            <a:pPr lvl="2"/>
            <a:r>
              <a:rPr lang="en-US" dirty="0"/>
              <a:t>Access to education</a:t>
            </a:r>
          </a:p>
          <a:p>
            <a:pPr lvl="1"/>
            <a:r>
              <a:rPr lang="en-US" dirty="0"/>
              <a:t>Effects on labor demand</a:t>
            </a:r>
          </a:p>
          <a:p>
            <a:pPr lvl="2"/>
            <a:r>
              <a:rPr lang="en-US" dirty="0"/>
              <a:t>Market regulation</a:t>
            </a:r>
          </a:p>
          <a:p>
            <a:pPr lvl="3"/>
            <a:r>
              <a:rPr lang="en-US" dirty="0"/>
              <a:t>Competition policy</a:t>
            </a:r>
          </a:p>
          <a:p>
            <a:pPr lvl="2"/>
            <a:r>
              <a:rPr lang="en-US" dirty="0"/>
              <a:t>Labor regulations</a:t>
            </a:r>
          </a:p>
          <a:p>
            <a:pPr lvl="3"/>
            <a:r>
              <a:rPr lang="en-US" dirty="0"/>
              <a:t>Minimum wage, overtime, health insurance, 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0D8AA-139E-B047-BF12-8FD87DC123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RE-distribution</a:t>
            </a:r>
          </a:p>
          <a:p>
            <a:pPr lvl="1"/>
            <a:r>
              <a:rPr lang="en-US" dirty="0"/>
              <a:t>Tax Rates</a:t>
            </a:r>
          </a:p>
          <a:p>
            <a:pPr lvl="1"/>
            <a:r>
              <a:rPr lang="en-US" dirty="0"/>
              <a:t>Income support</a:t>
            </a:r>
          </a:p>
          <a:p>
            <a:pPr lvl="2"/>
            <a:r>
              <a:rPr lang="en-US" dirty="0"/>
              <a:t>Direct aid</a:t>
            </a:r>
          </a:p>
          <a:p>
            <a:pPr lvl="2"/>
            <a:r>
              <a:rPr lang="en-US" dirty="0"/>
              <a:t>Food stamps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48B4F-BDD6-994D-B6C8-BE26FD56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17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73588AF0-9676-6044-948F-E893973F3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706201" y="1170408"/>
            <a:ext cx="8690460" cy="498730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F6FA4-AF02-1242-8474-6653A6AC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2332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and Transfer Programs: Income Shares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49C86-0741-E54F-A849-52E84BF5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E9A06-5AF5-B449-96B7-1AC7039047FE}"/>
              </a:ext>
            </a:extLst>
          </p:cNvPr>
          <p:cNvSpPr txBox="1"/>
          <p:nvPr/>
        </p:nvSpPr>
        <p:spPr>
          <a:xfrm>
            <a:off x="4940176" y="1553227"/>
            <a:ext cx="1111255" cy="461665"/>
          </a:xfrm>
          <a:prstGeom prst="rect">
            <a:avLst/>
          </a:prstGeom>
          <a:solidFill>
            <a:srgbClr val="0C4C8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104E7-6EFB-2243-BB0E-CD59E280A263}"/>
              </a:ext>
            </a:extLst>
          </p:cNvPr>
          <p:cNvSpPr txBox="1"/>
          <p:nvPr/>
        </p:nvSpPr>
        <p:spPr>
          <a:xfrm>
            <a:off x="3249827" y="6457890"/>
            <a:ext cx="810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U.S. Congressional Budget Office, “The Distribution of Household Income, 2016”, Average Income Before and After Means-Tested Transfers and</a:t>
            </a:r>
          </a:p>
          <a:p>
            <a:pPr lvl="0">
              <a:defRPr/>
            </a:pPr>
            <a:r>
              <a:rPr lang="en-US" sz="1000" dirty="0"/>
              <a:t>Federal Taxes, by Income Group, 2016.</a:t>
            </a:r>
          </a:p>
        </p:txBody>
      </p:sp>
    </p:spTree>
    <p:extLst>
      <p:ext uri="{BB962C8B-B14F-4D97-AF65-F5344CB8AC3E}">
        <p14:creationId xmlns:p14="http://schemas.microsoft.com/office/powerpoint/2010/main" val="813174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350D-8F9B-BB4F-94CB-F370524B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Tax</a:t>
            </a:r>
            <a:r>
              <a:rPr lang="en-US" sz="3200" dirty="0"/>
              <a:t> and Transfer Programs help low-income Americans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3BB9C-1E28-2A41-8B93-603992C0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361E59-93B8-E04A-B44F-36B733C4C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373751" cy="3651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US poverty levels with and without tax relief and government assistance, 1967-2015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3C0B17-241F-2747-A653-C71A409F1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55" y="2181022"/>
            <a:ext cx="10718089" cy="3273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8C0785-3D7E-764A-A946-4E657DE3F0C8}"/>
              </a:ext>
            </a:extLst>
          </p:cNvPr>
          <p:cNvSpPr txBox="1"/>
          <p:nvPr/>
        </p:nvSpPr>
        <p:spPr>
          <a:xfrm>
            <a:off x="6635093" y="6472240"/>
            <a:ext cx="5017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Peterson Institute of International Economics, “How to fix economic inequality”</a:t>
            </a:r>
          </a:p>
        </p:txBody>
      </p:sp>
    </p:spTree>
    <p:extLst>
      <p:ext uri="{BB962C8B-B14F-4D97-AF65-F5344CB8AC3E}">
        <p14:creationId xmlns:p14="http://schemas.microsoft.com/office/powerpoint/2010/main" val="329067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350D-8F9B-BB4F-94CB-F370524B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Tax</a:t>
            </a:r>
            <a:r>
              <a:rPr lang="en-US" sz="3200" dirty="0"/>
              <a:t> and Transfer Programs help low-income Americans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3BB9C-1E28-2A41-8B93-603992C0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361E59-93B8-E04A-B44F-36B733C4C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373751" cy="3651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Change in the number of people in poverty in the US after transfer programs by age group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488C6-4002-DF47-A5CD-425B00C53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369" y="2058438"/>
            <a:ext cx="9645412" cy="40492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AD4C91-296F-4640-BBC9-518707B7E684}"/>
              </a:ext>
            </a:extLst>
          </p:cNvPr>
          <p:cNvSpPr txBox="1"/>
          <p:nvPr/>
        </p:nvSpPr>
        <p:spPr>
          <a:xfrm>
            <a:off x="6635093" y="6472240"/>
            <a:ext cx="5017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Peterson Institute of International Economics, “How to fix economic inequality”</a:t>
            </a:r>
          </a:p>
        </p:txBody>
      </p:sp>
    </p:spTree>
    <p:extLst>
      <p:ext uri="{BB962C8B-B14F-4D97-AF65-F5344CB8AC3E}">
        <p14:creationId xmlns:p14="http://schemas.microsoft.com/office/powerpoint/2010/main" val="3495372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FC61-53F9-C140-957E-97FFAAD9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Dra</a:t>
            </a:r>
            <a:r>
              <a:rPr lang="en-US" dirty="0"/>
              <a:t>matically Less Progressivity in the Tax Code</a:t>
            </a:r>
          </a:p>
        </p:txBody>
      </p:sp>
      <p:pic>
        <p:nvPicPr>
          <p:cNvPr id="8" name="Content Placeholder 7" descr="A screenshot of text&#10;&#10;Description automatically generated">
            <a:extLst>
              <a:ext uri="{FF2B5EF4-FFF2-40B4-BE49-F238E27FC236}">
                <a16:creationId xmlns:a16="http://schemas.microsoft.com/office/drawing/2014/main" id="{7D222406-8D40-DB49-BAB8-1E33A897A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50305" y="847639"/>
            <a:ext cx="7291390" cy="53825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767E5-2B47-9B40-B95F-40574D30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196316-AAB0-7B4F-ABCE-91293574B5AF}"/>
              </a:ext>
            </a:extLst>
          </p:cNvPr>
          <p:cNvSpPr txBox="1"/>
          <p:nvPr/>
        </p:nvSpPr>
        <p:spPr>
          <a:xfrm>
            <a:off x="4969103" y="6412788"/>
            <a:ext cx="638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/>
              <a:t>New York </a:t>
            </a:r>
            <a:r>
              <a:rPr lang="en-US" sz="1400" dirty="0"/>
              <a:t>Times, from Thomas Piketty, Emmanuel </a:t>
            </a:r>
            <a:r>
              <a:rPr lang="en-US" sz="1400" dirty="0" err="1"/>
              <a:t>Saez</a:t>
            </a:r>
            <a:r>
              <a:rPr lang="en-US" sz="1400" dirty="0"/>
              <a:t> and Gabriel Zucman, “</a:t>
            </a:r>
          </a:p>
          <a:p>
            <a:r>
              <a:rPr lang="en-US" sz="1400" dirty="0"/>
              <a:t>Distributional National Accounts: Methods and Estimates for the United States”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69B62-4EC1-7148-AC0A-3E8B3E97012F}"/>
              </a:ext>
            </a:extLst>
          </p:cNvPr>
          <p:cNvSpPr txBox="1"/>
          <p:nvPr/>
        </p:nvSpPr>
        <p:spPr>
          <a:xfrm>
            <a:off x="5384426" y="5641029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1961 to 2011</a:t>
            </a:r>
          </a:p>
        </p:txBody>
      </p:sp>
    </p:spTree>
    <p:extLst>
      <p:ext uri="{BB962C8B-B14F-4D97-AF65-F5344CB8AC3E}">
        <p14:creationId xmlns:p14="http://schemas.microsoft.com/office/powerpoint/2010/main" val="13500050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39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310764" y="1325563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Definition 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happened?</a:t>
            </a:r>
          </a:p>
          <a:p>
            <a:r>
              <a:rPr lang="en-US" dirty="0"/>
              <a:t>Does it matter?</a:t>
            </a:r>
          </a:p>
          <a:p>
            <a:r>
              <a:rPr lang="en-US" dirty="0"/>
              <a:t>Is it a problem?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2263167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endParaRPr lang="en-US" dirty="0"/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We can also do 5 minutes of verbal Q&amp;A following the break.</a:t>
            </a:r>
          </a:p>
          <a:p>
            <a:endParaRPr lang="en-US" dirty="0"/>
          </a:p>
          <a:p>
            <a:r>
              <a:rPr lang="en-US" dirty="0"/>
              <a:t>Slides will be available from the NEED website soon.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001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Inequality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45940"/>
            <a:ext cx="5181600" cy="1736894"/>
          </a:xfrm>
        </p:spPr>
        <p:txBody>
          <a:bodyPr/>
          <a:lstStyle/>
          <a:p>
            <a:r>
              <a:rPr lang="en-US" sz="2400" dirty="0"/>
              <a:t>Too little inequality can:</a:t>
            </a:r>
          </a:p>
          <a:p>
            <a:pPr lvl="1"/>
            <a:r>
              <a:rPr lang="en-US" sz="2000" dirty="0"/>
              <a:t>Reduce individual motivation</a:t>
            </a:r>
          </a:p>
          <a:p>
            <a:pPr lvl="1"/>
            <a:r>
              <a:rPr lang="en-US" sz="2000" dirty="0"/>
              <a:t>Slow economic growth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45940"/>
            <a:ext cx="5181600" cy="1736894"/>
          </a:xfrm>
        </p:spPr>
        <p:txBody>
          <a:bodyPr/>
          <a:lstStyle/>
          <a:p>
            <a:r>
              <a:rPr lang="en-US" sz="2400" dirty="0"/>
              <a:t>Too much inequality can:</a:t>
            </a:r>
          </a:p>
          <a:p>
            <a:pPr lvl="1"/>
            <a:r>
              <a:rPr lang="en-US" sz="2000" dirty="0"/>
              <a:t>Slow growth</a:t>
            </a:r>
          </a:p>
          <a:p>
            <a:pPr lvl="1"/>
            <a:r>
              <a:rPr lang="en-US" sz="2000" dirty="0"/>
              <a:t>Reduce individual motivation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5F805-0170-41DD-B5AF-D9A95FF1B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" t="25527" r="8947" b="18158"/>
          <a:stretch/>
        </p:blipFill>
        <p:spPr>
          <a:xfrm>
            <a:off x="4090737" y="4443664"/>
            <a:ext cx="4010526" cy="17165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6961F4-F892-0542-8186-A640950D4E1F}"/>
              </a:ext>
            </a:extLst>
          </p:cNvPr>
          <p:cNvSpPr txBox="1">
            <a:spLocks/>
          </p:cNvSpPr>
          <p:nvPr/>
        </p:nvSpPr>
        <p:spPr>
          <a:xfrm>
            <a:off x="914400" y="3443525"/>
            <a:ext cx="10515600" cy="1864801"/>
          </a:xfrm>
          <a:prstGeom prst="rect">
            <a:avLst/>
          </a:prstGeom>
        </p:spPr>
        <p:txBody>
          <a:bodyPr vert="horz" lIns="91440" tIns="45720" rIns="91440" bIns="45720" numCol="2" rtlCol="0" anchor="ctr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/>
          </a:p>
          <a:p>
            <a:pPr lvl="1"/>
            <a:r>
              <a:rPr lang="en-US" sz="2000" dirty="0"/>
              <a:t>Divide society</a:t>
            </a:r>
          </a:p>
          <a:p>
            <a:pPr lvl="1"/>
            <a:r>
              <a:rPr lang="en-US" sz="2000" dirty="0"/>
              <a:t>Distort political environment</a:t>
            </a:r>
          </a:p>
          <a:p>
            <a:pPr lvl="1"/>
            <a:r>
              <a:rPr lang="en-US" sz="2000" dirty="0"/>
              <a:t>Reduce political participation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Reduce investments in public goods</a:t>
            </a:r>
          </a:p>
          <a:p>
            <a:pPr lvl="2"/>
            <a:r>
              <a:rPr lang="en-US" sz="2000" dirty="0"/>
              <a:t>Education</a:t>
            </a:r>
          </a:p>
          <a:p>
            <a:pPr lvl="2"/>
            <a:r>
              <a:rPr lang="en-US" sz="2000" dirty="0"/>
              <a:t>Environmental protections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EA7477-25EE-2F4D-836F-DD7755042118}"/>
              </a:ext>
            </a:extLst>
          </p:cNvPr>
          <p:cNvCxnSpPr/>
          <p:nvPr/>
        </p:nvCxnSpPr>
        <p:spPr>
          <a:xfrm>
            <a:off x="2063932" y="2922289"/>
            <a:ext cx="64508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AA03F0-93B9-2541-B48F-CA652C3200AA}"/>
              </a:ext>
            </a:extLst>
          </p:cNvPr>
          <p:cNvSpPr txBox="1">
            <a:spLocks/>
          </p:cNvSpPr>
          <p:nvPr/>
        </p:nvSpPr>
        <p:spPr>
          <a:xfrm>
            <a:off x="838200" y="2818902"/>
            <a:ext cx="10515600" cy="1864801"/>
          </a:xfrm>
          <a:prstGeom prst="rect">
            <a:avLst/>
          </a:prstGeom>
        </p:spPr>
        <p:txBody>
          <a:bodyPr vert="horz" lIns="91440" tIns="45720" rIns="91440" bIns="45720" numCol="1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Too much inequality may also: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0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7D58-16EA-5045-97E9-602E1B43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Much Inequality Is too Much?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2176A-272E-1C47-AC6E-2876288A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41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B61E7A-017E-424B-9F8C-92C29D5D88A0}"/>
              </a:ext>
            </a:extLst>
          </p:cNvPr>
          <p:cNvCxnSpPr/>
          <p:nvPr/>
        </p:nvCxnSpPr>
        <p:spPr>
          <a:xfrm>
            <a:off x="1999454" y="2046006"/>
            <a:ext cx="0" cy="3135085"/>
          </a:xfrm>
          <a:prstGeom prst="line">
            <a:avLst/>
          </a:prstGeom>
          <a:ln w="12700">
            <a:solidFill>
              <a:srgbClr val="2B4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93336A-1C2B-FF42-9C3C-B51E2D98A1B2}"/>
              </a:ext>
            </a:extLst>
          </p:cNvPr>
          <p:cNvCxnSpPr/>
          <p:nvPr/>
        </p:nvCxnSpPr>
        <p:spPr>
          <a:xfrm>
            <a:off x="1987108" y="5186855"/>
            <a:ext cx="7520152" cy="0"/>
          </a:xfrm>
          <a:prstGeom prst="line">
            <a:avLst/>
          </a:prstGeom>
          <a:ln w="12700">
            <a:solidFill>
              <a:srgbClr val="2B4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AC503D-B133-2A42-B111-A43214FC5ECB}"/>
              </a:ext>
            </a:extLst>
          </p:cNvPr>
          <p:cNvCxnSpPr/>
          <p:nvPr/>
        </p:nvCxnSpPr>
        <p:spPr>
          <a:xfrm>
            <a:off x="7468437" y="2046006"/>
            <a:ext cx="0" cy="313508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876A85-E564-1A44-B742-3E7590C3EA43}"/>
              </a:ext>
            </a:extLst>
          </p:cNvPr>
          <p:cNvCxnSpPr/>
          <p:nvPr/>
        </p:nvCxnSpPr>
        <p:spPr>
          <a:xfrm>
            <a:off x="8171515" y="2568102"/>
            <a:ext cx="1186775" cy="817124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6EF63E-C3AD-0047-AEAC-604E9ECC9830}"/>
              </a:ext>
            </a:extLst>
          </p:cNvPr>
          <p:cNvCxnSpPr>
            <a:cxnSpLocks/>
          </p:cNvCxnSpPr>
          <p:nvPr/>
        </p:nvCxnSpPr>
        <p:spPr>
          <a:xfrm>
            <a:off x="7877566" y="3968885"/>
            <a:ext cx="1235053" cy="806526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3ECBF5-8967-6B44-968A-4C25DFA22DDC}"/>
              </a:ext>
            </a:extLst>
          </p:cNvPr>
          <p:cNvCxnSpPr>
            <a:cxnSpLocks/>
          </p:cNvCxnSpPr>
          <p:nvPr/>
        </p:nvCxnSpPr>
        <p:spPr>
          <a:xfrm>
            <a:off x="4987817" y="3053286"/>
            <a:ext cx="1711559" cy="560262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1EF766-E3BA-EE4A-92CB-32E80F68BEE6}"/>
              </a:ext>
            </a:extLst>
          </p:cNvPr>
          <p:cNvCxnSpPr>
            <a:cxnSpLocks/>
          </p:cNvCxnSpPr>
          <p:nvPr/>
        </p:nvCxnSpPr>
        <p:spPr>
          <a:xfrm flipV="1">
            <a:off x="4969518" y="2383749"/>
            <a:ext cx="1728558" cy="405680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36D01B-11A3-FC48-8C4C-44935CDE1284}"/>
              </a:ext>
            </a:extLst>
          </p:cNvPr>
          <p:cNvCxnSpPr>
            <a:cxnSpLocks/>
          </p:cNvCxnSpPr>
          <p:nvPr/>
        </p:nvCxnSpPr>
        <p:spPr>
          <a:xfrm>
            <a:off x="2489055" y="2568102"/>
            <a:ext cx="1154582" cy="167380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6D07A9-BC93-6940-BF0B-D66F66F96F3D}"/>
              </a:ext>
            </a:extLst>
          </p:cNvPr>
          <p:cNvCxnSpPr>
            <a:cxnSpLocks/>
          </p:cNvCxnSpPr>
          <p:nvPr/>
        </p:nvCxnSpPr>
        <p:spPr>
          <a:xfrm flipV="1">
            <a:off x="2411234" y="3385226"/>
            <a:ext cx="1232403" cy="880436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813B057-8843-154A-AE6C-95685E87765E}"/>
              </a:ext>
            </a:extLst>
          </p:cNvPr>
          <p:cNvSpPr txBox="1"/>
          <p:nvPr/>
        </p:nvSpPr>
        <p:spPr>
          <a:xfrm rot="19453554">
            <a:off x="2400235" y="3556784"/>
            <a:ext cx="10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E2951D-854F-6549-B981-836AD350201A}"/>
              </a:ext>
            </a:extLst>
          </p:cNvPr>
          <p:cNvSpPr txBox="1"/>
          <p:nvPr/>
        </p:nvSpPr>
        <p:spPr>
          <a:xfrm rot="20761362">
            <a:off x="5244428" y="2232715"/>
            <a:ext cx="10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0262F9-779E-A14E-9796-6414A3F80498}"/>
              </a:ext>
            </a:extLst>
          </p:cNvPr>
          <p:cNvSpPr txBox="1"/>
          <p:nvPr/>
        </p:nvSpPr>
        <p:spPr>
          <a:xfrm rot="2005034">
            <a:off x="8259963" y="2604762"/>
            <a:ext cx="10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761B19-A0D4-5B4D-A18D-C76A50023853}"/>
              </a:ext>
            </a:extLst>
          </p:cNvPr>
          <p:cNvSpPr txBox="1"/>
          <p:nvPr/>
        </p:nvSpPr>
        <p:spPr>
          <a:xfrm rot="557065">
            <a:off x="2702745" y="2288658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80808B-335A-164C-A760-A1BB7C41E46F}"/>
              </a:ext>
            </a:extLst>
          </p:cNvPr>
          <p:cNvSpPr txBox="1"/>
          <p:nvPr/>
        </p:nvSpPr>
        <p:spPr>
          <a:xfrm rot="1162252">
            <a:off x="5517558" y="2963699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9F7C20-1261-5C48-A51A-47B2513578CB}"/>
              </a:ext>
            </a:extLst>
          </p:cNvPr>
          <p:cNvSpPr txBox="1"/>
          <p:nvPr/>
        </p:nvSpPr>
        <p:spPr>
          <a:xfrm rot="1953950">
            <a:off x="8170686" y="4026541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364763-BA30-4141-B8EB-640F80695941}"/>
              </a:ext>
            </a:extLst>
          </p:cNvPr>
          <p:cNvSpPr txBox="1"/>
          <p:nvPr/>
        </p:nvSpPr>
        <p:spPr>
          <a:xfrm>
            <a:off x="7315991" y="533344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EEC436-1B1A-8A4B-B1AE-CEFB2752B391}"/>
              </a:ext>
            </a:extLst>
          </p:cNvPr>
          <p:cNvCxnSpPr/>
          <p:nvPr/>
        </p:nvCxnSpPr>
        <p:spPr>
          <a:xfrm>
            <a:off x="4521021" y="2008050"/>
            <a:ext cx="0" cy="3135085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78FCD7C-6D7F-2D4C-B640-BF5833A6E95D}"/>
              </a:ext>
            </a:extLst>
          </p:cNvPr>
          <p:cNvSpPr txBox="1"/>
          <p:nvPr/>
        </p:nvSpPr>
        <p:spPr>
          <a:xfrm>
            <a:off x="4374987" y="533344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Z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DA0CDE-110B-4A49-8B4E-17D91A091E9B}"/>
              </a:ext>
            </a:extLst>
          </p:cNvPr>
          <p:cNvSpPr txBox="1"/>
          <p:nvPr/>
        </p:nvSpPr>
        <p:spPr>
          <a:xfrm>
            <a:off x="5215908" y="5333444"/>
            <a:ext cx="35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Z’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30B3BF-A060-F947-94ED-D7055130DE13}"/>
              </a:ext>
            </a:extLst>
          </p:cNvPr>
          <p:cNvSpPr txBox="1"/>
          <p:nvPr/>
        </p:nvSpPr>
        <p:spPr>
          <a:xfrm>
            <a:off x="3356396" y="5333444"/>
            <a:ext cx="41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Z’’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FFC583-E770-124D-9223-7232CA7893A2}"/>
              </a:ext>
            </a:extLst>
          </p:cNvPr>
          <p:cNvSpPr txBox="1"/>
          <p:nvPr/>
        </p:nvSpPr>
        <p:spPr>
          <a:xfrm>
            <a:off x="4388841" y="167679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00650E-818D-0342-A868-28EA2CD7617C}"/>
              </a:ext>
            </a:extLst>
          </p:cNvPr>
          <p:cNvSpPr txBox="1"/>
          <p:nvPr/>
        </p:nvSpPr>
        <p:spPr>
          <a:xfrm>
            <a:off x="5073913" y="5727536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4C88"/>
                </a:solidFill>
              </a:rPr>
              <a:t>Gini Coefficient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0C7CC3-E933-614F-BBA1-5894DA0D6748}"/>
              </a:ext>
            </a:extLst>
          </p:cNvPr>
          <p:cNvSpPr txBox="1"/>
          <p:nvPr/>
        </p:nvSpPr>
        <p:spPr>
          <a:xfrm>
            <a:off x="1849089" y="519262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91FA16-B142-C144-A579-4E67C0F7B80B}"/>
              </a:ext>
            </a:extLst>
          </p:cNvPr>
          <p:cNvSpPr txBox="1"/>
          <p:nvPr/>
        </p:nvSpPr>
        <p:spPr>
          <a:xfrm>
            <a:off x="9277870" y="516765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9A1039-4451-554A-994E-6E6E11D8F397}"/>
              </a:ext>
            </a:extLst>
          </p:cNvPr>
          <p:cNvSpPr txBox="1"/>
          <p:nvPr/>
        </p:nvSpPr>
        <p:spPr>
          <a:xfrm>
            <a:off x="7339862" y="167679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987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39" grpId="0"/>
      <p:bldP spid="3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4A18-E1DA-D945-9918-ABF83D25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 International Perspective: Trends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2AD8C2-1B40-E24B-98B4-51A1EEDA3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737" y="1103803"/>
            <a:ext cx="5818525" cy="51203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1301A-D600-6740-B5B4-67821CB0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F6DE5-BFE4-8C4A-BBC1-9F4BE2D934BA}"/>
              </a:ext>
            </a:extLst>
          </p:cNvPr>
          <p:cNvSpPr txBox="1"/>
          <p:nvPr/>
        </p:nvSpPr>
        <p:spPr>
          <a:xfrm>
            <a:off x="8589689" y="2145792"/>
            <a:ext cx="120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U.S.: 17-18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0D70E-2093-274E-81F7-B7D4D857C2C5}"/>
              </a:ext>
            </a:extLst>
          </p:cNvPr>
          <p:cNvSpPr txBox="1"/>
          <p:nvPr/>
        </p:nvSpPr>
        <p:spPr>
          <a:xfrm>
            <a:off x="8413740" y="3479288"/>
            <a:ext cx="28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Canada, UK, Germany: 12-13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77DB5-9F08-B74B-A816-DEC3FD57A2F0}"/>
              </a:ext>
            </a:extLst>
          </p:cNvPr>
          <p:cNvSpPr txBox="1"/>
          <p:nvPr/>
        </p:nvSpPr>
        <p:spPr>
          <a:xfrm>
            <a:off x="8413739" y="4484183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Italy, France, Japan: 7-9</a:t>
            </a:r>
          </a:p>
        </p:txBody>
      </p:sp>
    </p:spTree>
    <p:extLst>
      <p:ext uri="{BB962C8B-B14F-4D97-AF65-F5344CB8AC3E}">
        <p14:creationId xmlns:p14="http://schemas.microsoft.com/office/powerpoint/2010/main" val="708849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4A18-E1DA-D945-9918-ABF83D25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 International Perspective: Gini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1301A-D600-6740-B5B4-67821CB0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323E58-5D6C-AC4D-921F-CC4AC4F8D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698" y="1379724"/>
            <a:ext cx="7598696" cy="47963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C19B6D-2A61-9C41-BBCB-211D2F56D981}"/>
              </a:ext>
            </a:extLst>
          </p:cNvPr>
          <p:cNvSpPr txBox="1"/>
          <p:nvPr/>
        </p:nvSpPr>
        <p:spPr>
          <a:xfrm>
            <a:off x="6180881" y="6504972"/>
            <a:ext cx="5172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OECD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data.oecd.org</a:t>
            </a:r>
            <a:r>
              <a:rPr lang="en-US" sz="1100" dirty="0">
                <a:hlinkClick r:id="rId3"/>
              </a:rPr>
              <a:t>/inequality/</a:t>
            </a:r>
            <a:r>
              <a:rPr lang="en-US" sz="1100" dirty="0" err="1">
                <a:hlinkClick r:id="rId3"/>
              </a:rPr>
              <a:t>income-inequality.htm#indicator-chart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5E235B-811A-C84F-B64A-41AD57A18475}"/>
              </a:ext>
            </a:extLst>
          </p:cNvPr>
          <p:cNvSpPr txBox="1"/>
          <p:nvPr/>
        </p:nvSpPr>
        <p:spPr>
          <a:xfrm>
            <a:off x="1759352" y="1030147"/>
            <a:ext cx="723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Gini Coefficient, OECD countries, 2019 or latest year available</a:t>
            </a:r>
          </a:p>
        </p:txBody>
      </p:sp>
    </p:spTree>
    <p:extLst>
      <p:ext uri="{BB962C8B-B14F-4D97-AF65-F5344CB8AC3E}">
        <p14:creationId xmlns:p14="http://schemas.microsoft.com/office/powerpoint/2010/main" val="4244296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44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310764" y="1325563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Definition 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happened?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Does it matter?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Is it a problem?</a:t>
            </a:r>
          </a:p>
          <a:p>
            <a:r>
              <a:rPr lang="en-US" dirty="0"/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103520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FB56B-CF2B-E74E-8081-40CF9C86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Ad</a:t>
            </a:r>
            <a:r>
              <a:rPr lang="en-US" dirty="0"/>
              <a:t>dressing Inequality: Is It A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2038-AEA5-F74B-9B84-598AD05F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Why it might be a problem.</a:t>
            </a:r>
          </a:p>
          <a:p>
            <a:pPr lvl="1"/>
            <a:r>
              <a:rPr lang="en-US" dirty="0"/>
              <a:t>Economic issues (</a:t>
            </a:r>
            <a:r>
              <a:rPr lang="en-US" b="1" i="1" dirty="0"/>
              <a:t>Efficiency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There is evidence that at some level, increased inequality slows economic growth.</a:t>
            </a:r>
          </a:p>
          <a:p>
            <a:pPr lvl="2"/>
            <a:r>
              <a:rPr lang="en-US" dirty="0"/>
              <a:t>Or, inequality concentrates resources among investors.</a:t>
            </a:r>
          </a:p>
          <a:p>
            <a:pPr lvl="1"/>
            <a:r>
              <a:rPr lang="en-US" dirty="0"/>
              <a:t>Noneconomic issues (</a:t>
            </a:r>
            <a:r>
              <a:rPr lang="en-US" b="1" i="1" dirty="0"/>
              <a:t>Equity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Values, ethics and morals will drive individual evaluations of the level of inequality.</a:t>
            </a:r>
          </a:p>
          <a:p>
            <a:pPr lvl="3"/>
            <a:r>
              <a:rPr lang="en-US" dirty="0"/>
              <a:t>E.g., inequality is primarily a function of market outcomes, so should be left alone.</a:t>
            </a:r>
          </a:p>
          <a:p>
            <a:pPr lvl="3"/>
            <a:r>
              <a:rPr lang="en-US" dirty="0"/>
              <a:t>Or, a solid middle class is important for maintaining a civil society, which runs contrary to a high degree of inequality.</a:t>
            </a:r>
          </a:p>
          <a:p>
            <a:r>
              <a:rPr lang="en-US" dirty="0"/>
              <a:t>Suppose you think it’s a problem. How might it be addressed?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2330E-4C17-904B-9324-831B209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1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30375"/>
            <a:ext cx="5388980" cy="4351338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RE-distribution</a:t>
            </a:r>
          </a:p>
          <a:p>
            <a:pPr lvl="1"/>
            <a:r>
              <a:rPr lang="en-US" dirty="0"/>
              <a:t>Tax and transfer programs</a:t>
            </a:r>
          </a:p>
          <a:p>
            <a:pPr lvl="1"/>
            <a:endParaRPr lang="en-US" dirty="0"/>
          </a:p>
          <a:p>
            <a:r>
              <a:rPr lang="en-US" dirty="0"/>
              <a:t>PRE-distribution</a:t>
            </a:r>
          </a:p>
          <a:p>
            <a:pPr lvl="1"/>
            <a:r>
              <a:rPr lang="en-US" dirty="0"/>
              <a:t>Access to healthcare and education</a:t>
            </a:r>
          </a:p>
          <a:p>
            <a:pPr lvl="1"/>
            <a:r>
              <a:rPr lang="en-US" dirty="0"/>
              <a:t>Strengthen labor unions</a:t>
            </a:r>
          </a:p>
          <a:p>
            <a:pPr lvl="1"/>
            <a:r>
              <a:rPr lang="en-US" dirty="0"/>
              <a:t>Collective bargaining</a:t>
            </a:r>
          </a:p>
          <a:p>
            <a:pPr lvl="1"/>
            <a:r>
              <a:rPr lang="en-US" dirty="0"/>
              <a:t>Other policies that favor labor over business owners </a:t>
            </a:r>
          </a:p>
          <a:p>
            <a:pPr lvl="1"/>
            <a:r>
              <a:rPr lang="en-US" dirty="0"/>
              <a:t>Minimum wages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798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Immediately Available Policy Solutions (1/2)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BB3985-0913-4742-99ED-5F55BAEC8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6477000" y="2382044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2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Corporate Regulation Policies </a:t>
            </a:r>
          </a:p>
          <a:p>
            <a:pPr lvl="1"/>
            <a:r>
              <a:rPr lang="en-US" dirty="0"/>
              <a:t>Reverse trends in market power</a:t>
            </a:r>
          </a:p>
          <a:p>
            <a:pPr lvl="1"/>
            <a:endParaRPr lang="en-US" dirty="0"/>
          </a:p>
          <a:p>
            <a:r>
              <a:rPr lang="en-US" dirty="0"/>
              <a:t>Locally</a:t>
            </a:r>
          </a:p>
          <a:p>
            <a:pPr lvl="1"/>
            <a:r>
              <a:rPr lang="en-US" dirty="0"/>
              <a:t>Employment services: job training, interview skills, or assistance with day-to-day issues, such as child care</a:t>
            </a:r>
          </a:p>
          <a:p>
            <a:pPr lvl="1"/>
            <a:r>
              <a:rPr lang="en-US" dirty="0"/>
              <a:t>Cognizance of the potential for technologies to affect worker/employer power dynamics</a:t>
            </a:r>
          </a:p>
          <a:p>
            <a:pPr lvl="2"/>
            <a:r>
              <a:rPr lang="en-US" dirty="0"/>
              <a:t>Uber, Lyft, etc.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Immediately Available Policy Solutions (2/2)</a:t>
            </a:r>
          </a:p>
        </p:txBody>
      </p:sp>
    </p:spTree>
    <p:extLst>
      <p:ext uri="{BB962C8B-B14F-4D97-AF65-F5344CB8AC3E}">
        <p14:creationId xmlns:p14="http://schemas.microsoft.com/office/powerpoint/2010/main" val="86337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Long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It’s all about access to resources:</a:t>
            </a:r>
          </a:p>
          <a:p>
            <a:pPr lvl="1"/>
            <a:r>
              <a:rPr lang="en-US" dirty="0"/>
              <a:t>Education, in particular</a:t>
            </a:r>
          </a:p>
          <a:p>
            <a:pPr lvl="2"/>
            <a:r>
              <a:rPr lang="en-US" dirty="0"/>
              <a:t>Improve public education</a:t>
            </a:r>
          </a:p>
          <a:p>
            <a:pPr lvl="2"/>
            <a:r>
              <a:rPr lang="en-US" dirty="0"/>
              <a:t>Reduce disparities in quality of public education</a:t>
            </a:r>
          </a:p>
          <a:p>
            <a:pPr lvl="2"/>
            <a:r>
              <a:rPr lang="en-US" dirty="0"/>
              <a:t>Improve counseling in low-income schools</a:t>
            </a:r>
          </a:p>
          <a:p>
            <a:pPr lvl="3"/>
            <a:r>
              <a:rPr lang="en-US" dirty="0"/>
              <a:t>With respect to college – paths to success and funding</a:t>
            </a:r>
          </a:p>
          <a:p>
            <a:pPr lvl="2"/>
            <a:r>
              <a:rPr lang="en-US" dirty="0"/>
              <a:t>Investments are needed in early education, not later (e.g. universal pre-k)</a:t>
            </a:r>
          </a:p>
          <a:p>
            <a:pPr lvl="1"/>
            <a:r>
              <a:rPr lang="en-US" dirty="0"/>
              <a:t>Opportunities for wealth-building</a:t>
            </a:r>
          </a:p>
          <a:p>
            <a:pPr lvl="1"/>
            <a:r>
              <a:rPr lang="en-US" dirty="0"/>
              <a:t>Housing</a:t>
            </a:r>
          </a:p>
          <a:p>
            <a:r>
              <a:rPr lang="en-US" dirty="0"/>
              <a:t>Initiatives whose impacts cross neighborhood and class lines and increase upward mobility specifically for black men</a:t>
            </a:r>
          </a:p>
          <a:p>
            <a:pPr lvl="1"/>
            <a:r>
              <a:rPr lang="en-US" dirty="0"/>
              <a:t>Mentoring programs for black boys, efforts to reduce racial bias among whites, interventions to reduce discrimination in criminal justice, and efforts to facilitate greater interaction across racial groups.</a:t>
            </a:r>
          </a:p>
        </p:txBody>
      </p:sp>
    </p:spTree>
    <p:extLst>
      <p:ext uri="{BB962C8B-B14F-4D97-AF65-F5344CB8AC3E}">
        <p14:creationId xmlns:p14="http://schemas.microsoft.com/office/powerpoint/2010/main" val="18818286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3470E-1A75-5847-86EF-ADBB2081F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to do About Inequality?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6E66A-D182-914E-971B-64118C2E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49" y="1570556"/>
            <a:ext cx="3866322" cy="37168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Nothing?</a:t>
            </a:r>
          </a:p>
          <a:p>
            <a:pPr>
              <a:lnSpc>
                <a:spcPct val="100000"/>
              </a:lnSpc>
            </a:pPr>
            <a:r>
              <a:rPr lang="en-US" dirty="0"/>
              <a:t>Redistribution?</a:t>
            </a:r>
          </a:p>
          <a:p>
            <a:pPr>
              <a:lnSpc>
                <a:spcPct val="100000"/>
              </a:lnSpc>
            </a:pPr>
            <a:r>
              <a:rPr lang="en-US" dirty="0"/>
              <a:t>PRE-distribution?</a:t>
            </a:r>
          </a:p>
          <a:p>
            <a:pPr>
              <a:lnSpc>
                <a:spcPct val="100000"/>
              </a:lnSpc>
            </a:pPr>
            <a:r>
              <a:rPr lang="en-US" dirty="0"/>
              <a:t>Access to resources?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84B6-5E76-4348-8EDA-1509A077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49</a:t>
            </a:fld>
            <a:endParaRPr lang="en-US" dirty="0"/>
          </a:p>
        </p:txBody>
      </p:sp>
      <p:pic>
        <p:nvPicPr>
          <p:cNvPr id="6" name="Picture 5" descr="A stone statue of a person&#10;&#10;Description automatically generated">
            <a:extLst>
              <a:ext uri="{FF2B5EF4-FFF2-40B4-BE49-F238E27FC236}">
                <a16:creationId xmlns:a16="http://schemas.microsoft.com/office/drawing/2014/main" id="{3403D7C6-E771-314A-97A6-7BA091F7EC87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7333754" y="1087413"/>
            <a:ext cx="3310597" cy="49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46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AE4E16-0EA1-40DB-A268-EDEE8E157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6869"/>
            <a:ext cx="9144000" cy="1289761"/>
          </a:xfrm>
        </p:spPr>
        <p:txBody>
          <a:bodyPr anchor="ctr" anchorCtr="0"/>
          <a:lstStyle/>
          <a:p>
            <a:r>
              <a:rPr lang="en-US" dirty="0">
                <a:solidFill>
                  <a:schemeClr val="bg1"/>
                </a:solidFill>
              </a:rPr>
              <a:t>Economic Inequality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3638" y="3753290"/>
            <a:ext cx="9144000" cy="23072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</a:rPr>
              <a:t>Adina </a:t>
            </a:r>
            <a:r>
              <a:rPr lang="en-US" sz="3200" dirty="0" err="1">
                <a:solidFill>
                  <a:schemeClr val="bg1"/>
                </a:solidFill>
              </a:rPr>
              <a:t>Ardelean</a:t>
            </a:r>
            <a:r>
              <a:rPr lang="en-US" sz="3200" b="1" dirty="0">
                <a:solidFill>
                  <a:schemeClr val="bg1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1" dirty="0">
                <a:solidFill>
                  <a:schemeClr val="bg1"/>
                </a:solidFill>
              </a:rPr>
              <a:t>Senior Lecturer, Santa Clara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i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OLLI, University of New Mexico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November 7, 2022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39F97-2E48-4EBF-904D-C4533E495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2" y="351746"/>
            <a:ext cx="5714996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126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759B4-350D-574B-9122-6537BD0E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Ten</a:t>
            </a:r>
            <a:r>
              <a:rPr lang="en-US" dirty="0"/>
              <a:t>sion in Policy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E776A-D8EF-9E46-978B-43FDA1881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it possible to increase growth at the same time that you reduce income inequality?</a:t>
            </a:r>
          </a:p>
          <a:p>
            <a:pPr lvl="1"/>
            <a:r>
              <a:rPr lang="en-US" dirty="0"/>
              <a:t>Common refrain among some that government intervention in the economy is always and everywhere bad for growth.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Possibly: expanding equality of access promotes the full utilization of resources.</a:t>
            </a:r>
          </a:p>
          <a:p>
            <a:pPr lvl="1"/>
            <a:r>
              <a:rPr lang="en-US" dirty="0"/>
              <a:t>Expanding equality of access requires resources likely from the well-to-do.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2D27E-955B-F44B-8521-49AA0C0EA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33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F1E8724-8449-4533-8976-EFBFF6B0EA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04936" y="2050431"/>
            <a:ext cx="2805481" cy="3247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 Su</a:t>
            </a:r>
            <a:r>
              <a:rPr lang="en-US"/>
              <a:t>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982" y="1459275"/>
            <a:ext cx="7715250" cy="4660900"/>
          </a:xfrm>
        </p:spPr>
        <p:txBody>
          <a:bodyPr/>
          <a:lstStyle/>
          <a:p>
            <a:r>
              <a:rPr lang="en-US" dirty="0"/>
              <a:t>Income inequality is clearly increasing.</a:t>
            </a:r>
          </a:p>
          <a:p>
            <a:pPr lvl="1"/>
            <a:r>
              <a:rPr lang="en-US" dirty="0"/>
              <a:t>The economy is clearly favoring owners of productive resources over labor.</a:t>
            </a:r>
          </a:p>
          <a:p>
            <a:r>
              <a:rPr lang="en-US" dirty="0"/>
              <a:t>The causes appear to be largely driven by:</a:t>
            </a:r>
          </a:p>
          <a:p>
            <a:pPr lvl="1"/>
            <a:r>
              <a:rPr lang="en-US" dirty="0"/>
              <a:t>The market – technology, competition, and trade</a:t>
            </a:r>
          </a:p>
          <a:p>
            <a:pPr lvl="1"/>
            <a:r>
              <a:rPr lang="en-US" dirty="0"/>
              <a:t>Changing institutions.</a:t>
            </a:r>
          </a:p>
          <a:p>
            <a:r>
              <a:rPr lang="en-US" dirty="0"/>
              <a:t>Open questions are:</a:t>
            </a:r>
          </a:p>
          <a:p>
            <a:pPr lvl="1"/>
            <a:r>
              <a:rPr lang="en-US" dirty="0"/>
              <a:t>To act or not to act?</a:t>
            </a:r>
          </a:p>
          <a:p>
            <a:pPr lvl="1"/>
            <a:r>
              <a:rPr lang="en-US" dirty="0"/>
              <a:t>If so, how?</a:t>
            </a:r>
          </a:p>
          <a:p>
            <a:r>
              <a:rPr lang="en-US" dirty="0"/>
              <a:t>The level of inequality is a policy choice.</a:t>
            </a:r>
          </a:p>
          <a:p>
            <a:pPr lvl="1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F715B-E9A7-46B7-BE1C-780B0735D7F3}"/>
              </a:ext>
            </a:extLst>
          </p:cNvPr>
          <p:cNvGrpSpPr>
            <a:grpSpLocks/>
          </p:cNvGrpSpPr>
          <p:nvPr/>
        </p:nvGrpSpPr>
        <p:grpSpPr>
          <a:xfrm>
            <a:off x="8704223" y="2903680"/>
            <a:ext cx="2383949" cy="1541125"/>
            <a:chOff x="8439150" y="2876550"/>
            <a:chExt cx="2801938" cy="1811338"/>
          </a:xfrm>
        </p:grpSpPr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863EC9BA-F29B-4714-BEB7-59311E88F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2638" y="2878139"/>
              <a:ext cx="161925" cy="1587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B1FAC40-34B9-4C49-BF2F-5633919A1CA6}"/>
                </a:ext>
              </a:extLst>
            </p:cNvPr>
            <p:cNvGrpSpPr>
              <a:grpSpLocks/>
            </p:cNvGrpSpPr>
            <p:nvPr/>
          </p:nvGrpSpPr>
          <p:grpSpPr>
            <a:xfrm>
              <a:off x="9669145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3943380-46DC-4CAE-B77E-DAAA5431C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49BD028E-453E-4C64-A147-937010D6A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23EBD4-DAE5-454E-AF23-693CBD2E1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3989" y="2876550"/>
              <a:ext cx="431800" cy="1081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18C085-B3BE-4D96-BE96-E7E519047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60280" y="2876550"/>
              <a:ext cx="431800" cy="1081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170B94-7B12-4695-B253-3B2FF75F2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6570" y="2876550"/>
              <a:ext cx="431800" cy="1081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A412EB-F981-4468-8D20-78C6320A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12860" y="2876550"/>
              <a:ext cx="431800" cy="108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B0D2F4-507A-4457-8268-F84842451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9150" y="2876550"/>
              <a:ext cx="431800" cy="1081200"/>
            </a:xfrm>
            <a:prstGeom prst="rect">
              <a:avLst/>
            </a:prstGeom>
          </p:spPr>
        </p:pic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2C535EA-334F-4D2B-84EC-CC51163E6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113" y="3060701"/>
              <a:ext cx="434975" cy="898526"/>
            </a:xfrm>
            <a:custGeom>
              <a:avLst/>
              <a:gdLst>
                <a:gd name="T0" fmla="*/ 20 w 203"/>
                <a:gd name="T1" fmla="*/ 202 h 422"/>
                <a:gd name="T2" fmla="*/ 39 w 203"/>
                <a:gd name="T3" fmla="*/ 182 h 422"/>
                <a:gd name="T4" fmla="*/ 39 w 203"/>
                <a:gd name="T5" fmla="*/ 64 h 422"/>
                <a:gd name="T6" fmla="*/ 41 w 203"/>
                <a:gd name="T7" fmla="*/ 62 h 422"/>
                <a:gd name="T8" fmla="*/ 45 w 203"/>
                <a:gd name="T9" fmla="*/ 62 h 422"/>
                <a:gd name="T10" fmla="*/ 47 w 203"/>
                <a:gd name="T11" fmla="*/ 64 h 422"/>
                <a:gd name="T12" fmla="*/ 47 w 203"/>
                <a:gd name="T13" fmla="*/ 397 h 422"/>
                <a:gd name="T14" fmla="*/ 72 w 203"/>
                <a:gd name="T15" fmla="*/ 422 h 422"/>
                <a:gd name="T16" fmla="*/ 97 w 203"/>
                <a:gd name="T17" fmla="*/ 397 h 422"/>
                <a:gd name="T18" fmla="*/ 97 w 203"/>
                <a:gd name="T19" fmla="*/ 201 h 422"/>
                <a:gd name="T20" fmla="*/ 99 w 203"/>
                <a:gd name="T21" fmla="*/ 199 h 422"/>
                <a:gd name="T22" fmla="*/ 103 w 203"/>
                <a:gd name="T23" fmla="*/ 199 h 422"/>
                <a:gd name="T24" fmla="*/ 105 w 203"/>
                <a:gd name="T25" fmla="*/ 201 h 422"/>
                <a:gd name="T26" fmla="*/ 105 w 203"/>
                <a:gd name="T27" fmla="*/ 397 h 422"/>
                <a:gd name="T28" fmla="*/ 131 w 203"/>
                <a:gd name="T29" fmla="*/ 422 h 422"/>
                <a:gd name="T30" fmla="*/ 156 w 203"/>
                <a:gd name="T31" fmla="*/ 397 h 422"/>
                <a:gd name="T32" fmla="*/ 156 w 203"/>
                <a:gd name="T33" fmla="*/ 64 h 422"/>
                <a:gd name="T34" fmla="*/ 158 w 203"/>
                <a:gd name="T35" fmla="*/ 62 h 422"/>
                <a:gd name="T36" fmla="*/ 162 w 203"/>
                <a:gd name="T37" fmla="*/ 62 h 422"/>
                <a:gd name="T38" fmla="*/ 164 w 203"/>
                <a:gd name="T39" fmla="*/ 64 h 422"/>
                <a:gd name="T40" fmla="*/ 164 w 203"/>
                <a:gd name="T41" fmla="*/ 182 h 422"/>
                <a:gd name="T42" fmla="*/ 183 w 203"/>
                <a:gd name="T43" fmla="*/ 202 h 422"/>
                <a:gd name="T44" fmla="*/ 203 w 203"/>
                <a:gd name="T45" fmla="*/ 182 h 422"/>
                <a:gd name="T46" fmla="*/ 203 w 203"/>
                <a:gd name="T47" fmla="*/ 48 h 422"/>
                <a:gd name="T48" fmla="*/ 157 w 203"/>
                <a:gd name="T49" fmla="*/ 0 h 422"/>
                <a:gd name="T50" fmla="*/ 105 w 203"/>
                <a:gd name="T51" fmla="*/ 0 h 422"/>
                <a:gd name="T52" fmla="*/ 46 w 203"/>
                <a:gd name="T53" fmla="*/ 0 h 422"/>
                <a:gd name="T54" fmla="*/ 0 w 203"/>
                <a:gd name="T55" fmla="*/ 48 h 422"/>
                <a:gd name="T56" fmla="*/ 0 w 203"/>
                <a:gd name="T57" fmla="*/ 182 h 422"/>
                <a:gd name="T58" fmla="*/ 20 w 203"/>
                <a:gd name="T59" fmla="*/ 20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422">
                  <a:moveTo>
                    <a:pt x="20" y="202"/>
                  </a:moveTo>
                  <a:cubicBezTo>
                    <a:pt x="30" y="202"/>
                    <a:pt x="39" y="193"/>
                    <a:pt x="39" y="182"/>
                  </a:cubicBezTo>
                  <a:cubicBezTo>
                    <a:pt x="39" y="182"/>
                    <a:pt x="39" y="64"/>
                    <a:pt x="39" y="64"/>
                  </a:cubicBezTo>
                  <a:cubicBezTo>
                    <a:pt x="39" y="63"/>
                    <a:pt x="40" y="62"/>
                    <a:pt x="41" y="62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6" y="62"/>
                    <a:pt x="47" y="63"/>
                    <a:pt x="47" y="64"/>
                  </a:cubicBezTo>
                  <a:cubicBezTo>
                    <a:pt x="47" y="64"/>
                    <a:pt x="47" y="397"/>
                    <a:pt x="47" y="397"/>
                  </a:cubicBezTo>
                  <a:cubicBezTo>
                    <a:pt x="47" y="410"/>
                    <a:pt x="58" y="422"/>
                    <a:pt x="72" y="422"/>
                  </a:cubicBezTo>
                  <a:cubicBezTo>
                    <a:pt x="86" y="422"/>
                    <a:pt x="97" y="410"/>
                    <a:pt x="97" y="397"/>
                  </a:cubicBezTo>
                  <a:cubicBezTo>
                    <a:pt x="97" y="397"/>
                    <a:pt x="97" y="201"/>
                    <a:pt x="97" y="201"/>
                  </a:cubicBezTo>
                  <a:cubicBezTo>
                    <a:pt x="97" y="199"/>
                    <a:pt x="98" y="199"/>
                    <a:pt x="99" y="19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5" y="199"/>
                    <a:pt x="105" y="199"/>
                    <a:pt x="105" y="201"/>
                  </a:cubicBezTo>
                  <a:cubicBezTo>
                    <a:pt x="105" y="201"/>
                    <a:pt x="105" y="397"/>
                    <a:pt x="105" y="397"/>
                  </a:cubicBezTo>
                  <a:cubicBezTo>
                    <a:pt x="105" y="410"/>
                    <a:pt x="117" y="422"/>
                    <a:pt x="131" y="422"/>
                  </a:cubicBezTo>
                  <a:cubicBezTo>
                    <a:pt x="144" y="422"/>
                    <a:pt x="156" y="410"/>
                    <a:pt x="156" y="397"/>
                  </a:cubicBezTo>
                  <a:cubicBezTo>
                    <a:pt x="156" y="397"/>
                    <a:pt x="156" y="64"/>
                    <a:pt x="156" y="64"/>
                  </a:cubicBezTo>
                  <a:cubicBezTo>
                    <a:pt x="156" y="63"/>
                    <a:pt x="156" y="62"/>
                    <a:pt x="158" y="62"/>
                  </a:cubicBezTo>
                  <a:cubicBezTo>
                    <a:pt x="162" y="62"/>
                    <a:pt x="162" y="62"/>
                    <a:pt x="162" y="62"/>
                  </a:cubicBezTo>
                  <a:cubicBezTo>
                    <a:pt x="163" y="62"/>
                    <a:pt x="164" y="63"/>
                    <a:pt x="164" y="64"/>
                  </a:cubicBezTo>
                  <a:cubicBezTo>
                    <a:pt x="164" y="64"/>
                    <a:pt x="164" y="182"/>
                    <a:pt x="164" y="182"/>
                  </a:cubicBezTo>
                  <a:cubicBezTo>
                    <a:pt x="164" y="193"/>
                    <a:pt x="172" y="202"/>
                    <a:pt x="183" y="202"/>
                  </a:cubicBezTo>
                  <a:cubicBezTo>
                    <a:pt x="194" y="202"/>
                    <a:pt x="203" y="193"/>
                    <a:pt x="203" y="182"/>
                  </a:cubicBezTo>
                  <a:cubicBezTo>
                    <a:pt x="203" y="182"/>
                    <a:pt x="203" y="49"/>
                    <a:pt x="203" y="48"/>
                  </a:cubicBezTo>
                  <a:cubicBezTo>
                    <a:pt x="203" y="21"/>
                    <a:pt x="182" y="0"/>
                    <a:pt x="157" y="0"/>
                  </a:cubicBezTo>
                  <a:cubicBezTo>
                    <a:pt x="156" y="0"/>
                    <a:pt x="122" y="0"/>
                    <a:pt x="105" y="0"/>
                  </a:cubicBezTo>
                  <a:cubicBezTo>
                    <a:pt x="105" y="0"/>
                    <a:pt x="47" y="0"/>
                    <a:pt x="46" y="0"/>
                  </a:cubicBezTo>
                  <a:cubicBezTo>
                    <a:pt x="21" y="0"/>
                    <a:pt x="0" y="21"/>
                    <a:pt x="0" y="48"/>
                  </a:cubicBezTo>
                  <a:cubicBezTo>
                    <a:pt x="0" y="49"/>
                    <a:pt x="0" y="182"/>
                    <a:pt x="0" y="182"/>
                  </a:cubicBezTo>
                  <a:cubicBezTo>
                    <a:pt x="0" y="193"/>
                    <a:pt x="9" y="202"/>
                    <a:pt x="20" y="2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2740979-7212-4AB5-BBF1-311540104E15}"/>
                </a:ext>
              </a:extLst>
            </p:cNvPr>
            <p:cNvGrpSpPr>
              <a:grpSpLocks/>
            </p:cNvGrpSpPr>
            <p:nvPr/>
          </p:nvGrpSpPr>
          <p:grpSpPr>
            <a:xfrm>
              <a:off x="8742363" y="3917950"/>
              <a:ext cx="320675" cy="769938"/>
              <a:chOff x="8751888" y="3917950"/>
              <a:chExt cx="320675" cy="769938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F4BB354E-529A-4905-8BBA-FD778D6E9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5324CFE-4DFE-4253-867E-6A84B7EA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7DAA15D-9AF0-41E9-9E93-F7FDD1867324}"/>
                </a:ext>
              </a:extLst>
            </p:cNvPr>
            <p:cNvGrpSpPr>
              <a:grpSpLocks/>
            </p:cNvGrpSpPr>
            <p:nvPr/>
          </p:nvGrpSpPr>
          <p:grpSpPr>
            <a:xfrm>
              <a:off x="9205754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40E1818B-5EC3-4BBF-9806-5288E72B9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37179649-AED2-42D6-B3C8-DD9845CFA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CFBD6A-937F-4DDB-8CB0-EC3348ED4AA8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32535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FAF85E04-B34A-4E60-A950-43A89F09C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D4EE9AD8-B487-47A4-9BC7-15904CA9E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6250D31-31BE-45E4-B941-A073D3CDD111}"/>
                </a:ext>
              </a:extLst>
            </p:cNvPr>
            <p:cNvGrpSpPr/>
            <p:nvPr/>
          </p:nvGrpSpPr>
          <p:grpSpPr>
            <a:xfrm>
              <a:off x="10595926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A479415C-6C30-4732-8773-3ACE89E49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9B04DF24-4B5E-423F-A744-295F8C757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921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/>
              <a:t>B-W Wealth Gap: Jon </a:t>
            </a:r>
            <a:r>
              <a:rPr lang="en-US" dirty="0" err="1"/>
              <a:t>Haveman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</p:spTree>
    <p:extLst>
      <p:ext uri="{BB962C8B-B14F-4D97-AF65-F5344CB8AC3E}">
        <p14:creationId xmlns:p14="http://schemas.microsoft.com/office/powerpoint/2010/main" val="39557782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45158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Adina </a:t>
            </a:r>
            <a:r>
              <a:rPr lang="en-US" dirty="0" err="1"/>
              <a:t>Ardelean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&lt;</a:t>
            </a:r>
            <a:r>
              <a:rPr lang="en-US" dirty="0" err="1"/>
              <a:t>atardelean@scu.edu</a:t>
            </a:r>
            <a:r>
              <a:rPr lang="en-US" dirty="0"/>
              <a:t>&gt;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>
                <a:hlinkClick r:id="rId4"/>
              </a:rPr>
              <a:t>www.NEEDelegation.org/testimonials.php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www.NEEDelegation.org</a:t>
            </a:r>
            <a:r>
              <a:rPr lang="en-US" dirty="0"/>
              <a:t>/</a:t>
            </a:r>
            <a:r>
              <a:rPr lang="en-US" dirty="0" err="1"/>
              <a:t>friend.php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32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Executive Director of NEED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Timothy </a:t>
            </a:r>
            <a:r>
              <a:rPr lang="en-US" dirty="0" err="1"/>
              <a:t>Smeeding</a:t>
            </a:r>
            <a:r>
              <a:rPr lang="en-US" dirty="0"/>
              <a:t>, University of Wisconsin</a:t>
            </a:r>
          </a:p>
          <a:p>
            <a:pPr lvl="1"/>
            <a:r>
              <a:rPr lang="en-US" dirty="0"/>
              <a:t>Robert Wright, </a:t>
            </a:r>
            <a:r>
              <a:rPr lang="en-US" dirty="0" err="1"/>
              <a:t>Augustana</a:t>
            </a:r>
            <a:r>
              <a:rPr lang="en-US" dirty="0"/>
              <a:t> University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</a:t>
            </a:r>
          </a:p>
          <a:p>
            <a:pPr lvl="1"/>
            <a:r>
              <a:rPr lang="en-US" dirty="0"/>
              <a:t>It is, however, inevitable that the presenter will be asked for and will provide their </a:t>
            </a:r>
            <a:r>
              <a:rPr lang="en-US"/>
              <a:t>own views</a:t>
            </a:r>
            <a:endParaRPr lang="en-US" dirty="0"/>
          </a:p>
          <a:p>
            <a:pPr lvl="1"/>
            <a:r>
              <a:rPr lang="en-US" dirty="0"/>
              <a:t>Such views are those of the presenter and not necessarily those of the National Economic Education Delegation (</a:t>
            </a:r>
            <a:r>
              <a:rPr lang="en-US"/>
              <a:t>NEED)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1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3FD0A-5535-4618-9048-652BA991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2B369D-49DE-46E9-89A1-715121936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610" y="213102"/>
            <a:ext cx="7052780" cy="587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77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310764" y="1325563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Definition 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happened?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Does it matter?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Is it a problem?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75156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Inequality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30375"/>
            <a:ext cx="5181600" cy="4189162"/>
          </a:xfrm>
        </p:spPr>
        <p:txBody>
          <a:bodyPr anchor="ctr" anchorCtr="0"/>
          <a:lstStyle/>
          <a:p>
            <a:r>
              <a:rPr lang="en-US" dirty="0"/>
              <a:t>Definition:</a:t>
            </a:r>
          </a:p>
          <a:p>
            <a:pPr lvl="1"/>
            <a:r>
              <a:rPr lang="en-US" dirty="0"/>
              <a:t>The extent to which the distribution of income deviates from complete equality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dispersion of income throughout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94391-A037-42D0-906C-187BB297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82F4B6-A172-4E44-9BB2-C7E8C87349DA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698A85-EA40-4EBB-8EFF-6FFBC920C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899" y="2321122"/>
            <a:ext cx="4511501" cy="3007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1977330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19748</TotalTime>
  <Words>2235</Words>
  <Application>Microsoft Macintosh PowerPoint</Application>
  <PresentationFormat>Widescreen</PresentationFormat>
  <Paragraphs>427</Paragraphs>
  <Slides>53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Courier New</vt:lpstr>
      <vt:lpstr>Custom Design</vt:lpstr>
      <vt:lpstr>PowerPoint Presentation</vt:lpstr>
      <vt:lpstr> Available NEED Topics Include:</vt:lpstr>
      <vt:lpstr> Course Outline</vt:lpstr>
      <vt:lpstr>Submitting Questions</vt:lpstr>
      <vt:lpstr>Economic Inequality</vt:lpstr>
      <vt:lpstr>Credits and Disclaimer</vt:lpstr>
      <vt:lpstr>PowerPoint Presentation</vt:lpstr>
      <vt:lpstr>Outline</vt:lpstr>
      <vt:lpstr>Income Inequality</vt:lpstr>
      <vt:lpstr>Different Ways of Thinking About Inequality </vt:lpstr>
      <vt:lpstr> National Income Inequality: Share of Top 10%</vt:lpstr>
      <vt:lpstr>The Abrupt Increase in Inequality</vt:lpstr>
      <vt:lpstr>Most of the Action Is at the Top: Pre-Tax</vt:lpstr>
      <vt:lpstr>Inequality is rising in advanced economies</vt:lpstr>
      <vt:lpstr>The bottom half of workers: the U.S. vs. Europe</vt:lpstr>
      <vt:lpstr>Gini Coefficient</vt:lpstr>
      <vt:lpstr>The Gini Coefficient</vt:lpstr>
      <vt:lpstr>Forming the GINI Curve: 2015</vt:lpstr>
      <vt:lpstr>Income Share Changes Between 1970  and 2015</vt:lpstr>
      <vt:lpstr>The Gini Coefficient, 1985-2013</vt:lpstr>
      <vt:lpstr>How Has Inequality Influenced Incomes?</vt:lpstr>
      <vt:lpstr>Wealth Inequality Exceeds Income Inequality</vt:lpstr>
      <vt:lpstr>Income and Wealth Inequality</vt:lpstr>
      <vt:lpstr>Outline</vt:lpstr>
      <vt:lpstr>Where Does Inequality Come From?</vt:lpstr>
      <vt:lpstr>Labor Income is Unhinged from Productivity</vt:lpstr>
      <vt:lpstr> Declining Unionization</vt:lpstr>
      <vt:lpstr> Competition in the Economy</vt:lpstr>
      <vt:lpstr> Immigration and Inequality</vt:lpstr>
      <vt:lpstr>Globalization</vt:lpstr>
      <vt:lpstr>Technological Change and Inequality</vt:lpstr>
      <vt:lpstr>What is driving increasing inequality?</vt:lpstr>
      <vt:lpstr>  Sources of Inequality Through Late 1990s</vt:lpstr>
      <vt:lpstr>Government Policy and Inequality</vt:lpstr>
      <vt:lpstr>Tax and Transfer Programs: Income Shares</vt:lpstr>
      <vt:lpstr>Tax and Transfer Programs help low-income Americans</vt:lpstr>
      <vt:lpstr>Tax and Transfer Programs help low-income Americans</vt:lpstr>
      <vt:lpstr>Dramatically Less Progressivity in the Tax Code</vt:lpstr>
      <vt:lpstr>Outline</vt:lpstr>
      <vt:lpstr>Why Does Inequality Matter?</vt:lpstr>
      <vt:lpstr>How Much Inequality Is too Much?</vt:lpstr>
      <vt:lpstr> An  International Perspective: Trends</vt:lpstr>
      <vt:lpstr> An  International Perspective: Gini</vt:lpstr>
      <vt:lpstr>Outline</vt:lpstr>
      <vt:lpstr> Addressing Inequality: Is It A Problem?</vt:lpstr>
      <vt:lpstr>Addressing Inequality:  Immediately Available Policy Solutions (1/2)</vt:lpstr>
      <vt:lpstr>Addressing Inequality:  Immediately Available Policy Solutions (2/2)</vt:lpstr>
      <vt:lpstr>Addressing Inequality:  Long Term</vt:lpstr>
      <vt:lpstr>What to do About Inequality?</vt:lpstr>
      <vt:lpstr>Tension in Policy Solutions</vt:lpstr>
      <vt:lpstr> Summary</vt:lpstr>
      <vt:lpstr>The B-W Wealth Gap: Jon Haveman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381</cp:revision>
  <cp:lastPrinted>2022-11-07T18:00:12Z</cp:lastPrinted>
  <dcterms:created xsi:type="dcterms:W3CDTF">2017-05-03T22:30:38Z</dcterms:created>
  <dcterms:modified xsi:type="dcterms:W3CDTF">2022-11-09T03:05:09Z</dcterms:modified>
</cp:coreProperties>
</file>