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3"/>
  </p:notesMasterIdLst>
  <p:sldIdLst>
    <p:sldId id="4306" r:id="rId2"/>
    <p:sldId id="4001" r:id="rId3"/>
    <p:sldId id="4311" r:id="rId4"/>
    <p:sldId id="4130" r:id="rId5"/>
    <p:sldId id="4312" r:id="rId6"/>
    <p:sldId id="327" r:id="rId7"/>
    <p:sldId id="259" r:id="rId8"/>
    <p:sldId id="275" r:id="rId9"/>
    <p:sldId id="4171" r:id="rId10"/>
    <p:sldId id="335" r:id="rId11"/>
    <p:sldId id="3546" r:id="rId12"/>
    <p:sldId id="305" r:id="rId13"/>
    <p:sldId id="306" r:id="rId14"/>
    <p:sldId id="1233" r:id="rId15"/>
    <p:sldId id="1729" r:id="rId16"/>
    <p:sldId id="4175" r:id="rId17"/>
    <p:sldId id="4166" r:id="rId18"/>
    <p:sldId id="348" r:id="rId19"/>
    <p:sldId id="347" r:id="rId20"/>
    <p:sldId id="1094" r:id="rId21"/>
    <p:sldId id="4097" r:id="rId22"/>
    <p:sldId id="1733" r:id="rId23"/>
    <p:sldId id="1159" r:id="rId24"/>
    <p:sldId id="4174" r:id="rId25"/>
    <p:sldId id="4053" r:id="rId26"/>
    <p:sldId id="4095" r:id="rId27"/>
    <p:sldId id="1670" r:id="rId28"/>
    <p:sldId id="1099" r:id="rId29"/>
    <p:sldId id="380" r:id="rId30"/>
    <p:sldId id="381" r:id="rId31"/>
    <p:sldId id="1156" r:id="rId32"/>
    <p:sldId id="370" r:id="rId33"/>
    <p:sldId id="4172" r:id="rId34"/>
    <p:sldId id="1152" r:id="rId35"/>
    <p:sldId id="383" r:id="rId36"/>
    <p:sldId id="4167" r:id="rId37"/>
    <p:sldId id="4168" r:id="rId38"/>
    <p:sldId id="1149" r:id="rId39"/>
    <p:sldId id="373" r:id="rId40"/>
    <p:sldId id="337" r:id="rId41"/>
    <p:sldId id="1230" r:id="rId42"/>
    <p:sldId id="317" r:id="rId43"/>
    <p:sldId id="374" r:id="rId44"/>
    <p:sldId id="384" r:id="rId45"/>
    <p:sldId id="376" r:id="rId46"/>
    <p:sldId id="314" r:id="rId47"/>
    <p:sldId id="303" r:id="rId48"/>
    <p:sldId id="385" r:id="rId49"/>
    <p:sldId id="4100" r:id="rId50"/>
    <p:sldId id="3544" r:id="rId51"/>
    <p:sldId id="4169" r:id="rId52"/>
    <p:sldId id="4170" r:id="rId53"/>
    <p:sldId id="4314" r:id="rId54"/>
    <p:sldId id="386" r:id="rId55"/>
    <p:sldId id="1162" r:id="rId56"/>
    <p:sldId id="3543" r:id="rId57"/>
    <p:sldId id="311" r:id="rId58"/>
    <p:sldId id="1158" r:id="rId59"/>
    <p:sldId id="389" r:id="rId60"/>
    <p:sldId id="3974" r:id="rId61"/>
    <p:sldId id="4124" r:id="rId62"/>
    <p:sldId id="4197" r:id="rId63"/>
    <p:sldId id="279" r:id="rId64"/>
    <p:sldId id="1730" r:id="rId65"/>
    <p:sldId id="324" r:id="rId66"/>
    <p:sldId id="377" r:id="rId67"/>
    <p:sldId id="310" r:id="rId68"/>
    <p:sldId id="309" r:id="rId69"/>
    <p:sldId id="3545" r:id="rId70"/>
    <p:sldId id="1731" r:id="rId71"/>
    <p:sldId id="1180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 autoAdjust="0"/>
    <p:restoredTop sz="93741"/>
  </p:normalViewPr>
  <p:slideViewPr>
    <p:cSldViewPr snapToGrid="0" snapToObjects="1">
      <p:cViewPr varScale="1">
        <p:scale>
          <a:sx n="120" d="100"/>
          <a:sy n="120" d="100"/>
        </p:scale>
        <p:origin x="9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0.10048</cdr:x>
      <cdr:y>0.04943</cdr:y>
    </cdr:from>
    <cdr:to>
      <cdr:x>0.88806</cdr:x>
      <cdr:y>0.87061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526195" y="161925"/>
          <a:ext cx="4124596" cy="2690034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0.09889</cdr:x>
      <cdr:y>0.05637</cdr:y>
    </cdr:from>
    <cdr:to>
      <cdr:x>0.88745</cdr:x>
      <cdr:y>0.87315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517883" y="184659"/>
          <a:ext cx="4129713" cy="26756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BO_AfterTax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threshReal1979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groupgrow.p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.png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MinimumWages/Images/MinWages_State&amp;Local_NYTimes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Minnesota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8540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Nat</a:t>
            </a:r>
            <a:r>
              <a:rPr lang="en-US" dirty="0"/>
              <a:t>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Post-Tax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9A25-AC20-E948-8936-0661EAAE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Growth Patterns Have Changed!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8574A-9856-0646-8F16-10D4A20829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DC8F-F2DA-0C48-8604-D38178424D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B0F6D-637D-3C45-875D-A3FFF753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5F532-A207-4644-9DFF-645B3C7FF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77" y="1573351"/>
            <a:ext cx="5586523" cy="4101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C970E2-4864-2C41-9097-0D122CEE8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69193"/>
            <a:ext cx="5563630" cy="4105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16314-BA1A-D040-9B54-A0C17B1D9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5688066"/>
            <a:ext cx="4552950" cy="259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780AEA-48CC-F94A-99A4-0F1F2E025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527" y="5674849"/>
            <a:ext cx="4552950" cy="259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667830-9BB8-2645-B97D-81EA28B5D2C1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51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13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Gin</a:t>
            </a:r>
            <a:r>
              <a:rPr lang="en-US" dirty="0"/>
              <a:t>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Gini coefficient – a numerical measure that summarizes the overall dispersion of income:</a:t>
            </a:r>
          </a:p>
          <a:p>
            <a:pPr lvl="1"/>
            <a:r>
              <a:rPr lang="en-US" dirty="0"/>
              <a:t>Ranges from 0 –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 = perfect equality – everyone has the same income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 = perfect inequality – one person has all the income</a:t>
            </a:r>
          </a:p>
          <a:p>
            <a:pPr lvl="1"/>
            <a:r>
              <a:rPr lang="en-US" dirty="0"/>
              <a:t>In practice: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0.5 – 0.7 – highly unequal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9961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30" y="21265"/>
            <a:ext cx="8534399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</a:t>
            </a:r>
            <a:r>
              <a:rPr lang="en-US" dirty="0"/>
              <a:t>enz Curve of Income Distribution</a:t>
            </a:r>
            <a:endParaRPr lang="en-GB" dirty="0"/>
          </a:p>
        </p:txBody>
      </p:sp>
      <p:pic>
        <p:nvPicPr>
          <p:cNvPr id="233477" name="Picture 5" descr="fig05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169960"/>
            <a:ext cx="8534400" cy="3870325"/>
          </a:xfrm>
          <a:noFill/>
          <a:ln/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798296" y="5337892"/>
            <a:ext cx="110847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 greater the curvature of the Lorenz Curve, the greater is the degree of income inequality.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 larger is the GINI Coefficient.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65EC0-46AA-6A44-A9D2-BE7663328743}"/>
              </a:ext>
            </a:extLst>
          </p:cNvPr>
          <p:cNvSpPr txBox="1"/>
          <p:nvPr/>
        </p:nvSpPr>
        <p:spPr>
          <a:xfrm>
            <a:off x="4170022" y="292045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Gini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89891-F4E9-6C45-8123-D8147B62736F}"/>
              </a:ext>
            </a:extLst>
          </p:cNvPr>
          <p:cNvSpPr txBox="1"/>
          <p:nvPr/>
        </p:nvSpPr>
        <p:spPr>
          <a:xfrm>
            <a:off x="8171409" y="292045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Gini</a:t>
            </a:r>
          </a:p>
        </p:txBody>
      </p:sp>
    </p:spTree>
    <p:extLst>
      <p:ext uri="{BB962C8B-B14F-4D97-AF65-F5344CB8AC3E}">
        <p14:creationId xmlns:p14="http://schemas.microsoft.com/office/powerpoint/2010/main" val="10658992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Income Distribution: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Gini Coefficients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b="15508"/>
          <a:stretch>
            <a:fillRect/>
          </a:stretch>
        </p:blipFill>
        <p:spPr>
          <a:xfrm>
            <a:off x="1691148" y="1194934"/>
            <a:ext cx="892400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927" y="0"/>
            <a:ext cx="105848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E82A423-FC02-45D0-9B55-046060A12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672739" y="1249114"/>
            <a:ext cx="6846521" cy="49811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47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79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324034-7478-430D-8739-B4DA58C5C848}"/>
              </a:ext>
            </a:extLst>
          </p:cNvPr>
          <p:cNvSpPr/>
          <p:nvPr/>
        </p:nvSpPr>
        <p:spPr>
          <a:xfrm>
            <a:off x="3848793" y="4052455"/>
            <a:ext cx="710738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79" y="1325563"/>
            <a:ext cx="10738834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(10/4): 	U.S.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(10/11): 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(10/18): Federal Debt (Joseph Carolan, Oakland University)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(10/25):	Economic Inequality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(11/1):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(11/8):	Trade Deficits and Exchange Rates (Alan Deardorff, Univ. of MI)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49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2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01002" y="1457324"/>
            <a:ext cx="382079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Income tax rates have decreased.</a:t>
            </a:r>
          </a:p>
          <a:p>
            <a:r>
              <a:rPr lang="en-US" sz="2000" dirty="0"/>
              <a:t>But so have the income cutoffs.</a:t>
            </a:r>
          </a:p>
          <a:p>
            <a:endParaRPr lang="en-US" sz="2000" dirty="0"/>
          </a:p>
          <a:p>
            <a:r>
              <a:rPr lang="en-US" sz="2000" dirty="0"/>
              <a:t>So lower rates, but now applied </a:t>
            </a:r>
          </a:p>
          <a:p>
            <a:r>
              <a:rPr lang="en-US" sz="2000" dirty="0"/>
              <a:t>to broader tax base (more people).</a:t>
            </a:r>
          </a:p>
        </p:txBody>
      </p:sp>
    </p:spTree>
    <p:extLst>
      <p:ext uri="{BB962C8B-B14F-4D97-AF65-F5344CB8AC3E}">
        <p14:creationId xmlns:p14="http://schemas.microsoft.com/office/powerpoint/2010/main" val="677773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05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More “superstar” firms/workers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Concentration within Industries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88984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49" y="0"/>
            <a:ext cx="1070125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Gro</a:t>
            </a:r>
            <a:r>
              <a:rPr lang="en-US" dirty="0"/>
              <a:t>wing Dispersion in Capital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5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47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3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75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8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228960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eliminate jobs.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Increased globalization and trade</a:t>
            </a:r>
          </a:p>
          <a:p>
            <a:pPr lvl="1"/>
            <a:r>
              <a:rPr lang="en-US" dirty="0"/>
              <a:t>Institutions and policy choices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081750" y="3513860"/>
            <a:ext cx="157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4895916" y="2241104"/>
            <a:ext cx="166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075128" y="2644109"/>
            <a:ext cx="16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0C6B9-B238-A64B-BA3E-5B6D1FF325DD}"/>
              </a:ext>
            </a:extLst>
          </p:cNvPr>
          <p:cNvSpPr txBox="1"/>
          <p:nvPr/>
        </p:nvSpPr>
        <p:spPr>
          <a:xfrm>
            <a:off x="7070295" y="1048442"/>
            <a:ext cx="75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Sweet</a:t>
            </a:r>
          </a:p>
          <a:p>
            <a:pPr algn="ctr"/>
            <a:r>
              <a:rPr lang="en-US" dirty="0"/>
              <a:t>Spot</a:t>
            </a:r>
          </a:p>
        </p:txBody>
      </p:sp>
    </p:spTree>
    <p:extLst>
      <p:ext uri="{BB962C8B-B14F-4D97-AF65-F5344CB8AC3E}">
        <p14:creationId xmlns:p14="http://schemas.microsoft.com/office/powerpoint/2010/main" val="30736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9" grpId="0"/>
      <p:bldP spid="3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Jon </a:t>
            </a:r>
            <a:r>
              <a:rPr lang="en-US" sz="3200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October 25,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507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6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A3D6-DD12-6C49-9FBF-13F51DAD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4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 Inequality Can: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9CB7-5F64-E847-860E-0A3997918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Reduce work effort, which reduces GDP.</a:t>
            </a:r>
          </a:p>
          <a:p>
            <a:endParaRPr lang="en-US" dirty="0"/>
          </a:p>
          <a:p>
            <a:r>
              <a:rPr lang="en-US" dirty="0"/>
              <a:t>Reduce purchasing power of the middle class, which reduces GDP.</a:t>
            </a:r>
          </a:p>
          <a:p>
            <a:endParaRPr lang="en-US" dirty="0"/>
          </a:p>
          <a:p>
            <a:r>
              <a:rPr lang="en-US" dirty="0"/>
              <a:t>Reduce the ability of people to get ahead, which reduces mobility.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Puts the American Dream at risk.</a:t>
            </a:r>
          </a:p>
          <a:p>
            <a:r>
              <a:rPr lang="en-US" dirty="0"/>
              <a:t>Increase the share of the population living on low incomes.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Desire for shared prosperity</a:t>
            </a:r>
            <a:r>
              <a:rPr lang="en-US"/>
              <a:t>, equity?</a:t>
            </a:r>
            <a:endParaRPr lang="en-US" dirty="0"/>
          </a:p>
          <a:p>
            <a:r>
              <a:rPr lang="en-US" dirty="0"/>
              <a:t>Concentrate political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D670C-B2B7-4C43-AC43-BE03CE5F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5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3100477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</a:t>
            </a:r>
          </a:p>
          <a:p>
            <a:pPr lvl="2"/>
            <a:r>
              <a:rPr lang="en-US" dirty="0"/>
              <a:t>Or: inequality can concentrate resources with the most capable investors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inequality</a:t>
            </a:r>
          </a:p>
          <a:p>
            <a:pPr lvl="2"/>
            <a:r>
              <a:rPr lang="en-US" dirty="0"/>
              <a:t>Depends on personal beliefs about origins and consequences of inequality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</a:t>
            </a:r>
          </a:p>
          <a:p>
            <a:pPr lvl="1"/>
            <a:r>
              <a:rPr lang="en-US" dirty="0"/>
              <a:t>Improve counseling - paths to higher ed and funding for low-income students</a:t>
            </a:r>
          </a:p>
          <a:p>
            <a:pPr lvl="1"/>
            <a:r>
              <a:rPr lang="en-US" dirty="0"/>
              <a:t>Invest in early childhood education, not later (e.g. universal pre-k)</a:t>
            </a:r>
          </a:p>
          <a:p>
            <a:pPr lvl="1"/>
            <a:r>
              <a:rPr lang="en-US" dirty="0"/>
              <a:t>Promote opportunities for wealth-building</a:t>
            </a:r>
          </a:p>
          <a:p>
            <a:pPr lvl="1"/>
            <a:r>
              <a:rPr lang="en-US" dirty="0"/>
              <a:t>Increase housing supply, especially in high-price, high-opportunity cities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</a:t>
            </a:r>
          </a:p>
          <a:p>
            <a:pPr lvl="1"/>
            <a:r>
              <a:rPr lang="en-US" dirty="0"/>
              <a:t>Programs to address racial bias and discrimination in work and criminal justice</a:t>
            </a:r>
          </a:p>
          <a:p>
            <a:pPr lvl="1"/>
            <a:r>
              <a:rPr lang="en-US" dirty="0"/>
              <a:t>Efforts to desegregate and facilitate greater interaction across racial groups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both increase growth and reduce income inequality?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equality of access promotes full resource utilization.</a:t>
            </a:r>
          </a:p>
          <a:p>
            <a:pPr lvl="1"/>
            <a:r>
              <a:rPr lang="en-US" dirty="0"/>
              <a:t>Expanding equality of access requires resources, likely from higher income/wealth.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Possibly: encouraging competition promotes a more efficient economy.</a:t>
            </a:r>
          </a:p>
          <a:p>
            <a:pPr lvl="1"/>
            <a:r>
              <a:rPr lang="en-US" dirty="0"/>
              <a:t>Companies with too much market power (monopolies) can stagnate economies.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588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58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</a:t>
            </a:r>
            <a:r>
              <a:rPr lang="en-US" dirty="0" err="1"/>
              <a:t>tradoffs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Change: Sarah Jacobson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3B96-75F7-FB49-8190-A32A329D0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948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F2EC-53DE-4497-8291-E6C4176C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48909-B4D4-412E-BC9D-DD1E73DE0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39051-39C1-414B-AAC4-BB7E35E0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0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</a:t>
            </a:r>
            <a:r>
              <a:rPr lang="en-US" dirty="0"/>
              <a:t>culating the Gini Coefficient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AA204-D3B9-43CA-808D-2E9D5C80FF2B}"/>
              </a:ext>
            </a:extLst>
          </p:cNvPr>
          <p:cNvGrpSpPr>
            <a:grpSpLocks/>
          </p:cNvGrpSpPr>
          <p:nvPr/>
        </p:nvGrpSpPr>
        <p:grpSpPr>
          <a:xfrm>
            <a:off x="6892807" y="2806147"/>
            <a:ext cx="3361305" cy="2003594"/>
            <a:chOff x="7424276" y="2892728"/>
            <a:chExt cx="3361305" cy="228981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459327" y="3354393"/>
              <a:ext cx="1004411" cy="0"/>
            </a:xfrm>
            <a:prstGeom prst="line">
              <a:avLst/>
            </a:prstGeom>
            <a:ln w="47625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720616" y="28927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12144" y="3354393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 + 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01523" y="312356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Gini =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24276" y="4232835"/>
              <a:ext cx="3361305" cy="94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Bigger A: More inequality</a:t>
              </a:r>
            </a:p>
            <a:p>
              <a:r>
                <a:rPr lang="en-US" sz="2400" dirty="0">
                  <a:solidFill>
                    <a:srgbClr val="0C4C88"/>
                  </a:solidFill>
                </a:rPr>
                <a:t>Smaller A: Less inequality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38375" y="3123560"/>
              <a:ext cx="184731" cy="527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rgbClr val="0C4C88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DBEB2-4AD5-4BB2-A3B3-5006CE56C9DE}"/>
              </a:ext>
            </a:extLst>
          </p:cNvPr>
          <p:cNvGrpSpPr>
            <a:grpSpLocks/>
          </p:cNvGrpSpPr>
          <p:nvPr/>
        </p:nvGrpSpPr>
        <p:grpSpPr>
          <a:xfrm>
            <a:off x="-593717" y="997700"/>
            <a:ext cx="6499974" cy="4469655"/>
            <a:chOff x="-221358" y="906424"/>
            <a:chExt cx="6499974" cy="44696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95500" y="2197100"/>
              <a:ext cx="25400" cy="281940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2120900" y="5003800"/>
              <a:ext cx="4157716" cy="952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95500" y="2476500"/>
              <a:ext cx="3952865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32500" y="2476500"/>
              <a:ext cx="0" cy="25273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6979" y="2349500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5689297" y="5068302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161844" y="2460956"/>
              <a:ext cx="3911600" cy="2511425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617209">
              <a:off x="2834840" y="3555483"/>
              <a:ext cx="214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Equality (45 degrees)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163385" y="4959350"/>
              <a:ext cx="3853240" cy="9525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16625" y="2534166"/>
              <a:ext cx="6350" cy="2425184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rot="4866410">
              <a:off x="883087" y="-198021"/>
              <a:ext cx="4017940" cy="6226830"/>
            </a:xfrm>
            <a:prstGeom prst="arc">
              <a:avLst>
                <a:gd name="adj1" fmla="val 16286264"/>
                <a:gd name="adj2" fmla="val 1588498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4315" y="3570409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78264" y="4187305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9251" y="3375360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4169869" y="5068302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120899" y="3543458"/>
              <a:ext cx="2311401" cy="1656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2300" y="3543457"/>
              <a:ext cx="0" cy="146669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9FC916E-66B0-46D3-86FF-339A19108F76}"/>
              </a:ext>
            </a:extLst>
          </p:cNvPr>
          <p:cNvSpPr txBox="1"/>
          <p:nvPr/>
        </p:nvSpPr>
        <p:spPr>
          <a:xfrm rot="16200000">
            <a:off x="329776" y="3368703"/>
            <a:ext cx="95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2B414D"/>
                </a:solidFill>
              </a:rPr>
              <a:t>% of</a:t>
            </a:r>
          </a:p>
          <a:p>
            <a:pPr algn="ctr"/>
            <a:r>
              <a:rPr lang="en-US" sz="1400" dirty="0">
                <a:solidFill>
                  <a:srgbClr val="2B414D"/>
                </a:solidFill>
              </a:rPr>
              <a:t>All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B9C598-4C82-432B-BE4C-D9543747A30C}"/>
              </a:ext>
            </a:extLst>
          </p:cNvPr>
          <p:cNvSpPr txBox="1"/>
          <p:nvPr/>
        </p:nvSpPr>
        <p:spPr>
          <a:xfrm>
            <a:off x="3300029" y="5467090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B414D"/>
                </a:solidFill>
              </a:rPr>
              <a:t>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15680424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intile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72246" y="999831"/>
            <a:ext cx="7847506" cy="52303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53F4-0499-6A4B-8978-DC0F337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Has Been Primarily at the Very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F66D-79EF-9049-939A-3B1286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A935-F0A9-9241-B411-89833521BD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613211" y="1130809"/>
            <a:ext cx="7003013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89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/>
              <a:t>Modern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Ride-Share Technology:</a:t>
            </a:r>
          </a:p>
          <a:p>
            <a:pPr lvl="1"/>
            <a:r>
              <a:rPr lang="en-US" dirty="0"/>
              <a:t>May be more efficient: less idle time, supplying drivers to meet rider demand</a:t>
            </a:r>
          </a:p>
          <a:p>
            <a:pPr lvl="1"/>
            <a:r>
              <a:rPr lang="en-US" dirty="0"/>
              <a:t>But may also reduce labor’s bargaining power and shift more costs to drivers</a:t>
            </a:r>
          </a:p>
          <a:p>
            <a:pPr lvl="1"/>
            <a:endParaRPr lang="en-US" dirty="0"/>
          </a:p>
          <a:p>
            <a:r>
              <a:rPr lang="en-US" dirty="0"/>
              <a:t>Other trade-offs and considerations:</a:t>
            </a:r>
          </a:p>
          <a:p>
            <a:pPr lvl="1"/>
            <a:r>
              <a:rPr lang="en-US" dirty="0"/>
              <a:t>Increased flexibility for drivers (of course, difficult to value)</a:t>
            </a:r>
          </a:p>
          <a:p>
            <a:pPr lvl="1"/>
            <a:r>
              <a:rPr lang="en-US" dirty="0"/>
              <a:t>Cost and convenience improvements for riders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238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05" y="1083726"/>
            <a:ext cx="7104189" cy="51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8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6787-9EDA-5244-8076-C39E5AA8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17111-6665-F94C-A55C-869AA9BE7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505" y="1229832"/>
            <a:ext cx="9852991" cy="50003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2D7C8-009E-E242-A115-D5B3DE81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C0143-8565-0B4B-9AA8-A33F4686E3F1}"/>
              </a:ext>
            </a:extLst>
          </p:cNvPr>
          <p:cNvSpPr txBox="1"/>
          <p:nvPr/>
        </p:nvSpPr>
        <p:spPr>
          <a:xfrm>
            <a:off x="3249827" y="6457890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Data taken from the 2014 CIA World Factbook.</a:t>
            </a:r>
          </a:p>
        </p:txBody>
      </p:sp>
    </p:spTree>
    <p:extLst>
      <p:ext uri="{BB962C8B-B14F-4D97-AF65-F5344CB8AC3E}">
        <p14:creationId xmlns:p14="http://schemas.microsoft.com/office/powerpoint/2010/main" val="12015284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2014-FD3E-B94A-999A-9C5867A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torical Values of Minimum Wages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47B4C-F80F-2A49-87F5-1ABB25F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0F82224B-7625-3941-9438-47D7152AA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73191" y="1207417"/>
            <a:ext cx="10045618" cy="5022809"/>
          </a:xfrm>
        </p:spPr>
      </p:pic>
    </p:spTree>
    <p:extLst>
      <p:ext uri="{BB962C8B-B14F-4D97-AF65-F5344CB8AC3E}">
        <p14:creationId xmlns:p14="http://schemas.microsoft.com/office/powerpoint/2010/main" val="207410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1B673B-8746-4D40-BFD7-F0A71808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47" y="1262281"/>
            <a:ext cx="7215561" cy="4967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574B63-9FD3-C641-8192-C80D6C04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ny States Have A Higher Min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C120D-46C5-1F46-BF62-B6758AC3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3D40A-780B-984C-9F2D-568F6B9339E6}"/>
              </a:ext>
            </a:extLst>
          </p:cNvPr>
          <p:cNvSpPr txBox="1"/>
          <p:nvPr/>
        </p:nvSpPr>
        <p:spPr>
          <a:xfrm>
            <a:off x="847265" y="5405147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of July 1,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FDD30-1E93-BB44-84C5-8E062F6D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64903" y="4552518"/>
            <a:ext cx="369331" cy="369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302A0F-8B92-0F4D-B1FA-E9C8780CC815}"/>
              </a:ext>
            </a:extLst>
          </p:cNvPr>
          <p:cNvSpPr txBox="1"/>
          <p:nvPr/>
        </p:nvSpPr>
        <p:spPr>
          <a:xfrm>
            <a:off x="1248508" y="4244869"/>
            <a:ext cx="189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States with Higher</a:t>
            </a:r>
          </a:p>
          <a:p>
            <a:r>
              <a:rPr lang="en-US" dirty="0"/>
              <a:t>Minimum Wage </a:t>
            </a:r>
          </a:p>
          <a:p>
            <a:r>
              <a:rPr lang="en-US" dirty="0"/>
              <a:t>than Federal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2C1D2-C61C-444A-BB9B-B98B582B8DBC}"/>
              </a:ext>
            </a:extLst>
          </p:cNvPr>
          <p:cNvSpPr txBox="1"/>
          <p:nvPr/>
        </p:nvSpPr>
        <p:spPr>
          <a:xfrm>
            <a:off x="2425849" y="3223896"/>
            <a:ext cx="11624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CA: $15/hour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B4B98-C329-2C4C-AA28-C2E806A0AF61}"/>
              </a:ext>
            </a:extLst>
          </p:cNvPr>
          <p:cNvSpPr txBox="1"/>
          <p:nvPr/>
        </p:nvSpPr>
        <p:spPr>
          <a:xfrm>
            <a:off x="9272751" y="6490964"/>
            <a:ext cx="2278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U.S. Department of Labor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6CCCF-C5C7-4F44-9DE2-761270ECBCD9}"/>
              </a:ext>
            </a:extLst>
          </p:cNvPr>
          <p:cNvSpPr txBox="1"/>
          <p:nvPr/>
        </p:nvSpPr>
        <p:spPr>
          <a:xfrm>
            <a:off x="8340923" y="1586301"/>
            <a:ext cx="1379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NY: $13.20/hour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1ACD7-9AB3-9F41-B030-C1D02B82CDC2}"/>
              </a:ext>
            </a:extLst>
          </p:cNvPr>
          <p:cNvSpPr txBox="1"/>
          <p:nvPr/>
        </p:nvSpPr>
        <p:spPr>
          <a:xfrm>
            <a:off x="9954450" y="4860422"/>
            <a:ext cx="11192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FL: $10/hour</a:t>
            </a:r>
          </a:p>
        </p:txBody>
      </p:sp>
    </p:spTree>
    <p:extLst>
      <p:ext uri="{BB962C8B-B14F-4D97-AF65-F5344CB8AC3E}">
        <p14:creationId xmlns:p14="http://schemas.microsoft.com/office/powerpoint/2010/main" val="16162537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5673-6DC5-E14A-9C89-AE021322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tes and Local Gov’ts are Raising Min Wages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27207F-CA94-834E-B9F2-7F8CED4B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472018" y="992097"/>
            <a:ext cx="7247963" cy="52381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248CD-3B39-2A48-BE46-7C6B1C24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9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779-464B-EC6A-B897-ECC875A6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8" y="0"/>
            <a:ext cx="1059734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6161-5B9C-9D81-952E-DD340D20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94604-75AE-492D-A76C-D8BC1DEF00CB}"/>
              </a:ext>
            </a:extLst>
          </p:cNvPr>
          <p:cNvSpPr txBox="1"/>
          <p:nvPr/>
        </p:nvSpPr>
        <p:spPr>
          <a:xfrm>
            <a:off x="931745" y="1800224"/>
            <a:ext cx="438518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602D5C-75B0-4BF0-FE57-C153D75E1F0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124338" y="2323444"/>
            <a:ext cx="2" cy="3077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093-03F4-6431-D911-0D83EF3EEA81}"/>
              </a:ext>
            </a:extLst>
          </p:cNvPr>
          <p:cNvSpPr txBox="1"/>
          <p:nvPr/>
        </p:nvSpPr>
        <p:spPr>
          <a:xfrm>
            <a:off x="459798" y="2631221"/>
            <a:ext cx="5329083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evenly income/wealth is divided across a population</a:t>
            </a:r>
          </a:p>
          <a:p>
            <a:endParaRPr lang="en-US" sz="2400" dirty="0"/>
          </a:p>
          <a:p>
            <a:r>
              <a:rPr lang="en-US" sz="2400" dirty="0"/>
              <a:t>It is about the distribution of some measure and not a comparison between sub-groups.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15CA7-FF54-F5A3-217D-6EA327CBCE23}"/>
              </a:ext>
            </a:extLst>
          </p:cNvPr>
          <p:cNvSpPr txBox="1"/>
          <p:nvPr/>
        </p:nvSpPr>
        <p:spPr>
          <a:xfrm>
            <a:off x="6567948" y="1800224"/>
            <a:ext cx="43851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 between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2F547E-5C3A-17CA-7DE2-4818D8D0E48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8760542" y="2323444"/>
            <a:ext cx="0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BF17B-70F9-5A84-C648-DF2FE453E214}"/>
              </a:ext>
            </a:extLst>
          </p:cNvPr>
          <p:cNvSpPr txBox="1"/>
          <p:nvPr/>
        </p:nvSpPr>
        <p:spPr>
          <a:xfrm>
            <a:off x="6096000" y="2631221"/>
            <a:ext cx="5329084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Are there differences between different groups of people?</a:t>
            </a:r>
          </a:p>
          <a:p>
            <a:endParaRPr lang="en-US" sz="2400" dirty="0"/>
          </a:p>
          <a:p>
            <a:r>
              <a:rPr lang="en-US" sz="2400" dirty="0"/>
              <a:t>Are observable outcomes different based on group characteristics?</a:t>
            </a:r>
          </a:p>
          <a:p>
            <a:endParaRPr lang="en-US" sz="2400" dirty="0"/>
          </a:p>
          <a:p>
            <a:r>
              <a:rPr lang="en-US" sz="2400" dirty="0"/>
              <a:t>Ex: racial inequality or gender pay gap</a:t>
            </a:r>
          </a:p>
        </p:txBody>
      </p:sp>
    </p:spTree>
    <p:extLst>
      <p:ext uri="{BB962C8B-B14F-4D97-AF65-F5344CB8AC3E}">
        <p14:creationId xmlns:p14="http://schemas.microsoft.com/office/powerpoint/2010/main" val="2075760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71469</TotalTime>
  <Words>2872</Words>
  <Application>Microsoft Macintosh PowerPoint</Application>
  <PresentationFormat>Widescreen</PresentationFormat>
  <Paragraphs>520</Paragraphs>
  <Slides>71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Most of the Action Is at the Top: Post-Tax</vt:lpstr>
      <vt:lpstr>Income Growth Patterns Have Changed!</vt:lpstr>
      <vt:lpstr>Income Growth Patterns Have Changed!</vt:lpstr>
      <vt:lpstr>Gini Coefficient</vt:lpstr>
      <vt:lpstr>Lorenz Curve of Income Distribution</vt:lpstr>
      <vt:lpstr>US Income Distribution: 2015</vt:lpstr>
      <vt:lpstr>Income Share Changes Between 1970  and 2020</vt:lpstr>
      <vt:lpstr>How Has Inequality Influenced Incomes?</vt:lpstr>
      <vt:lpstr>Income and Wealth Gini Coefficients</vt:lpstr>
      <vt:lpstr>Your Local Inequality Trend</vt:lpstr>
      <vt:lpstr>www.NEEDelegation.org/LocalGraphs </vt:lpstr>
      <vt:lpstr>Wealth Concentration Has Been Rising</vt:lpstr>
      <vt:lpstr>Wealth is More and More Concentrated</vt:lpstr>
      <vt:lpstr>Wealth Inequality Exceeds Income Inequality</vt:lpstr>
      <vt:lpstr>Where Does Income Inequality Come From?</vt:lpstr>
      <vt:lpstr>Government Policy and Inequality</vt:lpstr>
      <vt:lpstr>Tax and Transfer Programs and Inequality</vt:lpstr>
      <vt:lpstr>Tax Rates Over Time</vt:lpstr>
      <vt:lpstr>The Top Tax Rate and Income Cutoff</vt:lpstr>
      <vt:lpstr>Dramatically Less Progressivity in the Tax Code</vt:lpstr>
      <vt:lpstr>Market Forces and Inequality</vt:lpstr>
      <vt:lpstr>Labor Income is Unhinged from Productivity</vt:lpstr>
      <vt:lpstr> Declining Unionization</vt:lpstr>
      <vt:lpstr>Growing Concentration within Industries</vt:lpstr>
      <vt:lpstr> Growing Dispersion in Capital Returns</vt:lpstr>
      <vt:lpstr> CEO Pay Has Been Growing Rapidly</vt:lpstr>
      <vt:lpstr> CEO Compensation – Tied to Stock Prices</vt:lpstr>
      <vt:lpstr> Immigration and Inequality</vt:lpstr>
      <vt:lpstr> Immigration and Inequality</vt:lpstr>
      <vt:lpstr>Technological Change and Inequality</vt:lpstr>
      <vt:lpstr>Technology Effects on Low Income Workers</vt:lpstr>
      <vt:lpstr>Globalization</vt:lpstr>
      <vt:lpstr>What is driving increasing inequality?</vt:lpstr>
      <vt:lpstr>Why Does Inequality Matter?</vt:lpstr>
      <vt:lpstr>How Much Inequality Is too Much?</vt:lpstr>
      <vt:lpstr>PowerPoint Presentation</vt:lpstr>
      <vt:lpstr>Inequality Can Also Directly Affect GDP</vt:lpstr>
      <vt:lpstr>Too Much Inequality Can:</vt:lpstr>
      <vt:lpstr> An International Perspective: Comparables</vt:lpstr>
      <vt:lpstr> Addressing Inequality: Is It A Problem?</vt:lpstr>
      <vt:lpstr>Addressing Inequality:  Immediately Available Policy Solutions</vt:lpstr>
      <vt:lpstr>Addressing Inequality:  Long Term</vt:lpstr>
      <vt:lpstr>Tension in Policy Solutions</vt:lpstr>
      <vt:lpstr>What to do About Inequality?</vt:lpstr>
      <vt:lpstr> Summary</vt:lpstr>
      <vt:lpstr>Climate Change: Sarah Jacobson</vt:lpstr>
      <vt:lpstr> Thank you!</vt:lpstr>
      <vt:lpstr>Extra Slides</vt:lpstr>
      <vt:lpstr>Calculating the Gini Coefficient</vt:lpstr>
      <vt:lpstr>Quintile Income Cutoffs</vt:lpstr>
      <vt:lpstr>Growth Has Been Primarily at the Very Top</vt:lpstr>
      <vt:lpstr>  A Modern Example: Uber &amp; Lyft</vt:lpstr>
      <vt:lpstr>  Sources of Inequality Through Late 1990s</vt:lpstr>
      <vt:lpstr> An International Perspective</vt:lpstr>
      <vt:lpstr>Historical Values of Minimum Wages</vt:lpstr>
      <vt:lpstr>Many States Have A Higher Min Wage</vt:lpstr>
      <vt:lpstr>States and Local Gov’ts are Raising Min Wages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398</cp:revision>
  <cp:lastPrinted>2022-10-11T19:00:26Z</cp:lastPrinted>
  <dcterms:created xsi:type="dcterms:W3CDTF">2017-05-03T22:30:38Z</dcterms:created>
  <dcterms:modified xsi:type="dcterms:W3CDTF">2022-10-25T21:03:02Z</dcterms:modified>
</cp:coreProperties>
</file>