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4"/>
  </p:notesMasterIdLst>
  <p:sldIdLst>
    <p:sldId id="1026" r:id="rId2"/>
    <p:sldId id="4001" r:id="rId3"/>
    <p:sldId id="4165" r:id="rId4"/>
    <p:sldId id="1027" r:id="rId5"/>
    <p:sldId id="4173" r:id="rId6"/>
    <p:sldId id="327" r:id="rId7"/>
    <p:sldId id="259" r:id="rId8"/>
    <p:sldId id="275" r:id="rId9"/>
    <p:sldId id="4171" r:id="rId10"/>
    <p:sldId id="335" r:id="rId11"/>
    <p:sldId id="3546" r:id="rId12"/>
    <p:sldId id="305" r:id="rId13"/>
    <p:sldId id="306" r:id="rId14"/>
    <p:sldId id="1233" r:id="rId15"/>
    <p:sldId id="1729" r:id="rId16"/>
    <p:sldId id="4175" r:id="rId17"/>
    <p:sldId id="4166" r:id="rId18"/>
    <p:sldId id="349" r:id="rId19"/>
    <p:sldId id="1094" r:id="rId20"/>
    <p:sldId id="347" r:id="rId21"/>
    <p:sldId id="348" r:id="rId22"/>
    <p:sldId id="4097" r:id="rId23"/>
    <p:sldId id="1730" r:id="rId24"/>
    <p:sldId id="4176" r:id="rId25"/>
    <p:sldId id="1733" r:id="rId26"/>
    <p:sldId id="324" r:id="rId27"/>
    <p:sldId id="1159" r:id="rId28"/>
    <p:sldId id="4174" r:id="rId29"/>
    <p:sldId id="4095" r:id="rId30"/>
    <p:sldId id="1670" r:id="rId31"/>
    <p:sldId id="1099" r:id="rId32"/>
    <p:sldId id="380" r:id="rId33"/>
    <p:sldId id="381" r:id="rId34"/>
    <p:sldId id="1156" r:id="rId35"/>
    <p:sldId id="4098" r:id="rId36"/>
    <p:sldId id="4099" r:id="rId37"/>
    <p:sldId id="1732" r:id="rId38"/>
    <p:sldId id="285" r:id="rId39"/>
    <p:sldId id="370" r:id="rId40"/>
    <p:sldId id="4172" r:id="rId41"/>
    <p:sldId id="1152" r:id="rId42"/>
    <p:sldId id="1160" r:id="rId43"/>
    <p:sldId id="383" r:id="rId44"/>
    <p:sldId id="323" r:id="rId45"/>
    <p:sldId id="4167" r:id="rId46"/>
    <p:sldId id="4168" r:id="rId47"/>
    <p:sldId id="373" r:id="rId48"/>
    <p:sldId id="1149" r:id="rId49"/>
    <p:sldId id="337" r:id="rId50"/>
    <p:sldId id="1155" r:id="rId51"/>
    <p:sldId id="1230" r:id="rId52"/>
    <p:sldId id="374" r:id="rId53"/>
    <p:sldId id="317" r:id="rId54"/>
    <p:sldId id="384" r:id="rId55"/>
    <p:sldId id="319" r:id="rId56"/>
    <p:sldId id="376" r:id="rId57"/>
    <p:sldId id="377" r:id="rId58"/>
    <p:sldId id="314" r:id="rId59"/>
    <p:sldId id="375" r:id="rId60"/>
    <p:sldId id="1125" r:id="rId61"/>
    <p:sldId id="303" r:id="rId62"/>
    <p:sldId id="310" r:id="rId63"/>
    <p:sldId id="385" r:id="rId64"/>
    <p:sldId id="3544" r:id="rId65"/>
    <p:sldId id="4100" r:id="rId66"/>
    <p:sldId id="4169" r:id="rId67"/>
    <p:sldId id="4170" r:id="rId68"/>
    <p:sldId id="309" r:id="rId69"/>
    <p:sldId id="1157" r:id="rId70"/>
    <p:sldId id="386" r:id="rId71"/>
    <p:sldId id="1162" r:id="rId72"/>
    <p:sldId id="3545" r:id="rId73"/>
    <p:sldId id="1179" r:id="rId74"/>
    <p:sldId id="1731" r:id="rId75"/>
    <p:sldId id="1180" r:id="rId76"/>
    <p:sldId id="388" r:id="rId77"/>
    <p:sldId id="3543" r:id="rId78"/>
    <p:sldId id="1158" r:id="rId79"/>
    <p:sldId id="311" r:id="rId80"/>
    <p:sldId id="389" r:id="rId81"/>
    <p:sldId id="4094" r:id="rId82"/>
    <p:sldId id="4124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E43300"/>
    <a:srgbClr val="FFD800"/>
    <a:srgbClr val="00B0F0"/>
    <a:srgbClr val="CF1D01"/>
    <a:srgbClr val="E2E004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7" autoAdjust="0"/>
    <p:restoredTop sz="93741"/>
  </p:normalViewPr>
  <p:slideViewPr>
    <p:cSldViewPr snapToGrid="0" snapToObjects="1">
      <p:cViewPr varScale="1">
        <p:scale>
          <a:sx n="94" d="100"/>
          <a:sy n="94" d="100"/>
        </p:scale>
        <p:origin x="208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91363752"/>
        <c:axId val="2091297480"/>
      </c:barChart>
      <c:catAx>
        <c:axId val="20913637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297480"/>
        <c:crosses val="autoZero"/>
        <c:auto val="1"/>
        <c:lblAlgn val="ctr"/>
        <c:lblOffset val="100"/>
        <c:noMultiLvlLbl val="0"/>
      </c:catAx>
      <c:valAx>
        <c:axId val="2091297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6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1197256"/>
        <c:axId val="2091391512"/>
      </c:barChart>
      <c:catAx>
        <c:axId val="2091197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1512"/>
        <c:crosses val="autoZero"/>
        <c:auto val="1"/>
        <c:lblAlgn val="ctr"/>
        <c:lblOffset val="100"/>
        <c:noMultiLvlLbl val="0"/>
      </c:catAx>
      <c:valAx>
        <c:axId val="2091391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1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/article/forms-and-sources-inequality-united-states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return on invested capital definition is based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(2015), and the data presented here are updated and augmented versions of the figures presented in Chapter 6 of that volume. The McKinsey data includes McKinsey analysis of Standard &amp; Poor’s data and exclude financial firms from the analysis because of the practical complexities of computing returns on invested capital for such firms. ​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(2015); McKinsey &amp; Company; Furman and Orszag (2015). , by way of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voxeu.org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/article/forms-and-sources-inequality-united-states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Furman, J and P Orszag (2015), “A Firm-Level Perspective on the Role of Rents in the Rise in Inequality”, Presentation at “A Just Society” Centennial Event in Honor of Joseph Stiglitz Columbia University, October 16, 2015.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your</a:t>
            </a:r>
            <a:r>
              <a:rPr lang="en-US" baseline="0" dirty="0"/>
              <a:t> own experience at FTC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617-0451-44BE-AC82-7FE3DD45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4196-F966-4329-BDF7-977A1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FD08C-D35E-45F0-B077-773BC7B8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1BFAA-77C8-4C7C-9010-3EBAFD0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C6080A-7F46-4EC1-9E2A-DEE2B0C0D0C4}" type="datetime1">
              <a:rPr lang="en-GB" smtClean="0"/>
              <a:t>06/07/2022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B7AF-7CE5-4FB3-9153-26335332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3ABD0-5698-44B0-A20E-93E689F5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EA43-E33B-4398-A0D3-10175F31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3D3B0-D4A8-4A53-A9C0-C3D768CE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231-347F-4CC7-8E6E-54A4B4BD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3CE5-9EEA-4FCE-84B5-B77B3ED2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268C9-B903-42EF-B4B9-89EE1457A750}" type="datetime1">
              <a:rPr lang="en-GB" smtClean="0"/>
              <a:t>06/07/2022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ED4-813C-4ACA-9460-DF0467B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7ABE-8D0D-4FE1-8AC6-42637A4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9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9884-1EBD-4CFB-900E-31709D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7BB-33CA-4513-81C3-904F3FF70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1061-A01D-4C95-B06A-3B6E3153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E42B5-B0B7-4092-BBD8-0F7E813817C0}" type="datetime1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DAB3-9221-4678-93DD-6F4F5EC8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5253-D773-40E7-BBEB-6A3B31A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9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0A103-CD01-42A7-AEAF-E742EB987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8D1B4-4288-4E84-9E79-06CD6F948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6B0C-6E8C-4DC7-B670-D5C2372A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56108-3E6D-409D-937E-FF84CEBAA288}" type="datetime1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B5BA-0640-4759-8CD2-B3F7A36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AD88-CDA7-425D-A0BA-A42540E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1B-6776-4671-B601-DE113DE8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56840-887C-4162-B08D-F195479EB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C378D-FDAB-4499-9FE3-EC729E56D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81015" y="195085"/>
            <a:ext cx="1892739" cy="20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28" r:id="rId11"/>
    <p:sldLayoutId id="2147483729" r:id="rId12"/>
    <p:sldLayoutId id="2147483730" r:id="rId13"/>
    <p:sldLayoutId id="2147483731" r:id="rId14"/>
    <p:sldLayoutId id="214748373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BO_AfterTax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NYTimes_WageGrowth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quintshare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threshReal1979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v18.png" TargetMode="External"/><Relationship Id="rId7" Type="http://schemas.openxmlformats.org/officeDocument/2006/relationships/image" Target="file:////Users/Jon/NEED%20Dropbox/Presentations/Inequality/Charts/cfac_all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file:////Users/Jon/NEED%20Dropbox/Presentations/Inequality/Charts/cfac_actual.png" TargetMode="Externa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groupgrow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WandI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WealthShare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Distribution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TransAndIneq2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dist_cbpp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Productivity/prod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oncentration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2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laborshare.pn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tablegrowth.org/research-paper/are-todays-inequalities-limiting-tomorrows-opportunitie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minwage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Users/Jon/NEED%20Dropbox/Presentations/US%20Economic%20Update/Images/MinWageBinding.pn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MinimumWages/Images/MinWages_State&amp;Local_NYTimes.png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hinker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Summer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Kentucky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June-July,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86965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</a:t>
            </a:r>
            <a:r>
              <a:rPr lang="en-US" dirty="0"/>
              <a:t>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0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6F9D8-F466-554C-8E30-B2BFF7F5C72D}"/>
              </a:ext>
            </a:extLst>
          </p:cNvPr>
          <p:cNvSpPr txBox="1"/>
          <p:nvPr/>
        </p:nvSpPr>
        <p:spPr>
          <a:xfrm>
            <a:off x="6353503" y="2722429"/>
            <a:ext cx="485578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How does wealth differ from income?</a:t>
            </a:r>
          </a:p>
          <a:p>
            <a:endParaRPr lang="en-US" dirty="0"/>
          </a:p>
          <a:p>
            <a:r>
              <a:rPr lang="en-US" b="1" dirty="0"/>
              <a:t>Income</a:t>
            </a:r>
            <a:r>
              <a:rPr lang="en-US" dirty="0"/>
              <a:t> is measured over a period of time, say one year. </a:t>
            </a:r>
          </a:p>
          <a:p>
            <a:endParaRPr lang="en-US" dirty="0"/>
          </a:p>
          <a:p>
            <a:r>
              <a:rPr lang="en-US" b="1" dirty="0"/>
              <a:t>Wealth </a:t>
            </a:r>
            <a:r>
              <a:rPr lang="en-US" dirty="0"/>
              <a:t>is one’s accumulated savings, including physical and financial assets (net worth).  </a:t>
            </a:r>
          </a:p>
        </p:txBody>
      </p:sp>
    </p:spTree>
    <p:extLst>
      <p:ext uri="{BB962C8B-B14F-4D97-AF65-F5344CB8AC3E}">
        <p14:creationId xmlns:p14="http://schemas.microsoft.com/office/powerpoint/2010/main" val="7294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2EF77-D0F9-BD42-B910-48B846FA9682}"/>
              </a:ext>
            </a:extLst>
          </p:cNvPr>
          <p:cNvSpPr txBox="1"/>
          <p:nvPr/>
        </p:nvSpPr>
        <p:spPr>
          <a:xfrm>
            <a:off x="228600" y="-25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F973-D99B-374E-9773-CE4E2820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Facts on Income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4663-BFFC-6548-891E-1F8204E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the 1970s, the income gap widened.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Income in the middle and lower parts of the distribution slowed.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Incomes at the top continued to grow strongly.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 shares at the very top of the distribution rose to levels last seen more than 80 years ago.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5DA5-98C1-4547-91AA-7103E7ED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F60A-EF1A-6944-BE42-2798F90A42CC}"/>
              </a:ext>
            </a:extLst>
          </p:cNvPr>
          <p:cNvSpPr txBox="1"/>
          <p:nvPr/>
        </p:nvSpPr>
        <p:spPr>
          <a:xfrm>
            <a:off x="44300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2018.</a:t>
            </a:r>
          </a:p>
        </p:txBody>
      </p:sp>
    </p:spTree>
    <p:extLst>
      <p:ext uri="{BB962C8B-B14F-4D97-AF65-F5344CB8AC3E}">
        <p14:creationId xmlns:p14="http://schemas.microsoft.com/office/powerpoint/2010/main" val="418242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</a:t>
            </a:r>
            <a:r>
              <a:rPr lang="en-US"/>
              <a:t>: Post-Tax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81722" y="1603225"/>
            <a:ext cx="9028555" cy="458346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330A0-8A1F-3643-829A-6A50965CD51C}"/>
              </a:ext>
            </a:extLst>
          </p:cNvPr>
          <p:cNvSpPr txBox="1"/>
          <p:nvPr/>
        </p:nvSpPr>
        <p:spPr>
          <a:xfrm>
            <a:off x="7627638" y="2229127"/>
            <a:ext cx="108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09768-1241-9A4B-8BFD-AFEC3B1152F2}"/>
              </a:ext>
            </a:extLst>
          </p:cNvPr>
          <p:cNvSpPr/>
          <p:nvPr/>
        </p:nvSpPr>
        <p:spPr>
          <a:xfrm>
            <a:off x="7842737" y="2516398"/>
            <a:ext cx="642043" cy="25583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2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9A25-AC20-E948-8936-0661EAAE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Growth Pattern – Has Changed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574A-9856-0646-8F16-10D4A20829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DC8F-F2DA-0C48-8604-D38178424D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B0F6D-637D-3C45-875D-A3FFF753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5F532-A207-4644-9DFF-645B3C7FF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7" y="1573351"/>
            <a:ext cx="5586523" cy="4101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970E2-4864-2C41-9097-0D122CEE8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9193"/>
            <a:ext cx="5563630" cy="4105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16314-BA1A-D040-9B54-A0C17B1D9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5688066"/>
            <a:ext cx="4552950" cy="259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80AEA-48CC-F94A-99A4-0F1F2E02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527" y="5674849"/>
            <a:ext cx="4552950" cy="2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DD57-B572-6F4C-8D49-9DE75B04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 Growth Patterns Have Changed!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8432804D-433F-A242-B476-1395678B2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560366" y="896261"/>
            <a:ext cx="8307534" cy="52866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F4FA-1712-1D4A-97CA-D75ADAAC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9F6E3-33FA-A247-AAB2-D96230274376}"/>
              </a:ext>
            </a:extLst>
          </p:cNvPr>
          <p:cNvSpPr txBox="1"/>
          <p:nvPr/>
        </p:nvSpPr>
        <p:spPr>
          <a:xfrm>
            <a:off x="5080000" y="6456851"/>
            <a:ext cx="654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/interactive/2017/08/07/opinion/</a:t>
            </a:r>
            <a:r>
              <a:rPr lang="en-US" sz="1200" dirty="0" err="1"/>
              <a:t>leonhardt</a:t>
            </a:r>
            <a:r>
              <a:rPr lang="en-US" sz="1200" dirty="0"/>
              <a:t>-income-</a:t>
            </a:r>
            <a:r>
              <a:rPr lang="en-US" sz="1200" dirty="0" err="1"/>
              <a:t>inequality.html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802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0" y="419864"/>
            <a:ext cx="8229600" cy="1219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</a:t>
            </a:r>
            <a:r>
              <a:rPr lang="en-US" dirty="0"/>
              <a:t>ng the Lorenz curve to calculate a Gini Coefficient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24400" y="2209801"/>
            <a:ext cx="4673600" cy="4033837"/>
            <a:chOff x="1399" y="1262"/>
            <a:chExt cx="2944" cy="2541"/>
          </a:xfrm>
        </p:grpSpPr>
        <p:sp>
          <p:nvSpPr>
            <p:cNvPr id="198665" name="Rectangle 9"/>
            <p:cNvSpPr>
              <a:spLocks noChangeArrowheads="1"/>
            </p:cNvSpPr>
            <p:nvPr/>
          </p:nvSpPr>
          <p:spPr bwMode="auto">
            <a:xfrm>
              <a:off x="1399" y="1262"/>
              <a:ext cx="2944" cy="25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67" name="Line 11"/>
            <p:cNvSpPr>
              <a:spLocks noChangeShapeType="1"/>
            </p:cNvSpPr>
            <p:nvPr/>
          </p:nvSpPr>
          <p:spPr bwMode="auto">
            <a:xfrm flipH="1">
              <a:off x="1399" y="1262"/>
              <a:ext cx="2926" cy="252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68" name="Freeform 12"/>
            <p:cNvSpPr>
              <a:spLocks/>
            </p:cNvSpPr>
            <p:nvPr/>
          </p:nvSpPr>
          <p:spPr bwMode="auto">
            <a:xfrm>
              <a:off x="1399" y="1262"/>
              <a:ext cx="2935" cy="2541"/>
            </a:xfrm>
            <a:custGeom>
              <a:avLst/>
              <a:gdLst/>
              <a:ahLst/>
              <a:cxnLst>
                <a:cxn ang="0">
                  <a:pos x="0" y="2541"/>
                </a:cxn>
                <a:cxn ang="0">
                  <a:pos x="1865" y="1719"/>
                </a:cxn>
                <a:cxn ang="0">
                  <a:pos x="2935" y="0"/>
                </a:cxn>
              </a:cxnLst>
              <a:rect l="0" t="0" r="r" b="b"/>
              <a:pathLst>
                <a:path w="2935" h="2541">
                  <a:moveTo>
                    <a:pt x="0" y="2541"/>
                  </a:moveTo>
                  <a:cubicBezTo>
                    <a:pt x="688" y="2341"/>
                    <a:pt x="1376" y="2142"/>
                    <a:pt x="1865" y="1719"/>
                  </a:cubicBezTo>
                  <a:cubicBezTo>
                    <a:pt x="2354" y="1296"/>
                    <a:pt x="2644" y="648"/>
                    <a:pt x="2935" y="0"/>
                  </a:cubicBezTo>
                </a:path>
              </a:pathLst>
            </a:custGeom>
            <a:noFill/>
            <a:ln w="28575" cmpd="sng">
              <a:solidFill>
                <a:srgbClr val="1C1C5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326316" y="4408489"/>
            <a:ext cx="1235075" cy="1292225"/>
            <a:chOff x="3655" y="2777"/>
            <a:chExt cx="778" cy="814"/>
          </a:xfrm>
        </p:grpSpPr>
        <p:sp>
          <p:nvSpPr>
            <p:cNvPr id="198670" name="Text Box 14"/>
            <p:cNvSpPr txBox="1">
              <a:spLocks noChangeArrowheads="1"/>
            </p:cNvSpPr>
            <p:nvPr/>
          </p:nvSpPr>
          <p:spPr bwMode="auto">
            <a:xfrm>
              <a:off x="3655" y="2777"/>
              <a:ext cx="2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A</a:t>
              </a:r>
            </a:p>
          </p:txBody>
        </p:sp>
        <p:sp>
          <p:nvSpPr>
            <p:cNvPr id="198672" name="Text Box 16"/>
            <p:cNvSpPr txBox="1">
              <a:spLocks noChangeArrowheads="1"/>
            </p:cNvSpPr>
            <p:nvPr/>
          </p:nvSpPr>
          <p:spPr bwMode="auto">
            <a:xfrm>
              <a:off x="4226" y="3339"/>
              <a:ext cx="2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B</a:t>
              </a:r>
            </a:p>
          </p:txBody>
        </p:sp>
      </p:grpSp>
      <p:sp>
        <p:nvSpPr>
          <p:cNvPr id="198673" name="Rectangle 17"/>
          <p:cNvSpPr>
            <a:spLocks noChangeArrowheads="1"/>
          </p:cNvSpPr>
          <p:nvPr/>
        </p:nvSpPr>
        <p:spPr bwMode="auto">
          <a:xfrm>
            <a:off x="1674020" y="2424113"/>
            <a:ext cx="25908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</a:pPr>
            <a:r>
              <a:rPr lang="en-US" sz="2400" b="1" dirty="0"/>
              <a:t>Gini coefficient =  A /(A + B)</a:t>
            </a:r>
          </a:p>
        </p:txBody>
      </p:sp>
      <p:sp>
        <p:nvSpPr>
          <p:cNvPr id="198674" name="Rectangle 18"/>
          <p:cNvSpPr>
            <a:spLocks noChangeArrowheads="1"/>
          </p:cNvSpPr>
          <p:nvPr/>
        </p:nvSpPr>
        <p:spPr bwMode="auto">
          <a:xfrm>
            <a:off x="1897858" y="3394768"/>
            <a:ext cx="2366962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A higher </a:t>
            </a:r>
            <a:r>
              <a:rPr lang="en-US" sz="2000" dirty="0" err="1"/>
              <a:t>Gini</a:t>
            </a:r>
            <a:r>
              <a:rPr lang="en-US" sz="2000" dirty="0"/>
              <a:t> coefficient means greater inequality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Perfect equality: A=0, </a:t>
            </a:r>
            <a:r>
              <a:rPr lang="en-US" sz="2000" dirty="0" err="1"/>
              <a:t>Gini</a:t>
            </a:r>
            <a:r>
              <a:rPr lang="en-US" sz="2000" dirty="0"/>
              <a:t>=0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Perfect inequality: B=0, </a:t>
            </a:r>
            <a:r>
              <a:rPr lang="en-US" sz="2000" dirty="0" err="1"/>
              <a:t>Gini</a:t>
            </a:r>
            <a:r>
              <a:rPr lang="en-US" sz="2000" dirty="0"/>
              <a:t> = 1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832119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Coefficient: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500D4-44A5-6243-B4D2-9E22DCF5896E}"/>
              </a:ext>
            </a:extLst>
          </p:cNvPr>
          <p:cNvGrpSpPr/>
          <p:nvPr/>
        </p:nvGrpSpPr>
        <p:grpSpPr>
          <a:xfrm>
            <a:off x="6119830" y="2247900"/>
            <a:ext cx="5237023" cy="3551350"/>
            <a:chOff x="6119830" y="2247900"/>
            <a:chExt cx="5237023" cy="355135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6119830" y="2247900"/>
            <a:ext cx="5237023" cy="327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A3D9DD-835D-42E8-9742-C30CED55D1A0}"/>
                </a:ext>
              </a:extLst>
            </p:cNvPr>
            <p:cNvSpPr txBox="1">
              <a:spLocks/>
            </p:cNvSpPr>
            <p:nvPr/>
          </p:nvSpPr>
          <p:spPr>
            <a:xfrm>
              <a:off x="6706341" y="5447341"/>
              <a:ext cx="4064000" cy="35190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0C4C8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-"/>
                <a:defRPr sz="24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0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2B414D"/>
                  </a:solidFill>
                </a:rPr>
                <a:t>Income Quintiles</a:t>
              </a:r>
              <a:endParaRPr lang="en-GB" sz="1400" dirty="0">
                <a:solidFill>
                  <a:srgbClr val="2B414D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</p:spTree>
    <p:extLst>
      <p:ext uri="{BB962C8B-B14F-4D97-AF65-F5344CB8AC3E}">
        <p14:creationId xmlns:p14="http://schemas.microsoft.com/office/powerpoint/2010/main" val="2544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566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30" y="21265"/>
            <a:ext cx="8534399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Lor</a:t>
            </a:r>
            <a:r>
              <a:rPr lang="en-US" dirty="0"/>
              <a:t>enz Curve of Income Distribution</a:t>
            </a:r>
            <a:endParaRPr lang="en-GB" dirty="0"/>
          </a:p>
        </p:txBody>
      </p:sp>
      <p:pic>
        <p:nvPicPr>
          <p:cNvPr id="233477" name="Picture 5" descr="fig05_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768476"/>
            <a:ext cx="8534400" cy="3870325"/>
          </a:xfrm>
          <a:noFill/>
          <a:ln/>
        </p:spPr>
      </p:pic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4038600" y="5703653"/>
            <a:ext cx="815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latin typeface="Arial" charset="0"/>
              </a:rPr>
              <a:t>The greater the curvature of the Lorenz Curve, the greater is the degree of 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10658992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75" y="648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Gin</a:t>
            </a:r>
            <a:r>
              <a:rPr lang="en-US" dirty="0"/>
              <a:t>i Coefficient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Another way to describe income inequality is by using a Gini coefficient.</a:t>
            </a:r>
          </a:p>
          <a:p>
            <a:r>
              <a:rPr lang="en-US" dirty="0" err="1"/>
              <a:t>Gini</a:t>
            </a:r>
            <a:r>
              <a:rPr lang="en-US" dirty="0"/>
              <a:t> coefficient – a numerical measure of the overall dispersion of income</a:t>
            </a:r>
          </a:p>
          <a:p>
            <a:pPr lvl="1"/>
            <a:r>
              <a:rPr lang="en-US" dirty="0"/>
              <a:t>Ranges from 0 – 1</a:t>
            </a:r>
          </a:p>
          <a:p>
            <a:pPr lvl="1"/>
            <a:r>
              <a:rPr lang="en-US" dirty="0"/>
              <a:t>0= perfect equality – everyone has same income</a:t>
            </a:r>
          </a:p>
          <a:p>
            <a:pPr lvl="1"/>
            <a:r>
              <a:rPr lang="en-US" dirty="0"/>
              <a:t>1=perfect inequality – one person makes all income</a:t>
            </a:r>
          </a:p>
          <a:p>
            <a:pPr lvl="1"/>
            <a:r>
              <a:rPr lang="en-US" dirty="0"/>
              <a:t>In practice:</a:t>
            </a:r>
          </a:p>
          <a:p>
            <a:pPr lvl="1"/>
            <a:r>
              <a:rPr lang="en-US" dirty="0"/>
              <a:t>0.5 – 0.7 – highly unequal</a:t>
            </a:r>
          </a:p>
          <a:p>
            <a:pPr lvl="1"/>
            <a:r>
              <a:rPr lang="en-US" dirty="0"/>
              <a:t>0.2 – 0.35 – relatively equal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9961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261" y="216007"/>
            <a:ext cx="10515600" cy="1325563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2020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6411655" y="6496866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1086FC00-45B7-BD42-8F50-8F7504E4750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02168" y="1596834"/>
            <a:ext cx="6951785" cy="46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66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80CB-F31D-E549-8CF3-89035806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</a:t>
            </a:r>
            <a:r>
              <a:rPr lang="en-US" dirty="0"/>
              <a:t>intile Income Cutoffs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583D6-78F6-5C4F-957D-BEB9BCA1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72246" y="999831"/>
            <a:ext cx="7847506" cy="52303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3F5B-10F3-3A47-8DC6-4959A61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04548-F466-3841-A3E8-F75805017490}"/>
              </a:ext>
            </a:extLst>
          </p:cNvPr>
          <p:cNvSpPr txBox="1"/>
          <p:nvPr/>
        </p:nvSpPr>
        <p:spPr>
          <a:xfrm>
            <a:off x="4019518" y="1593769"/>
            <a:ext cx="1226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 5%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8F67EF-C0B8-1944-9017-A34EA5921D9D}"/>
              </a:ext>
            </a:extLst>
          </p:cNvPr>
          <p:cNvCxnSpPr>
            <a:cxnSpLocks/>
          </p:cNvCxnSpPr>
          <p:nvPr/>
        </p:nvCxnSpPr>
        <p:spPr>
          <a:xfrm flipV="1">
            <a:off x="5598560" y="1669144"/>
            <a:ext cx="3080983" cy="186235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249E8-51FF-2F4E-805B-7E22ADCC950B}"/>
              </a:ext>
            </a:extLst>
          </p:cNvPr>
          <p:cNvCxnSpPr>
            <a:cxnSpLocks/>
          </p:cNvCxnSpPr>
          <p:nvPr/>
        </p:nvCxnSpPr>
        <p:spPr>
          <a:xfrm>
            <a:off x="4838442" y="2116989"/>
            <a:ext cx="828773" cy="644140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19F536C-DDF8-AA4A-BC34-1EAB3449B7F8}"/>
              </a:ext>
            </a:extLst>
          </p:cNvPr>
          <p:cNvSpPr/>
          <p:nvPr/>
        </p:nvSpPr>
        <p:spPr>
          <a:xfrm>
            <a:off x="6524786" y="3721421"/>
            <a:ext cx="821411" cy="103838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40" y="0"/>
            <a:ext cx="10515600" cy="1325563"/>
          </a:xfrm>
        </p:spPr>
        <p:txBody>
          <a:bodyPr/>
          <a:lstStyle/>
          <a:p>
            <a:pPr>
              <a:tabLst>
                <a:tab pos="2225675" algn="l"/>
              </a:tabLst>
            </a:pPr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Changes from Growing Inequality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7130C3-A0BB-4FBA-9909-8E21280200C7}"/>
              </a:ext>
            </a:extLst>
          </p:cNvPr>
          <p:cNvSpPr/>
          <p:nvPr/>
        </p:nvSpPr>
        <p:spPr>
          <a:xfrm>
            <a:off x="8897510" y="2425148"/>
            <a:ext cx="262393" cy="166977"/>
          </a:xfrm>
          <a:prstGeom prst="rect">
            <a:avLst/>
          </a:prstGeom>
          <a:solidFill>
            <a:srgbClr val="FA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684D68-A2BD-4803-9FBE-15A519DC75BF}"/>
              </a:ext>
            </a:extLst>
          </p:cNvPr>
          <p:cNvGrpSpPr>
            <a:grpSpLocks/>
          </p:cNvGrpSpPr>
          <p:nvPr/>
        </p:nvGrpSpPr>
        <p:grpSpPr>
          <a:xfrm>
            <a:off x="838200" y="1325563"/>
            <a:ext cx="10329819" cy="5110726"/>
            <a:chOff x="1804288" y="1749440"/>
            <a:chExt cx="9634106" cy="47665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6066" y="1749440"/>
              <a:ext cx="5922328" cy="476651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590510" y="3523090"/>
              <a:ext cx="1484058" cy="193181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288" y="3806297"/>
              <a:ext cx="2159138" cy="88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C4C88"/>
                  </a:solidFill>
                </a:rPr>
                <a:t>Bottom 90% </a:t>
              </a:r>
            </a:p>
            <a:p>
              <a:r>
                <a:rPr lang="en-US" sz="2800" b="1" dirty="0">
                  <a:solidFill>
                    <a:srgbClr val="0C4C88"/>
                  </a:solidFill>
                </a:rPr>
                <a:t>of Households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1750" y="4288346"/>
              <a:ext cx="111967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27F1-4A4A-C74F-AA97-9C2855D4280A}"/>
              </a:ext>
            </a:extLst>
          </p:cNvPr>
          <p:cNvCxnSpPr>
            <a:cxnSpLocks/>
          </p:cNvCxnSpPr>
          <p:nvPr/>
        </p:nvCxnSpPr>
        <p:spPr>
          <a:xfrm>
            <a:off x="11353800" y="3359020"/>
            <a:ext cx="0" cy="1939587"/>
          </a:xfrm>
          <a:prstGeom prst="line">
            <a:avLst/>
          </a:prstGeom>
          <a:ln w="317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8F7F-CB5D-024B-879E-4F64CCE343A7}"/>
              </a:ext>
            </a:extLst>
          </p:cNvPr>
          <p:cNvCxnSpPr>
            <a:cxnSpLocks/>
          </p:cNvCxnSpPr>
          <p:nvPr/>
        </p:nvCxnSpPr>
        <p:spPr>
          <a:xfrm flipV="1">
            <a:off x="11360150" y="2108200"/>
            <a:ext cx="0" cy="983568"/>
          </a:xfrm>
          <a:prstGeom prst="line">
            <a:avLst/>
          </a:prstGeom>
          <a:ln w="31750">
            <a:solidFill>
              <a:srgbClr val="00B05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32623D-65BB-EB46-84A3-B2EB733D47BF}"/>
              </a:ext>
            </a:extLst>
          </p:cNvPr>
          <p:cNvSpPr/>
          <p:nvPr/>
        </p:nvSpPr>
        <p:spPr>
          <a:xfrm>
            <a:off x="9159903" y="1996234"/>
            <a:ext cx="1812897" cy="316948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61DE8B-32DD-ED48-88A8-CF5E414FCBBD}"/>
              </a:ext>
            </a:extLst>
          </p:cNvPr>
          <p:cNvGrpSpPr/>
          <p:nvPr/>
        </p:nvGrpSpPr>
        <p:grpSpPr>
          <a:xfrm>
            <a:off x="2060812" y="4047812"/>
            <a:ext cx="8570794" cy="1384839"/>
            <a:chOff x="2060812" y="4047812"/>
            <a:chExt cx="8570794" cy="13848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E75777-402B-8441-9261-50B22D809D5E}"/>
                </a:ext>
              </a:extLst>
            </p:cNvPr>
            <p:cNvSpPr/>
            <p:nvPr/>
          </p:nvSpPr>
          <p:spPr>
            <a:xfrm>
              <a:off x="4897839" y="4047812"/>
              <a:ext cx="5733767" cy="437248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F52EE4-F2D9-8449-A8DC-AB9F9AE97EDE}"/>
                </a:ext>
              </a:extLst>
            </p:cNvPr>
            <p:cNvSpPr txBox="1"/>
            <p:nvPr/>
          </p:nvSpPr>
          <p:spPr>
            <a:xfrm>
              <a:off x="2060812" y="5063319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Middle Class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D75570-A01B-DB49-849E-D86B185F1869}"/>
                </a:ext>
              </a:extLst>
            </p:cNvPr>
            <p:cNvCxnSpPr/>
            <p:nvPr/>
          </p:nvCxnSpPr>
          <p:spPr>
            <a:xfrm flipV="1">
              <a:off x="3562064" y="4312693"/>
              <a:ext cx="1174067" cy="846161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6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9" name="Content Placeholder 8" descr="Chart, waterfall chart&#10;&#10;Description automatically generated">
            <a:extLst>
              <a:ext uri="{FF2B5EF4-FFF2-40B4-BE49-F238E27FC236}">
                <a16:creationId xmlns:a16="http://schemas.microsoft.com/office/drawing/2014/main" id="{7403932A-D3C9-2D46-A86B-4C841C111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47010" y="1201026"/>
            <a:ext cx="10058400" cy="5029200"/>
          </a:xfr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0CFDD551-326E-9641-A0D8-0427B5380EA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147010" y="1201026"/>
            <a:ext cx="10058400" cy="5029200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A79C77EB-E5FD-0F40-9A0F-AC97FFF75B79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147010" y="1217355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53F4-0499-6A4B-8978-DC0F337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wth Has Been Primarily at the Very 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F66D-79EF-9049-939A-3B1286E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4A935-F0A9-9241-B411-89833521BDC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613211" y="1130809"/>
            <a:ext cx="7003013" cy="50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5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9276" y="2632054"/>
            <a:ext cx="4823798" cy="20511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48.1%</a:t>
            </a:r>
          </a:p>
          <a:p>
            <a:r>
              <a:rPr lang="en-US" b="0" dirty="0"/>
              <a:t>KY: 47.8%</a:t>
            </a:r>
          </a:p>
          <a:p>
            <a:r>
              <a:rPr lang="en-US" b="0" dirty="0"/>
              <a:t>Fayette: 49.0% - and coming down</a:t>
            </a:r>
          </a:p>
          <a:p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BB3D8D-360A-F04C-9DCF-437EECE9ED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7135" y="1310985"/>
            <a:ext cx="7036512" cy="4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1B11-7B5E-3144-A371-C57F3E4A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</a:t>
            </a:r>
            <a:r>
              <a:rPr lang="en-US" dirty="0"/>
              <a:t>r Local Inequality Trend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62E36-2B5E-D84C-B31B-D10077D0E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698" y="1043888"/>
            <a:ext cx="7128604" cy="5186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6AB2E-8B49-8744-B14D-57EAF59B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47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8DC0-4332-5847-BA0F-F0530A0D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Concentration Has Been Rising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E6FDA-336A-AC4C-986E-D0EEE10D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0CB1A-586B-2F45-BD73-AAFCD61FD444}"/>
              </a:ext>
            </a:extLst>
          </p:cNvPr>
          <p:cNvSpPr txBox="1"/>
          <p:nvPr/>
        </p:nvSpPr>
        <p:spPr>
          <a:xfrm>
            <a:off x="4784526" y="3059668"/>
            <a:ext cx="318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 Overall Median:  $121,700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4330D59F-457E-9E47-A6F1-D0BD24D7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877191" y="1145256"/>
            <a:ext cx="9095608" cy="4887901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0BF1A30-4642-4543-AC17-72EB419EA0DE}"/>
              </a:ext>
            </a:extLst>
          </p:cNvPr>
          <p:cNvSpPr/>
          <p:nvPr/>
        </p:nvSpPr>
        <p:spPr>
          <a:xfrm>
            <a:off x="7236370" y="3429000"/>
            <a:ext cx="1371600" cy="191551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(6/15): 	Trade and Globalization (Alan Deardorff, University of Michigan)</a:t>
            </a:r>
          </a:p>
          <a:p>
            <a:pPr lvl="1"/>
            <a:r>
              <a:rPr lang="en-US" dirty="0"/>
              <a:t>Week 2 (6/22): 	Climate Change (Sarah Jacobson, Williams College)</a:t>
            </a:r>
          </a:p>
          <a:p>
            <a:pPr lvl="1"/>
            <a:r>
              <a:rPr lang="en-US" dirty="0"/>
              <a:t>Week 3 (6/29): 	The Federal Debt (</a:t>
            </a:r>
            <a:r>
              <a:rPr lang="en-US" dirty="0" err="1"/>
              <a:t>Goeffrey</a:t>
            </a:r>
            <a:r>
              <a:rPr lang="en-US" dirty="0"/>
              <a:t>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b="1" dirty="0"/>
              <a:t>Week 4 (7/6): 	Economic Inequality (Jon </a:t>
            </a:r>
            <a:r>
              <a:rPr lang="en-US" b="1" dirty="0" err="1"/>
              <a:t>Haveman</a:t>
            </a:r>
            <a:r>
              <a:rPr lang="en-US" b="1" dirty="0"/>
              <a:t>, NEED)</a:t>
            </a:r>
          </a:p>
          <a:p>
            <a:pPr lvl="1"/>
            <a:r>
              <a:rPr lang="en-US" dirty="0"/>
              <a:t>Week 5 (7/13):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(7/20):	Trade Deficits and Exchange Rates(Alan Deardorff, University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432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B2E7-1316-D641-9999-AB865C23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is More and More Concentrated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A512E0EC-30A3-7F46-81C7-8BDF97B82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735" y="929640"/>
            <a:ext cx="7290530" cy="53005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29B74-EDB3-9842-A9A2-357294E3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EA503-7CE9-E443-A4A0-2E8AB99353D8}"/>
              </a:ext>
            </a:extLst>
          </p:cNvPr>
          <p:cNvSpPr txBox="1"/>
          <p:nvPr/>
        </p:nvSpPr>
        <p:spPr>
          <a:xfrm>
            <a:off x="9722456" y="6456851"/>
            <a:ext cx="163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Urban Institute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A1726-C856-B14F-8E1A-7E66E3F2092B}"/>
              </a:ext>
            </a:extLst>
          </p:cNvPr>
          <p:cNvCxnSpPr>
            <a:cxnSpLocks/>
          </p:cNvCxnSpPr>
          <p:nvPr/>
        </p:nvCxnSpPr>
        <p:spPr>
          <a:xfrm flipV="1">
            <a:off x="9272751" y="1759381"/>
            <a:ext cx="0" cy="1820552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BC036-DCB4-524B-98BD-CD6801B64C11}"/>
              </a:ext>
            </a:extLst>
          </p:cNvPr>
          <p:cNvSpPr txBox="1"/>
          <p:nvPr/>
        </p:nvSpPr>
        <p:spPr>
          <a:xfrm>
            <a:off x="9847754" y="2392899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</a:t>
            </a:r>
            <a:r>
              <a:rPr lang="en-US" baseline="30000" dirty="0"/>
              <a:t>th</a:t>
            </a:r>
            <a:r>
              <a:rPr lang="en-US" dirty="0"/>
              <a:t> Percentile </a:t>
            </a:r>
          </a:p>
          <a:p>
            <a:r>
              <a:rPr lang="en-US" dirty="0"/>
              <a:t>2016 = 7x 1963</a:t>
            </a:r>
          </a:p>
        </p:txBody>
      </p:sp>
    </p:spTree>
    <p:extLst>
      <p:ext uri="{BB962C8B-B14F-4D97-AF65-F5344CB8AC3E}">
        <p14:creationId xmlns:p14="http://schemas.microsoft.com/office/powerpoint/2010/main" val="1425746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0849" y="1404231"/>
            <a:ext cx="4183583" cy="39895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422" y="1415683"/>
            <a:ext cx="3874154" cy="39827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AA833-72BB-B849-B53F-79075EB7EBD2}"/>
              </a:ext>
            </a:extLst>
          </p:cNvPr>
          <p:cNvSpPr txBox="1"/>
          <p:nvPr/>
        </p:nvSpPr>
        <p:spPr>
          <a:xfrm>
            <a:off x="4474470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36030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Income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Demographics</a:t>
            </a:r>
          </a:p>
          <a:p>
            <a:pPr lvl="2"/>
            <a:r>
              <a:rPr lang="en-US" dirty="0"/>
              <a:t>Age distribution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Effort</a:t>
            </a:r>
          </a:p>
          <a:p>
            <a:pPr lvl="2"/>
            <a:r>
              <a:rPr lang="en-US" dirty="0"/>
              <a:t>Priorities</a:t>
            </a:r>
          </a:p>
          <a:p>
            <a:pPr lvl="2"/>
            <a:r>
              <a:rPr lang="en-US" dirty="0"/>
              <a:t>Household composition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Competition for labor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Direct aid</a:t>
            </a:r>
          </a:p>
          <a:p>
            <a:pPr lvl="2"/>
            <a:r>
              <a:rPr lang="en-US" dirty="0"/>
              <a:t>Food stamps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96E908-1C4F-3A45-8F04-0A3760C6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77" y="977900"/>
            <a:ext cx="7019199" cy="525232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2014”,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2014.</a:t>
            </a:r>
          </a:p>
        </p:txBody>
      </p:sp>
    </p:spTree>
    <p:extLst>
      <p:ext uri="{BB962C8B-B14F-4D97-AF65-F5344CB8AC3E}">
        <p14:creationId xmlns:p14="http://schemas.microsoft.com/office/powerpoint/2010/main" val="1500595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FB3-12D4-A141-9F5E-CCD193D8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es, Transfers, and Income: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CD0EB-911C-EE4D-97CD-76D43771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048B6-475A-9F45-B347-E840FB2F2F8F}"/>
              </a:ext>
            </a:extLst>
          </p:cNvPr>
          <p:cNvSpPr txBox="1"/>
          <p:nvPr/>
        </p:nvSpPr>
        <p:spPr>
          <a:xfrm>
            <a:off x="6581340" y="6472240"/>
            <a:ext cx="4772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A4211C-F96F-EC44-B3F3-2298BDC42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9862" y="1152778"/>
            <a:ext cx="9932276" cy="5028214"/>
          </a:xfrm>
        </p:spPr>
      </p:pic>
    </p:spTree>
    <p:extLst>
      <p:ext uri="{BB962C8B-B14F-4D97-AF65-F5344CB8AC3E}">
        <p14:creationId xmlns:p14="http://schemas.microsoft.com/office/powerpoint/2010/main" val="358275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588AF0-9676-6044-948F-E893973F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07222" y="1170408"/>
            <a:ext cx="8688417" cy="49873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2016.</a:t>
            </a:r>
          </a:p>
        </p:txBody>
      </p:sp>
    </p:spTree>
    <p:extLst>
      <p:ext uri="{BB962C8B-B14F-4D97-AF65-F5344CB8AC3E}">
        <p14:creationId xmlns:p14="http://schemas.microsoft.com/office/powerpoint/2010/main" val="79735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1D523B0E-5C42-F24D-99E7-EC959083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7082" y="1058643"/>
            <a:ext cx="6490011" cy="5171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90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21780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3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on Need website( </a:t>
            </a:r>
            <a:r>
              <a:rPr lang="en-US" sz="2800" dirty="0">
                <a:hlinkClick r:id="rId2"/>
              </a:rPr>
              <a:t>www.NEEDelegation.org</a:t>
            </a:r>
            <a:r>
              <a:rPr lang="en-US" sz="28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18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68DB-F145-544A-99AE-22E9798D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Top Tax Rate and Income Cutoff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6EB4-07C2-0C46-8AB8-F30D50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361B5E54-5D49-F947-B9CF-E23D6EB0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43334" y="1177560"/>
            <a:ext cx="10105332" cy="50526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40CD74-F158-A34B-AB8F-5EB62FB0D69B}"/>
              </a:ext>
            </a:extLst>
          </p:cNvPr>
          <p:cNvSpPr txBox="1"/>
          <p:nvPr/>
        </p:nvSpPr>
        <p:spPr>
          <a:xfrm>
            <a:off x="6554167" y="1457324"/>
            <a:ext cx="3519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Massive tax cut for those with</a:t>
            </a:r>
          </a:p>
          <a:p>
            <a:r>
              <a:rPr lang="en-US" sz="2000" dirty="0"/>
              <a:t>More than $4 million in income.</a:t>
            </a:r>
          </a:p>
          <a:p>
            <a:endParaRPr lang="en-US" sz="2000" dirty="0"/>
          </a:p>
          <a:p>
            <a:r>
              <a:rPr lang="en-US" sz="2000" dirty="0"/>
              <a:t>And for those with more than </a:t>
            </a:r>
          </a:p>
          <a:p>
            <a:r>
              <a:rPr lang="en-US" sz="2000"/>
              <a:t>About $</a:t>
            </a:r>
            <a:r>
              <a:rPr lang="en-US" sz="2000" dirty="0"/>
              <a:t>200,000 in income.</a:t>
            </a:r>
          </a:p>
        </p:txBody>
      </p:sp>
    </p:spTree>
    <p:extLst>
      <p:ext uri="{BB962C8B-B14F-4D97-AF65-F5344CB8AC3E}">
        <p14:creationId xmlns:p14="http://schemas.microsoft.com/office/powerpoint/2010/main" val="677773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5DB4-617D-7A43-8411-47B2A396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9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Rich Really do Pay Lower Taxes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987B190-3641-2B49-A1AE-E81AA6622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876" y="1173194"/>
            <a:ext cx="9808247" cy="4782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2B822-B4ED-4746-AC2F-85A42AF7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84A66-AF5C-8A4E-9101-06F64BDF1EB3}"/>
              </a:ext>
            </a:extLst>
          </p:cNvPr>
          <p:cNvSpPr txBox="1"/>
          <p:nvPr/>
        </p:nvSpPr>
        <p:spPr>
          <a:xfrm>
            <a:off x="2553419" y="5762445"/>
            <a:ext cx="1511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Lower 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48323-C452-7F4B-850B-E118D044BBF5}"/>
              </a:ext>
            </a:extLst>
          </p:cNvPr>
          <p:cNvSpPr txBox="1"/>
          <p:nvPr/>
        </p:nvSpPr>
        <p:spPr>
          <a:xfrm>
            <a:off x="8330242" y="5762445"/>
            <a:ext cx="1558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Higher 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38735-4D81-9341-809D-A7605BC06A9A}"/>
              </a:ext>
            </a:extLst>
          </p:cNvPr>
          <p:cNvSpPr txBox="1"/>
          <p:nvPr/>
        </p:nvSpPr>
        <p:spPr>
          <a:xfrm>
            <a:off x="10242037" y="5546306"/>
            <a:ext cx="6859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Top 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31498-09F3-3F48-920C-29B72519425A}"/>
              </a:ext>
            </a:extLst>
          </p:cNvPr>
          <p:cNvSpPr txBox="1"/>
          <p:nvPr/>
        </p:nvSpPr>
        <p:spPr>
          <a:xfrm>
            <a:off x="10574715" y="1461407"/>
            <a:ext cx="4988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1950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FECFD5-4908-3241-959F-10F8E6B658E1}"/>
              </a:ext>
            </a:extLst>
          </p:cNvPr>
          <p:cNvCxnSpPr>
            <a:cxnSpLocks/>
          </p:cNvCxnSpPr>
          <p:nvPr/>
        </p:nvCxnSpPr>
        <p:spPr>
          <a:xfrm flipH="1">
            <a:off x="1692166" y="4692770"/>
            <a:ext cx="88825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38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0961-E54A-8345-B518-D7807E0B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 Forces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8CE3-0ACB-9940-AECA-CA93AADD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473"/>
            <a:ext cx="10515600" cy="465949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Industry composition</a:t>
            </a:r>
          </a:p>
          <a:p>
            <a:pPr lvl="2"/>
            <a:r>
              <a:rPr lang="en-US" dirty="0"/>
              <a:t>PCs instead of typewriters</a:t>
            </a:r>
          </a:p>
          <a:p>
            <a:pPr lvl="2"/>
            <a:r>
              <a:rPr lang="en-US" dirty="0"/>
              <a:t>Services instead of goods</a:t>
            </a:r>
          </a:p>
          <a:p>
            <a:pPr lvl="2"/>
            <a:r>
              <a:rPr lang="en-US" dirty="0"/>
              <a:t>Professional services instead of personal services</a:t>
            </a:r>
          </a:p>
          <a:p>
            <a:r>
              <a:rPr lang="en-US" dirty="0"/>
              <a:t>Competition in labor markets</a:t>
            </a:r>
          </a:p>
          <a:p>
            <a:pPr lvl="1"/>
            <a:r>
              <a:rPr lang="en-US" dirty="0"/>
              <a:t>Unionization</a:t>
            </a:r>
          </a:p>
          <a:p>
            <a:pPr lvl="1"/>
            <a:r>
              <a:rPr lang="en-US" dirty="0"/>
              <a:t>Market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0719-2FFD-E94A-ADAE-B924355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9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2955-A410-BE45-85FD-5083D64D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BB855-9421-9242-A11B-B69AFCB40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What do workers bring to the market?</a:t>
            </a:r>
          </a:p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How does the market value the labor characteristics?</a:t>
            </a:r>
          </a:p>
          <a:p>
            <a:r>
              <a:rPr lang="en-US" dirty="0"/>
              <a:t>Government policies</a:t>
            </a:r>
          </a:p>
          <a:p>
            <a:pPr lvl="1"/>
            <a:r>
              <a:rPr lang="en-US"/>
              <a:t>PRE-distribution </a:t>
            </a:r>
            <a:r>
              <a:rPr lang="en-US" dirty="0"/>
              <a:t>– affecting markets</a:t>
            </a:r>
          </a:p>
          <a:p>
            <a:pPr lvl="1"/>
            <a:r>
              <a:rPr lang="en-US" dirty="0"/>
              <a:t>Redistribution – affecting incomes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EF58-9B84-8F4A-AFC1-7177C6C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31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405" y="0"/>
            <a:ext cx="10515600" cy="1325563"/>
          </a:xfrm>
        </p:spPr>
        <p:txBody>
          <a:bodyPr/>
          <a:lstStyle/>
          <a:p>
            <a:r>
              <a:rPr lang="en-US" spc="-20" dirty="0">
                <a:solidFill>
                  <a:schemeClr val="bg1"/>
                </a:solidFill>
              </a:rPr>
              <a:t>Lab</a:t>
            </a:r>
            <a:r>
              <a:rPr lang="en-US" dirty="0"/>
              <a:t>or Income is Unhinged from Productivity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A10C6A-AF6F-4225-9CBA-F7C0F57B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063" y="2012062"/>
            <a:ext cx="4420737" cy="30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marL="457200" indent="-457200"/>
            <a:r>
              <a:rPr lang="en-US" b="0" dirty="0"/>
              <a:t>Declining unionization</a:t>
            </a:r>
          </a:p>
          <a:p>
            <a:pPr marL="457200" indent="-457200"/>
            <a:r>
              <a:rPr lang="en-US" b="0" dirty="0"/>
              <a:t>Globalization</a:t>
            </a:r>
          </a:p>
          <a:p>
            <a:pPr marL="457200" indent="-457200"/>
            <a:r>
              <a:rPr lang="en-US" b="0" dirty="0"/>
              <a:t>Competition policy</a:t>
            </a:r>
          </a:p>
          <a:p>
            <a:pPr marL="457200" indent="-457200"/>
            <a:r>
              <a:rPr lang="en-US" b="0" dirty="0"/>
              <a:t>Cheap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B703-5444-A443-B26A-F4599BC802D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70993" y="1325563"/>
            <a:ext cx="6425494" cy="4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0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clining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2021: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Califonria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33.9%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6.1%</a:t>
            </a:r>
          </a:p>
        </p:txBody>
      </p:sp>
    </p:spTree>
    <p:extLst>
      <p:ext uri="{BB962C8B-B14F-4D97-AF65-F5344CB8AC3E}">
        <p14:creationId xmlns:p14="http://schemas.microsoft.com/office/powerpoint/2010/main" val="754025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CC58-9E27-B845-8027-77BF9D3B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mpetition in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6E120-2C9A-A345-9235-08CEA0E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E07AB-5355-9744-96B3-BF792258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6376" y="1095190"/>
            <a:ext cx="9076580" cy="51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434D-1EBA-4142-A686-4A667AC6C46A}"/>
              </a:ext>
            </a:extLst>
          </p:cNvPr>
          <p:cNvSpPr txBox="1"/>
          <p:nvPr/>
        </p:nvSpPr>
        <p:spPr>
          <a:xfrm>
            <a:off x="3414877" y="1095190"/>
            <a:ext cx="5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4C88"/>
                </a:solidFill>
              </a:rPr>
              <a:t>Return on invested capital excluding goodwill – </a:t>
            </a:r>
          </a:p>
          <a:p>
            <a:pPr algn="ctr"/>
            <a:r>
              <a:rPr lang="en-US" sz="2000" b="1" dirty="0">
                <a:solidFill>
                  <a:srgbClr val="0C4C88"/>
                </a:solidFill>
              </a:rPr>
              <a:t>US publicly-traded nonfinancial firms, 1965-2014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EA87C-377B-7043-9E27-BBB58EDA4F3E}"/>
              </a:ext>
            </a:extLst>
          </p:cNvPr>
          <p:cNvSpPr txBox="1"/>
          <p:nvPr/>
        </p:nvSpPr>
        <p:spPr>
          <a:xfrm>
            <a:off x="3249827" y="6457890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Jason Furman, ”Forms and sources of inequality in the United States”, VOX, March 17, 2016, Figure 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DF935-80E6-9746-9222-0E7EE41716AA}"/>
              </a:ext>
            </a:extLst>
          </p:cNvPr>
          <p:cNvCxnSpPr/>
          <p:nvPr/>
        </p:nvCxnSpPr>
        <p:spPr>
          <a:xfrm>
            <a:off x="2603500" y="4330700"/>
            <a:ext cx="2273300" cy="0"/>
          </a:xfrm>
          <a:prstGeom prst="line">
            <a:avLst/>
          </a:prstGeom>
          <a:ln w="508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6A12B-D6D5-AA43-B25E-6DB06E5DD592}"/>
              </a:ext>
            </a:extLst>
          </p:cNvPr>
          <p:cNvCxnSpPr>
            <a:cxnSpLocks/>
          </p:cNvCxnSpPr>
          <p:nvPr/>
        </p:nvCxnSpPr>
        <p:spPr>
          <a:xfrm flipV="1">
            <a:off x="5107214" y="1803076"/>
            <a:ext cx="3669900" cy="249470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BD97-B2CE-FA4C-9C95-909C8D38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Revenue Concentration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7849BD-E6BE-8540-9BA1-A53409819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7453" y="1129304"/>
            <a:ext cx="9797093" cy="50705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B3AA-A103-6A45-9264-B2F71C71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AE603-20D3-7B43-A552-9C8A3BD5541D}"/>
              </a:ext>
            </a:extLst>
          </p:cNvPr>
          <p:cNvSpPr txBox="1"/>
          <p:nvPr/>
        </p:nvSpPr>
        <p:spPr>
          <a:xfrm>
            <a:off x="6319087" y="6456851"/>
            <a:ext cx="5283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The Hamilton Project, Brookings: The State of Competition and dynamism.</a:t>
            </a:r>
          </a:p>
        </p:txBody>
      </p:sp>
    </p:spTree>
    <p:extLst>
      <p:ext uri="{BB962C8B-B14F-4D97-AF65-F5344CB8AC3E}">
        <p14:creationId xmlns:p14="http://schemas.microsoft.com/office/powerpoint/2010/main" val="3088984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CE</a:t>
            </a:r>
            <a:r>
              <a:rPr lang="en-US" dirty="0"/>
              <a:t>O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A37CEB-07FA-CC4F-9717-A6305B909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8221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98990"/>
            <a:ext cx="9144000" cy="11297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Jon D. </a:t>
            </a:r>
            <a:r>
              <a:rPr lang="en-US" sz="3200" dirty="0" err="1">
                <a:solidFill>
                  <a:schemeClr val="bg1"/>
                </a:solidFill>
              </a:rPr>
              <a:t>Haveman</a:t>
            </a:r>
            <a:r>
              <a:rPr lang="en-US" sz="3200" b="1" dirty="0">
                <a:solidFill>
                  <a:schemeClr val="bg1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Executive Director, 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July 6,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16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483EB4D-2F6C-2940-8FBF-E372FCA5A20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CE</a:t>
            </a:r>
            <a:r>
              <a:rPr lang="en-US" dirty="0"/>
              <a:t>O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211AEA-4617-D64A-8FCF-9054B2EA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69" y="2693022"/>
            <a:ext cx="10169462" cy="35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0EDC-CD34-7B4B-8A45-910BFEB9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CE</a:t>
            </a:r>
            <a:r>
              <a:rPr lang="en-US" dirty="0"/>
              <a:t>O Compensation – Tied to Stock Prices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BC669-4314-9B4A-B5DE-42558FC22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982274" y="1116500"/>
            <a:ext cx="10227451" cy="5113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E1FCB-2283-7248-8162-69703405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75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1CFE-B09C-6441-A0BB-A90046F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6749-0B61-B140-8515-E5AE5CF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6007-CD79-4942-9FAD-981618A3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121" y="933061"/>
            <a:ext cx="8390117" cy="5297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E16E-842D-AC46-A1E4-29AAA947E992}"/>
              </a:ext>
            </a:extLst>
          </p:cNvPr>
          <p:cNvSpPr txBox="1"/>
          <p:nvPr/>
        </p:nvSpPr>
        <p:spPr>
          <a:xfrm>
            <a:off x="3249827" y="6457890"/>
            <a:ext cx="7255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Ping Xu, James C. Garand, and Ling Zhu, “How immigration makes income inequality worse in the U.S.”, October, 2015, Figure 1.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172137-6E18-2C43-BE0D-964E35DAB0D0}"/>
              </a:ext>
            </a:extLst>
          </p:cNvPr>
          <p:cNvSpPr/>
          <p:nvPr/>
        </p:nvSpPr>
        <p:spPr>
          <a:xfrm>
            <a:off x="5295900" y="1625600"/>
            <a:ext cx="16383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D3D5C6-6417-E844-AA63-DEE772CF5AC2}"/>
              </a:ext>
            </a:extLst>
          </p:cNvPr>
          <p:cNvSpPr/>
          <p:nvPr/>
        </p:nvSpPr>
        <p:spPr>
          <a:xfrm>
            <a:off x="6418682" y="2713394"/>
            <a:ext cx="1792255" cy="44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1702-15BD-7D49-8A60-21CF2552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2DA72-A850-5148-89E8-F53E39E0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Beginning in about 1970, the immigrant share of the U.S. </a:t>
            </a:r>
            <a:br>
              <a:rPr lang="en-US" dirty="0"/>
            </a:br>
            <a:r>
              <a:rPr lang="en-US" dirty="0"/>
              <a:t>Population increased dramatically. </a:t>
            </a:r>
          </a:p>
          <a:p>
            <a:pPr lvl="1"/>
            <a:r>
              <a:rPr lang="en-US" dirty="0"/>
              <a:t>5% </a:t>
            </a:r>
            <a:r>
              <a:rPr lang="en-US"/>
              <a:t>in 1970 and </a:t>
            </a:r>
            <a:r>
              <a:rPr lang="en-US" dirty="0"/>
              <a:t>14% in 2016</a:t>
            </a:r>
          </a:p>
          <a:p>
            <a:r>
              <a:rPr lang="en-US" dirty="0"/>
              <a:t>Immigration tends to happen most often among:</a:t>
            </a:r>
          </a:p>
          <a:p>
            <a:pPr lvl="1"/>
            <a:r>
              <a:rPr lang="en-US" dirty="0"/>
              <a:t>Low-skilled low-wage workers</a:t>
            </a:r>
          </a:p>
          <a:p>
            <a:pPr lvl="1"/>
            <a:r>
              <a:rPr lang="en-US" dirty="0"/>
              <a:t>High-skilled high-wage workers</a:t>
            </a:r>
          </a:p>
          <a:p>
            <a:r>
              <a:rPr lang="en-US" dirty="0"/>
              <a:t>Immigration has likely increased income inequality.</a:t>
            </a:r>
          </a:p>
          <a:p>
            <a:r>
              <a:rPr lang="en-US" dirty="0"/>
              <a:t>Its effect has likely been small.</a:t>
            </a:r>
          </a:p>
          <a:p>
            <a:pPr lvl="1"/>
            <a:r>
              <a:rPr lang="en-US" dirty="0"/>
              <a:t>~5% between 1980 and 2000</a:t>
            </a:r>
          </a:p>
          <a:p>
            <a:pPr lvl="1"/>
            <a:r>
              <a:rPr lang="en-US" dirty="0"/>
              <a:t>No reason to think it has been bigger since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1B2EA-61CC-BA4A-B986-69FA402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8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There is a “winner take all” aspect of the technology-driven economy.</a:t>
            </a:r>
          </a:p>
          <a:p>
            <a:pPr lvl="1"/>
            <a:r>
              <a:rPr lang="en-US" dirty="0"/>
              <a:t>This likely favors a small group of individuals.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skills.</a:t>
            </a:r>
          </a:p>
          <a:p>
            <a:pPr lvl="1"/>
            <a:r>
              <a:rPr lang="en-US" dirty="0"/>
              <a:t>Owners over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6D92-87F9-C748-A444-F1BC2B0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Benefits Ownership over Labor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949A2-A3E2-AB46-9600-8C9BEAF6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FC0DB-ACB3-A642-83DB-EC4BBB77B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23258"/>
            <a:ext cx="7315200" cy="5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0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51C2-3788-E54B-A148-73509E48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can Hurt Low Income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0EC0-43D3-C24A-9986-A4F0263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9943-484F-D14C-A5D3-DCA228F2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9282"/>
            <a:ext cx="4256314" cy="334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460F6-D0F7-C74B-83DE-BCC62264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69" y="2971299"/>
            <a:ext cx="5419531" cy="3293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65DD2-CF7F-CE4B-9A8F-3E1CF6324F30}"/>
              </a:ext>
            </a:extLst>
          </p:cNvPr>
          <p:cNvSpPr txBox="1"/>
          <p:nvPr/>
        </p:nvSpPr>
        <p:spPr>
          <a:xfrm>
            <a:off x="5384800" y="2133600"/>
            <a:ext cx="52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on, technology was good to low income workers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E65CC-CB3C-6F4B-BA25-40C8F1CF0251}"/>
              </a:ext>
            </a:extLst>
          </p:cNvPr>
          <p:cNvSpPr txBox="1"/>
          <p:nvPr/>
        </p:nvSpPr>
        <p:spPr>
          <a:xfrm>
            <a:off x="1723047" y="5395171"/>
            <a:ext cx="404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Until it was bad for them….</a:t>
            </a:r>
          </a:p>
        </p:txBody>
      </p:sp>
    </p:spTree>
    <p:extLst>
      <p:ext uri="{BB962C8B-B14F-4D97-AF65-F5344CB8AC3E}">
        <p14:creationId xmlns:p14="http://schemas.microsoft.com/office/powerpoint/2010/main" val="1446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00E4-5E93-D544-96D8-F7D52B0B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/>
              <a:t>Modern Example: Uber &amp; Lyft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4FF6-283A-3942-A6AE-6C3A1B28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Facilitates market power for owners.</a:t>
            </a:r>
          </a:p>
          <a:p>
            <a:pPr lvl="1"/>
            <a:r>
              <a:rPr lang="en-US" dirty="0"/>
              <a:t>Reduces bargaining power for labor.</a:t>
            </a:r>
          </a:p>
          <a:p>
            <a:pPr lvl="1"/>
            <a:r>
              <a:rPr lang="en-US" dirty="0"/>
              <a:t>Shifts costs of doing business onto labor.</a:t>
            </a:r>
          </a:p>
          <a:p>
            <a:pPr lvl="1"/>
            <a:endParaRPr lang="en-US" dirty="0"/>
          </a:p>
          <a:p>
            <a:r>
              <a:rPr lang="en-US" dirty="0"/>
              <a:t>Modern day Robber Barons?</a:t>
            </a:r>
          </a:p>
          <a:p>
            <a:pPr lvl="1"/>
            <a:r>
              <a:rPr lang="en-US" dirty="0"/>
              <a:t>Ruthlessly absorbing as much income as they can.</a:t>
            </a:r>
          </a:p>
          <a:p>
            <a:pPr lvl="1"/>
            <a:r>
              <a:rPr lang="en-US" dirty="0"/>
              <a:t>Lack of regard for labor.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EC1CA-E3F3-1C40-9DEB-5FFC7550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</a:t>
            </a:r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</a:t>
            </a:r>
            <a:r>
              <a:rPr lang="en-US"/>
              <a:t>on low-skilled </a:t>
            </a:r>
            <a:r>
              <a:rPr lang="en-US" dirty="0"/>
              <a:t>workers and hence their wages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United States, globalization is thought to lower the wages of low skilled and </a:t>
            </a:r>
            <a:r>
              <a:rPr lang="en-US"/>
              <a:t>hence low-wage </a:t>
            </a:r>
            <a:r>
              <a:rPr lang="en-US" dirty="0"/>
              <a:t>workers relative to those </a:t>
            </a:r>
            <a:r>
              <a:rPr lang="en-US"/>
              <a:t>of high-skilled </a:t>
            </a:r>
            <a:r>
              <a:rPr lang="en-US" dirty="0"/>
              <a:t>workers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6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EDA4-A6FA-4640-A0AC-014455CB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chanisms for the Effects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4F29-862A-0B4F-8F2B-30C56DC0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736922"/>
          </a:xfrm>
        </p:spPr>
        <p:txBody>
          <a:bodyPr>
            <a:normAutofit/>
          </a:bodyPr>
          <a:lstStyle/>
          <a:p>
            <a:r>
              <a:rPr lang="en-US" dirty="0"/>
              <a:t>Merchandise trade</a:t>
            </a:r>
          </a:p>
          <a:p>
            <a:pPr lvl="1"/>
            <a:r>
              <a:rPr lang="en-US" dirty="0"/>
              <a:t>Importing goods that are made with low-skilled workers and exporting goods that are made with high-skilled workers</a:t>
            </a:r>
          </a:p>
          <a:p>
            <a:pPr lvl="2"/>
            <a:r>
              <a:rPr lang="en-US" dirty="0"/>
              <a:t>Lowers the wages of unskilled relative to skilled</a:t>
            </a:r>
          </a:p>
          <a:p>
            <a:pPr lvl="3"/>
            <a:r>
              <a:rPr lang="en-US" dirty="0"/>
              <a:t>making the distribution of income </a:t>
            </a:r>
            <a:r>
              <a:rPr lang="en-US" b="1" dirty="0"/>
              <a:t>less equal</a:t>
            </a:r>
          </a:p>
          <a:p>
            <a:r>
              <a:rPr lang="en-US" dirty="0"/>
              <a:t>Outsourcing</a:t>
            </a:r>
          </a:p>
          <a:p>
            <a:pPr lvl="1"/>
            <a:r>
              <a:rPr lang="en-US" dirty="0"/>
              <a:t>Similar channel as with merchandise trade</a:t>
            </a:r>
          </a:p>
          <a:p>
            <a:r>
              <a:rPr lang="en-US" dirty="0"/>
              <a:t>Trade in services</a:t>
            </a:r>
          </a:p>
          <a:p>
            <a:pPr lvl="1"/>
            <a:r>
              <a:rPr lang="en-US" dirty="0"/>
              <a:t>US imports of middle-skill services: business and some professional services</a:t>
            </a:r>
          </a:p>
          <a:p>
            <a:pPr lvl="1"/>
            <a:endParaRPr lang="en-US" dirty="0"/>
          </a:p>
          <a:p>
            <a:r>
              <a:rPr lang="en-US" dirty="0"/>
              <a:t>Intuitively:  The same as if we were to move the actual workers.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631BD-26F2-604A-9E36-F2A9B126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E72F-2CFA-4441-AD53-FD043506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ects of the Unhinging?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C67C6C-E10E-DC4A-AC94-B9CF182B7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324667" y="1171079"/>
            <a:ext cx="6201591" cy="45158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505-D0A3-2845-8DD5-94485F84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44174-FCEC-2C41-BA7F-AB81B7085753}"/>
              </a:ext>
            </a:extLst>
          </p:cNvPr>
          <p:cNvSpPr txBox="1"/>
          <p:nvPr/>
        </p:nvSpPr>
        <p:spPr>
          <a:xfrm>
            <a:off x="8071138" y="2090171"/>
            <a:ext cx="324185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Labor’s Share of Income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1960:  66%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2011:  56%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2016:  58%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02FE3-BC7B-B249-A926-9319AD042BAE}"/>
              </a:ext>
            </a:extLst>
          </p:cNvPr>
          <p:cNvSpPr txBox="1"/>
          <p:nvPr/>
        </p:nvSpPr>
        <p:spPr>
          <a:xfrm>
            <a:off x="8071138" y="6413908"/>
            <a:ext cx="33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348647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041-072D-2840-9F10-F972FA4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increasing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5DAE-8DC8-0F4F-9C13-013C427D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dirty="0"/>
              <a:t>Primary drivers: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Institutions</a:t>
            </a:r>
          </a:p>
          <a:p>
            <a:r>
              <a:rPr lang="en-US" dirty="0"/>
              <a:t>These drivers can also influence personal choices in ways that affect measured income inequality.</a:t>
            </a:r>
          </a:p>
          <a:p>
            <a:pPr lvl="1"/>
            <a:r>
              <a:rPr lang="en-US" dirty="0"/>
              <a:t>For example, educational choices or labor </a:t>
            </a:r>
            <a:r>
              <a:rPr lang="en-US"/>
              <a:t>force participation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240-F0A4-A44B-8471-8BE9199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6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02F7-AF6D-594D-A643-B0CC9B8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So</a:t>
            </a:r>
            <a:r>
              <a:rPr lang="en-US" dirty="0"/>
              <a:t>urces of Inequality Through Late 1990s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ED347-E4F7-D344-8780-EAB3A68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E60A4-3B86-E042-8E57-9F1B5741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3" y="873261"/>
            <a:ext cx="739471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9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25527" r="8947" b="18158"/>
          <a:stretch/>
        </p:blipFill>
        <p:spPr>
          <a:xfrm>
            <a:off x="3495652" y="4603318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3052915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0DB83-A3C5-EE41-8A08-4359743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C8D87-9BD1-F849-910B-7B798256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08" y="141345"/>
            <a:ext cx="7962383" cy="608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E3C38-110F-3F49-89FE-CC00B49EDB30}"/>
              </a:ext>
            </a:extLst>
          </p:cNvPr>
          <p:cNvSpPr txBox="1"/>
          <p:nvPr/>
        </p:nvSpPr>
        <p:spPr>
          <a:xfrm>
            <a:off x="5128054" y="6456851"/>
            <a:ext cx="658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https://equitablegrowth.org/research-paper/are-todays-inequalities-limiting-tomorrows-opportunities</a:t>
            </a: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9A5233-23AF-DB4A-ADAA-D5B625F7B448}"/>
              </a:ext>
            </a:extLst>
          </p:cNvPr>
          <p:cNvGrpSpPr/>
          <p:nvPr/>
        </p:nvGrpSpPr>
        <p:grpSpPr>
          <a:xfrm>
            <a:off x="7853082" y="2689412"/>
            <a:ext cx="1626752" cy="1324363"/>
            <a:chOff x="7853082" y="2689412"/>
            <a:chExt cx="1626752" cy="13243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17054-E3FC-3B45-84AE-1EA730C740A2}"/>
                </a:ext>
              </a:extLst>
            </p:cNvPr>
            <p:cNvSpPr txBox="1"/>
            <p:nvPr/>
          </p:nvSpPr>
          <p:spPr>
            <a:xfrm>
              <a:off x="8641976" y="3429000"/>
              <a:ext cx="837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U.S.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0C02DA-662C-1049-95C9-D32A7EDCF0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395" y="3014893"/>
              <a:ext cx="327017" cy="414107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6156F-43B8-9447-B677-18FC538051D0}"/>
                </a:ext>
              </a:extLst>
            </p:cNvPr>
            <p:cNvSpPr/>
            <p:nvPr/>
          </p:nvSpPr>
          <p:spPr>
            <a:xfrm>
              <a:off x="7853082" y="2689412"/>
              <a:ext cx="1207823" cy="268941"/>
            </a:xfrm>
            <a:prstGeom prst="rect">
              <a:avLst/>
            </a:prstGeom>
            <a:noFill/>
            <a:ln w="38100">
              <a:solidFill>
                <a:srgbClr val="CF1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82214D-215C-2545-8E34-BA845AF0CAB1}"/>
              </a:ext>
            </a:extLst>
          </p:cNvPr>
          <p:cNvSpPr txBox="1"/>
          <p:nvPr/>
        </p:nvSpPr>
        <p:spPr>
          <a:xfrm>
            <a:off x="9184195" y="2027643"/>
            <a:ext cx="692882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6C5AC-076F-924C-A21B-72687036DA77}"/>
              </a:ext>
            </a:extLst>
          </p:cNvPr>
          <p:cNvSpPr txBox="1"/>
          <p:nvPr/>
        </p:nvSpPr>
        <p:spPr>
          <a:xfrm>
            <a:off x="7252620" y="2008135"/>
            <a:ext cx="715260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77645-5E7C-7549-A2AC-4731A9BC2AD0}"/>
              </a:ext>
            </a:extLst>
          </p:cNvPr>
          <p:cNvSpPr txBox="1"/>
          <p:nvPr/>
        </p:nvSpPr>
        <p:spPr>
          <a:xfrm>
            <a:off x="8154327" y="1915802"/>
            <a:ext cx="360996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DF44D-F8F9-FE4F-9F55-87258D394326}"/>
              </a:ext>
            </a:extLst>
          </p:cNvPr>
          <p:cNvSpPr txBox="1"/>
          <p:nvPr/>
        </p:nvSpPr>
        <p:spPr>
          <a:xfrm>
            <a:off x="3311069" y="3339698"/>
            <a:ext cx="104278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00EB2-C41C-0842-AA8C-DD3F4F7BB917}"/>
              </a:ext>
            </a:extLst>
          </p:cNvPr>
          <p:cNvSpPr txBox="1"/>
          <p:nvPr/>
        </p:nvSpPr>
        <p:spPr>
          <a:xfrm>
            <a:off x="7723338" y="1482831"/>
            <a:ext cx="61606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EC4BC-8648-1D4F-9A9A-2694A5617729}"/>
              </a:ext>
            </a:extLst>
          </p:cNvPr>
          <p:cNvSpPr txBox="1"/>
          <p:nvPr/>
        </p:nvSpPr>
        <p:spPr>
          <a:xfrm>
            <a:off x="5435704" y="4209275"/>
            <a:ext cx="883575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Canada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BE7F7-9816-5049-91F7-AB178C3246AC}"/>
              </a:ext>
            </a:extLst>
          </p:cNvPr>
          <p:cNvSpPr txBox="1"/>
          <p:nvPr/>
        </p:nvSpPr>
        <p:spPr>
          <a:xfrm rot="16200000">
            <a:off x="104849" y="2846766"/>
            <a:ext cx="2612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Less Economic Mobility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8AC076-5CF8-6C45-8B48-CAD1827C5EAF}"/>
              </a:ext>
            </a:extLst>
          </p:cNvPr>
          <p:cNvCxnSpPr/>
          <p:nvPr/>
        </p:nvCxnSpPr>
        <p:spPr>
          <a:xfrm flipV="1">
            <a:off x="1836918" y="2054301"/>
            <a:ext cx="0" cy="1837215"/>
          </a:xfrm>
          <a:prstGeom prst="line">
            <a:avLst/>
          </a:prstGeom>
          <a:ln w="63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081750" y="3513860"/>
            <a:ext cx="157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4895916" y="2241104"/>
            <a:ext cx="166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075128" y="2644109"/>
            <a:ext cx="163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0C6B9-B238-A64B-BA3E-5B6D1FF325DD}"/>
              </a:ext>
            </a:extLst>
          </p:cNvPr>
          <p:cNvSpPr txBox="1"/>
          <p:nvPr/>
        </p:nvSpPr>
        <p:spPr>
          <a:xfrm>
            <a:off x="7070295" y="1048442"/>
            <a:ext cx="758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Sweet</a:t>
            </a:r>
          </a:p>
          <a:p>
            <a:pPr algn="ctr"/>
            <a:r>
              <a:rPr lang="en-US" dirty="0"/>
              <a:t>Spot</a:t>
            </a:r>
          </a:p>
        </p:txBody>
      </p:sp>
    </p:spTree>
    <p:extLst>
      <p:ext uri="{BB962C8B-B14F-4D97-AF65-F5344CB8AC3E}">
        <p14:creationId xmlns:p14="http://schemas.microsoft.com/office/powerpoint/2010/main" val="40426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9" grpId="0"/>
      <p:bldP spid="35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85A0-6A35-F144-AAB5-7B892803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Can Also Directly Affect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F27CA-6BE0-084A-B3C1-6E785A14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55B87-50C4-D341-8437-3EBD8514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8" y="1110586"/>
            <a:ext cx="6320147" cy="51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676E4C1-8C1D-C74F-9A80-90A6ACD291D3}"/>
              </a:ext>
            </a:extLst>
          </p:cNvPr>
          <p:cNvSpPr txBox="1">
            <a:spLocks/>
          </p:cNvSpPr>
          <p:nvPr/>
        </p:nvSpPr>
        <p:spPr>
          <a:xfrm>
            <a:off x="7013699" y="1877189"/>
            <a:ext cx="5002251" cy="387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US Economy is driven by consumption (67% of GDP).</a:t>
            </a:r>
          </a:p>
          <a:p>
            <a:pPr lvl="1"/>
            <a:r>
              <a:rPr lang="en-US"/>
              <a:t>Middle class are the big consumers.</a:t>
            </a:r>
          </a:p>
          <a:p>
            <a:pPr lvl="1"/>
            <a:r>
              <a:rPr lang="en-US"/>
              <a:t>They have less money.</a:t>
            </a:r>
          </a:p>
          <a:p>
            <a:pPr lvl="1"/>
            <a:r>
              <a:rPr lang="en-US"/>
              <a:t>Consumption is lower.</a:t>
            </a:r>
          </a:p>
          <a:p>
            <a:pPr lvl="1"/>
            <a:r>
              <a:rPr lang="en-US"/>
              <a:t>GDP is lower.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469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A3D6-DD12-6C49-9FBF-13F51DAD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4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Too</a:t>
            </a:r>
            <a:r>
              <a:rPr lang="en-US" dirty="0"/>
              <a:t> Much Inequality Can: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E9CB7-5F64-E847-860E-0A399791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work effort, which reduces GDP.</a:t>
            </a:r>
          </a:p>
          <a:p>
            <a:endParaRPr lang="en-US" dirty="0"/>
          </a:p>
          <a:p>
            <a:r>
              <a:rPr lang="en-US" dirty="0"/>
              <a:t>Reduce purchasing power of the middle class, which reduces GDP.</a:t>
            </a:r>
          </a:p>
          <a:p>
            <a:endParaRPr lang="en-US" dirty="0"/>
          </a:p>
          <a:p>
            <a:r>
              <a:rPr lang="en-US" dirty="0"/>
              <a:t>Reduce the ability of people to get ahead, which reduces mobility.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Puts the American Dream at risk.</a:t>
            </a:r>
          </a:p>
          <a:p>
            <a:r>
              <a:rPr lang="en-US" dirty="0"/>
              <a:t>Increase the share of the population living on low incomes.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Offending our sense of equity?  Desire for shared prosperity?</a:t>
            </a:r>
          </a:p>
          <a:p>
            <a:r>
              <a:rPr lang="en-US" dirty="0"/>
              <a:t>Concentrate political power.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D670C-B2B7-4C43-AC43-BE03CE5F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4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17111-6665-F94C-A55C-869AA9BE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505" y="1229832"/>
            <a:ext cx="9852991" cy="50003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57890"/>
            <a:ext cx="3041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the 2014 CIA World Factbook.</a:t>
            </a:r>
          </a:p>
        </p:txBody>
      </p:sp>
    </p:spTree>
    <p:extLst>
      <p:ext uri="{BB962C8B-B14F-4D97-AF65-F5344CB8AC3E}">
        <p14:creationId xmlns:p14="http://schemas.microsoft.com/office/powerpoint/2010/main" val="1201528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Perspective: </a:t>
            </a:r>
            <a:r>
              <a:rPr lang="en-US" dirty="0" err="1"/>
              <a:t>Comparables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70884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>
              <a:lnSpc>
                <a:spcPct val="100000"/>
              </a:lnSpc>
            </a:pPr>
            <a:r>
              <a:rPr lang="en-US" dirty="0"/>
              <a:t>How does it happen?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Is it a problem?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torical Values of Minimum Wages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0F82224B-7625-3941-9438-47D7152A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73191" y="1207417"/>
            <a:ext cx="10045618" cy="5022809"/>
          </a:xfrm>
        </p:spPr>
      </p:pic>
    </p:spTree>
    <p:extLst>
      <p:ext uri="{BB962C8B-B14F-4D97-AF65-F5344CB8AC3E}">
        <p14:creationId xmlns:p14="http://schemas.microsoft.com/office/powerpoint/2010/main" val="20741015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9BB7C-8A4D-9C44-ADBD-7601D667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3D0B4-9129-5F4E-B127-24DDD6E74E9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784465" y="358346"/>
            <a:ext cx="8216785" cy="5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99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1B673B-8746-4D40-BFD7-F0A71808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47" y="1262281"/>
            <a:ext cx="7215561" cy="4967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74B63-9FD3-C641-8192-C80D6C04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ny States Have A Higher Min Wage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120D-46C5-1F46-BF62-B6758AC3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3D40A-780B-984C-9F2D-568F6B9339E6}"/>
              </a:ext>
            </a:extLst>
          </p:cNvPr>
          <p:cNvSpPr txBox="1"/>
          <p:nvPr/>
        </p:nvSpPr>
        <p:spPr>
          <a:xfrm>
            <a:off x="847265" y="540514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July 1,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FDD30-1E93-BB44-84C5-8E062F6DF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4903" y="4552518"/>
            <a:ext cx="369331" cy="369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02A0F-8B92-0F4D-B1FA-E9C8780CC815}"/>
              </a:ext>
            </a:extLst>
          </p:cNvPr>
          <p:cNvSpPr txBox="1"/>
          <p:nvPr/>
        </p:nvSpPr>
        <p:spPr>
          <a:xfrm>
            <a:off x="1248508" y="4244869"/>
            <a:ext cx="189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States with Higher</a:t>
            </a:r>
          </a:p>
          <a:p>
            <a:r>
              <a:rPr lang="en-US" dirty="0"/>
              <a:t>Minimum Wage </a:t>
            </a:r>
          </a:p>
          <a:p>
            <a:r>
              <a:rPr lang="en-US" dirty="0"/>
              <a:t>than Federal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2C1D2-C61C-444A-BB9B-B98B582B8DBC}"/>
              </a:ext>
            </a:extLst>
          </p:cNvPr>
          <p:cNvSpPr txBox="1"/>
          <p:nvPr/>
        </p:nvSpPr>
        <p:spPr>
          <a:xfrm>
            <a:off x="2425849" y="3223896"/>
            <a:ext cx="11624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CA: $15/hour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4B98-C329-2C4C-AA28-C2E806A0AF61}"/>
              </a:ext>
            </a:extLst>
          </p:cNvPr>
          <p:cNvSpPr txBox="1"/>
          <p:nvPr/>
        </p:nvSpPr>
        <p:spPr>
          <a:xfrm>
            <a:off x="9272751" y="6490964"/>
            <a:ext cx="2278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Department of Labor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6CCCF-C5C7-4F44-9DE2-761270ECBCD9}"/>
              </a:ext>
            </a:extLst>
          </p:cNvPr>
          <p:cNvSpPr txBox="1"/>
          <p:nvPr/>
        </p:nvSpPr>
        <p:spPr>
          <a:xfrm>
            <a:off x="8340923" y="1586301"/>
            <a:ext cx="13798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NY: $13.20/hour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1ACD7-9AB3-9F41-B030-C1D02B82CDC2}"/>
              </a:ext>
            </a:extLst>
          </p:cNvPr>
          <p:cNvSpPr txBox="1"/>
          <p:nvPr/>
        </p:nvSpPr>
        <p:spPr>
          <a:xfrm>
            <a:off x="9954450" y="4860422"/>
            <a:ext cx="11192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FL: $10/hour</a:t>
            </a:r>
          </a:p>
        </p:txBody>
      </p:sp>
    </p:spTree>
    <p:extLst>
      <p:ext uri="{BB962C8B-B14F-4D97-AF65-F5344CB8AC3E}">
        <p14:creationId xmlns:p14="http://schemas.microsoft.com/office/powerpoint/2010/main" val="1616253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673-6DC5-E14A-9C89-AE021322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tes and Local Gov’ts are Raising Min Wages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27207F-CA94-834E-B9F2-7F8CED4B4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472018" y="992097"/>
            <a:ext cx="7247963" cy="5238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8CD-3B39-2A48-BE46-7C6B1C2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91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</a:t>
            </a:r>
          </a:p>
          <a:p>
            <a:pPr lvl="1"/>
            <a:r>
              <a:rPr lang="en-US" dirty="0"/>
              <a:t>Reverse trends in market power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</a:t>
            </a:r>
          </a:p>
          <a:p>
            <a:pPr lvl="1"/>
            <a:r>
              <a:rPr lang="en-US" dirty="0"/>
              <a:t>Cognizance of the potential for technologies to affect worker/employer power dynamics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897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772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64" y="21600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</a:t>
            </a:r>
          </a:p>
          <a:p>
            <a:pPr lvl="2"/>
            <a:r>
              <a:rPr lang="en-US" dirty="0"/>
              <a:t>Improve public education</a:t>
            </a:r>
          </a:p>
          <a:p>
            <a:pPr lvl="2"/>
            <a:r>
              <a:rPr lang="en-US" dirty="0"/>
              <a:t>Reduce disparities in quality of public education</a:t>
            </a:r>
          </a:p>
          <a:p>
            <a:pPr lvl="2"/>
            <a:r>
              <a:rPr lang="en-US" dirty="0"/>
              <a:t>Improve counseling in low-income schools</a:t>
            </a:r>
          </a:p>
          <a:p>
            <a:pPr lvl="3"/>
            <a:r>
              <a:rPr lang="en-US" dirty="0"/>
              <a:t>With respect to college – paths to success and funding</a:t>
            </a:r>
          </a:p>
          <a:p>
            <a:pPr lvl="2"/>
            <a:r>
              <a:rPr lang="en-US" dirty="0"/>
              <a:t>Investments are needed in early education, not later (e.g. universal pre-k)</a:t>
            </a:r>
          </a:p>
          <a:p>
            <a:pPr lvl="1"/>
            <a:r>
              <a:rPr lang="en-US" dirty="0"/>
              <a:t>Opportunities for wealth-building</a:t>
            </a:r>
          </a:p>
          <a:p>
            <a:pPr lvl="1"/>
            <a:r>
              <a:rPr lang="en-US" dirty="0"/>
              <a:t>Housing</a:t>
            </a:r>
          </a:p>
          <a:p>
            <a:r>
              <a:rPr lang="en-US" dirty="0"/>
              <a:t>Initiatives whose impacts cross neighborhood and class lines and increase upward mobility specifically for black men</a:t>
            </a:r>
          </a:p>
          <a:p>
            <a:pPr lvl="1"/>
            <a:r>
              <a:rPr lang="en-US" dirty="0"/>
              <a:t>Mentoring programs for black boys, efforts to reduce racial bias among whites, interventions to reduce discrimination in criminal justice, and efforts to facilitate greater interaction across racial groups.</a:t>
            </a:r>
          </a:p>
        </p:txBody>
      </p:sp>
    </p:spTree>
    <p:extLst>
      <p:ext uri="{BB962C8B-B14F-4D97-AF65-F5344CB8AC3E}">
        <p14:creationId xmlns:p14="http://schemas.microsoft.com/office/powerpoint/2010/main" val="2361836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78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Possibly: encouraging competition promotes a more efficient economy </a:t>
            </a:r>
          </a:p>
          <a:p>
            <a:pPr lvl="1"/>
            <a:r>
              <a:rPr lang="en-US" dirty="0"/>
              <a:t>Companies with market power (monopolies) can stagnate economies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1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Inequality: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B-W Wealth Gap: Jon </a:t>
            </a:r>
            <a:r>
              <a:rPr lang="en-US" dirty="0" err="1"/>
              <a:t>Haveman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42878418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Ph.D.</a:t>
            </a:r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77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D779-464B-EC6A-B897-ECC875A6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66161-5B9C-9D81-952E-DD340D20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94604-75AE-492D-A76C-D8BC1DEF00CB}"/>
              </a:ext>
            </a:extLst>
          </p:cNvPr>
          <p:cNvSpPr txBox="1"/>
          <p:nvPr/>
        </p:nvSpPr>
        <p:spPr>
          <a:xfrm>
            <a:off x="931745" y="1800224"/>
            <a:ext cx="438518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Inequality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602D5C-75B0-4BF0-FE57-C153D75E1F02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3124338" y="2323444"/>
            <a:ext cx="2" cy="3077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E87093-03F4-6431-D911-0D83EF3EEA81}"/>
              </a:ext>
            </a:extLst>
          </p:cNvPr>
          <p:cNvSpPr txBox="1"/>
          <p:nvPr/>
        </p:nvSpPr>
        <p:spPr>
          <a:xfrm>
            <a:off x="459798" y="2631221"/>
            <a:ext cx="5329083" cy="23083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evenly income/wealth is divided across a population</a:t>
            </a:r>
          </a:p>
          <a:p>
            <a:endParaRPr lang="en-US" sz="2400" dirty="0"/>
          </a:p>
          <a:p>
            <a:r>
              <a:rPr lang="en-US" sz="2400" dirty="0"/>
              <a:t>It is about the distribution of some measure and not a comparison between sub-groups.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15CA7-FF54-F5A3-217D-6EA327CBCE23}"/>
              </a:ext>
            </a:extLst>
          </p:cNvPr>
          <p:cNvSpPr txBox="1"/>
          <p:nvPr/>
        </p:nvSpPr>
        <p:spPr>
          <a:xfrm>
            <a:off x="6567948" y="1800224"/>
            <a:ext cx="438518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Inequality between groups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2F547E-5C3A-17CA-7DE2-4818D8D0E484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8760542" y="2323444"/>
            <a:ext cx="0" cy="3077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7BF17B-70F9-5A84-C648-DF2FE453E214}"/>
              </a:ext>
            </a:extLst>
          </p:cNvPr>
          <p:cNvSpPr txBox="1"/>
          <p:nvPr/>
        </p:nvSpPr>
        <p:spPr>
          <a:xfrm>
            <a:off x="6096000" y="2631221"/>
            <a:ext cx="5329084" cy="267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Are there differences between different groups of people?</a:t>
            </a:r>
          </a:p>
          <a:p>
            <a:endParaRPr lang="en-US" sz="2400" dirty="0"/>
          </a:p>
          <a:p>
            <a:r>
              <a:rPr lang="en-US" sz="2400" dirty="0"/>
              <a:t>Are observable outcomes different based on group characteristics?</a:t>
            </a:r>
          </a:p>
          <a:p>
            <a:endParaRPr lang="en-US" sz="2400" dirty="0"/>
          </a:p>
          <a:p>
            <a:r>
              <a:rPr lang="en-US" sz="2400" dirty="0"/>
              <a:t>Ex: racial inequality or gender pay gap</a:t>
            </a:r>
          </a:p>
        </p:txBody>
      </p:sp>
    </p:spTree>
    <p:extLst>
      <p:ext uri="{BB962C8B-B14F-4D97-AF65-F5344CB8AC3E}">
        <p14:creationId xmlns:p14="http://schemas.microsoft.com/office/powerpoint/2010/main" val="2075760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69729</TotalTime>
  <Words>3286</Words>
  <Application>Microsoft Macintosh PowerPoint</Application>
  <PresentationFormat>Widescreen</PresentationFormat>
  <Paragraphs>595</Paragraphs>
  <Slides>82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Courier New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Economic Inequality</vt:lpstr>
      <vt:lpstr>Credits and Disclaimer</vt:lpstr>
      <vt:lpstr>Outline</vt:lpstr>
      <vt:lpstr>Economic Inequality: Income</vt:lpstr>
      <vt:lpstr>Different Ways of Thinking About Inequality </vt:lpstr>
      <vt:lpstr>Different Ways of Thinking About Inequality </vt:lpstr>
      <vt:lpstr> National Income Inequality: Share of Top 10%</vt:lpstr>
      <vt:lpstr>Recent Facts on Income Inequality</vt:lpstr>
      <vt:lpstr>The Abrupt Increase in Inequality</vt:lpstr>
      <vt:lpstr>Most of the Action Is at the Top: Pre-Tax</vt:lpstr>
      <vt:lpstr>Most of the Action Is at the Top: Post-Tax</vt:lpstr>
      <vt:lpstr>Income Growth Pattern – Has Changed</vt:lpstr>
      <vt:lpstr>Wage Growth Patterns Have Changed!</vt:lpstr>
      <vt:lpstr>Using the Lorenz curve to calculate a Gini Coefficient</vt:lpstr>
      <vt:lpstr>Forming the GINI Coefficient: 2015</vt:lpstr>
      <vt:lpstr>Lorenz Curve of Income Distribution</vt:lpstr>
      <vt:lpstr>Gini Coefficient</vt:lpstr>
      <vt:lpstr>Income Share Changes Between 1970  and 2020</vt:lpstr>
      <vt:lpstr>Quintile Income Cutoffs</vt:lpstr>
      <vt:lpstr>Income Changes from Growing Inequality</vt:lpstr>
      <vt:lpstr>How Has Inequality Influenced Incomes?</vt:lpstr>
      <vt:lpstr>Growth Has Been Primarily at the Very Top</vt:lpstr>
      <vt:lpstr>Income and Wealth Inequality</vt:lpstr>
      <vt:lpstr>Your Local Inequality Trend</vt:lpstr>
      <vt:lpstr>Wealth Concentration Has Been Rising</vt:lpstr>
      <vt:lpstr>Wealth is More and More Concentrated</vt:lpstr>
      <vt:lpstr>Wealth Inequality Exceeds Income Inequality</vt:lpstr>
      <vt:lpstr>Where Does Income Inequality Come From?</vt:lpstr>
      <vt:lpstr>Government Policy and Inequality</vt:lpstr>
      <vt:lpstr>Tax and Transfer Programs and Inequality</vt:lpstr>
      <vt:lpstr>Taxes, Transfers, and Income: 2018</vt:lpstr>
      <vt:lpstr>Tax and Transfer Programs: Income Shares</vt:lpstr>
      <vt:lpstr>Tax and Transfer Programs: Income Shares</vt:lpstr>
      <vt:lpstr>What About Tax Rates?</vt:lpstr>
      <vt:lpstr>Tax Rates Over Time</vt:lpstr>
      <vt:lpstr>The Top Tax Rate and Income Cutoff</vt:lpstr>
      <vt:lpstr>Dramatically Less Progressivity in the Tax Code</vt:lpstr>
      <vt:lpstr>The Rich Really do Pay Lower Taxes</vt:lpstr>
      <vt:lpstr>Market Forces and Inequality</vt:lpstr>
      <vt:lpstr>Where Does Inequality Come From? Summary</vt:lpstr>
      <vt:lpstr>Labor Income is Unhinged from Productivity</vt:lpstr>
      <vt:lpstr> Declining Unionization</vt:lpstr>
      <vt:lpstr> Competition in the Economy</vt:lpstr>
      <vt:lpstr>Growing Revenue Concentration</vt:lpstr>
      <vt:lpstr> CEO Pay Has Been Growing Rapidly</vt:lpstr>
      <vt:lpstr> CEO Pay Has Been Growing Rapidly</vt:lpstr>
      <vt:lpstr> CEO Compensation – Tied to Stock Prices</vt:lpstr>
      <vt:lpstr> Immigration and Inequality</vt:lpstr>
      <vt:lpstr> Immigration and Inequality- Summary</vt:lpstr>
      <vt:lpstr>Technological Change and Inequality</vt:lpstr>
      <vt:lpstr>Technology Benefits Ownership over Labor</vt:lpstr>
      <vt:lpstr>Technology can Hurt Low Income Workers</vt:lpstr>
      <vt:lpstr>  A Modern Example: Uber &amp; Lyft</vt:lpstr>
      <vt:lpstr>Globalization</vt:lpstr>
      <vt:lpstr>Mechanisms for the Effects of Globalization</vt:lpstr>
      <vt:lpstr> Effects of the Unhinging?</vt:lpstr>
      <vt:lpstr>What is driving increasing inequality?</vt:lpstr>
      <vt:lpstr>  Sources of Inequality Through Late 1990s</vt:lpstr>
      <vt:lpstr>Why Does Inequality Matter?</vt:lpstr>
      <vt:lpstr>PowerPoint Presentation</vt:lpstr>
      <vt:lpstr>How Much Inequality Is too Much?</vt:lpstr>
      <vt:lpstr>Inequality Can Also Directly Affect GDP</vt:lpstr>
      <vt:lpstr>Too Much Inequality Can:</vt:lpstr>
      <vt:lpstr> An International Perspective</vt:lpstr>
      <vt:lpstr> An International Perspective: Comparables</vt:lpstr>
      <vt:lpstr> Addressing Inequality: Is It A Problem?</vt:lpstr>
      <vt:lpstr>Addressing Inequality:  Immediately Available Policy Solutions (1/2)</vt:lpstr>
      <vt:lpstr>Historical Values of Minimum Wages</vt:lpstr>
      <vt:lpstr>PowerPoint Presentation</vt:lpstr>
      <vt:lpstr>Many States Have A Higher Min Wage</vt:lpstr>
      <vt:lpstr>States and Local Gov’ts are Raising Min Wages</vt:lpstr>
      <vt:lpstr>Addressing Inequality:  Immediately Available Policy Solutions (2/2)</vt:lpstr>
      <vt:lpstr>Addressing Inequality:  Long Term</vt:lpstr>
      <vt:lpstr>What to do About Inequality?</vt:lpstr>
      <vt:lpstr>Tension in Policy Solutions</vt:lpstr>
      <vt:lpstr> Summary</vt:lpstr>
      <vt:lpstr>The B-W Wealth Gap: Jon Haveman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353</cp:revision>
  <cp:lastPrinted>2018-04-14T23:01:43Z</cp:lastPrinted>
  <dcterms:created xsi:type="dcterms:W3CDTF">2017-05-03T22:30:38Z</dcterms:created>
  <dcterms:modified xsi:type="dcterms:W3CDTF">2022-07-06T17:07:01Z</dcterms:modified>
</cp:coreProperties>
</file>