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8"/>
  </p:notesMasterIdLst>
  <p:sldIdLst>
    <p:sldId id="4306" r:id="rId2"/>
    <p:sldId id="4001" r:id="rId3"/>
    <p:sldId id="4311" r:id="rId4"/>
    <p:sldId id="4173" r:id="rId5"/>
    <p:sldId id="4312" r:id="rId6"/>
    <p:sldId id="4313" r:id="rId7"/>
    <p:sldId id="4314" r:id="rId8"/>
    <p:sldId id="4315" r:id="rId9"/>
    <p:sldId id="4316" r:id="rId10"/>
    <p:sldId id="4317" r:id="rId11"/>
    <p:sldId id="4318" r:id="rId12"/>
    <p:sldId id="4319" r:id="rId13"/>
    <p:sldId id="4320" r:id="rId14"/>
    <p:sldId id="4321" r:id="rId15"/>
    <p:sldId id="4322" r:id="rId16"/>
    <p:sldId id="4323" r:id="rId17"/>
    <p:sldId id="4324" r:id="rId18"/>
    <p:sldId id="4325" r:id="rId19"/>
    <p:sldId id="4326" r:id="rId20"/>
    <p:sldId id="4327" r:id="rId21"/>
    <p:sldId id="4328" r:id="rId22"/>
    <p:sldId id="4329" r:id="rId23"/>
    <p:sldId id="4330" r:id="rId24"/>
    <p:sldId id="4331" r:id="rId25"/>
    <p:sldId id="4332" r:id="rId26"/>
    <p:sldId id="4333" r:id="rId27"/>
    <p:sldId id="4334" r:id="rId28"/>
    <p:sldId id="4335" r:id="rId29"/>
    <p:sldId id="4336" r:id="rId30"/>
    <p:sldId id="4337" r:id="rId31"/>
    <p:sldId id="4338" r:id="rId32"/>
    <p:sldId id="4339" r:id="rId33"/>
    <p:sldId id="4340" r:id="rId34"/>
    <p:sldId id="4341" r:id="rId35"/>
    <p:sldId id="4342" r:id="rId36"/>
    <p:sldId id="4343" r:id="rId37"/>
    <p:sldId id="4344" r:id="rId38"/>
    <p:sldId id="4345" r:id="rId39"/>
    <p:sldId id="4346" r:id="rId40"/>
    <p:sldId id="4347" r:id="rId41"/>
    <p:sldId id="4348" r:id="rId42"/>
    <p:sldId id="4349" r:id="rId43"/>
    <p:sldId id="4350" r:id="rId44"/>
    <p:sldId id="4351" r:id="rId45"/>
    <p:sldId id="4352" r:id="rId46"/>
    <p:sldId id="4353" r:id="rId47"/>
    <p:sldId id="4354" r:id="rId48"/>
    <p:sldId id="4355" r:id="rId49"/>
    <p:sldId id="4356" r:id="rId50"/>
    <p:sldId id="4357" r:id="rId51"/>
    <p:sldId id="4358" r:id="rId52"/>
    <p:sldId id="4094" r:id="rId53"/>
    <p:sldId id="4124" r:id="rId54"/>
    <p:sldId id="4197" r:id="rId55"/>
    <p:sldId id="279" r:id="rId56"/>
    <p:sldId id="1730" r:id="rId57"/>
    <p:sldId id="324" r:id="rId58"/>
    <p:sldId id="377" r:id="rId59"/>
    <p:sldId id="310" r:id="rId60"/>
    <p:sldId id="4100" r:id="rId61"/>
    <p:sldId id="309" r:id="rId62"/>
    <p:sldId id="1157" r:id="rId63"/>
    <p:sldId id="3545" r:id="rId64"/>
    <p:sldId id="1731" r:id="rId65"/>
    <p:sldId id="1180" r:id="rId66"/>
    <p:sldId id="311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E43300"/>
    <a:srgbClr val="FFD800"/>
    <a:srgbClr val="00B0F0"/>
    <a:srgbClr val="CF1D01"/>
    <a:srgbClr val="E2E004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5" autoAdjust="0"/>
    <p:restoredTop sz="93741"/>
  </p:normalViewPr>
  <p:slideViewPr>
    <p:cSldViewPr snapToGrid="0" snapToObjects="1">
      <p:cViewPr varScale="1">
        <p:scale>
          <a:sx n="93" d="100"/>
          <a:sy n="93" d="100"/>
        </p:scale>
        <p:origin x="208" y="7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4C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9-42F7-A4C5-DCDA07EAA8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9-42F7-A4C5-DCDA07EAA8BC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A9-42F7-A4C5-DCDA07EAA8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A9-42F7-A4C5-DCDA07EAA8B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94-4F7D-8020-88B279E61B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C4C8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Sheet1!$P$6:$P$10</c:f>
              <c:numCache>
                <c:formatCode>General</c:formatCode>
                <c:ptCount val="5"/>
                <c:pt idx="0">
                  <c:v>3.1</c:v>
                </c:pt>
                <c:pt idx="1">
                  <c:v>8.2000000000000011</c:v>
                </c:pt>
                <c:pt idx="2">
                  <c:v>14.3</c:v>
                </c:pt>
                <c:pt idx="3">
                  <c:v>23.2</c:v>
                </c:pt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A9-42F7-A4C5-DCDA07EAA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091363752"/>
        <c:axId val="2091297480"/>
      </c:barChart>
      <c:catAx>
        <c:axId val="2091363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297480"/>
        <c:crosses val="autoZero"/>
        <c:auto val="1"/>
        <c:lblAlgn val="ctr"/>
        <c:lblOffset val="100"/>
        <c:noMultiLvlLbl val="0"/>
      </c:catAx>
      <c:valAx>
        <c:axId val="2091297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63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val>
            <c:numRef>
              <c:f>Sheet1!$I$6:$M$6</c:f>
              <c:numCache>
                <c:formatCode>General</c:formatCode>
                <c:ptCount val="5"/>
                <c:pt idx="4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79-4F47-ACE1-C24E3044C52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Sheet1!$I$7:$M$7</c:f>
              <c:numCache>
                <c:formatCode>General</c:formatCode>
                <c:ptCount val="5"/>
                <c:pt idx="3">
                  <c:v>23.2</c:v>
                </c:pt>
                <c:pt idx="4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79-4F47-ACE1-C24E3044C522}"/>
            </c:ext>
          </c:extLst>
        </c:ser>
        <c:ser>
          <c:idx val="2"/>
          <c:order val="2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Sheet1!$I$8:$M$8</c:f>
              <c:numCache>
                <c:formatCode>General</c:formatCode>
                <c:ptCount val="5"/>
                <c:pt idx="2">
                  <c:v>14.3</c:v>
                </c:pt>
                <c:pt idx="3">
                  <c:v>14.3</c:v>
                </c:pt>
                <c:pt idx="4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79-4F47-ACE1-C24E3044C522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Sheet1!$I$9:$M$9</c:f>
              <c:numCache>
                <c:formatCode>General</c:formatCode>
                <c:ptCount val="5"/>
                <c:pt idx="1">
                  <c:v>8.2000000000000011</c:v>
                </c:pt>
                <c:pt idx="2">
                  <c:v>8.2000000000000011</c:v>
                </c:pt>
                <c:pt idx="3">
                  <c:v>8.2000000000000011</c:v>
                </c:pt>
                <c:pt idx="4">
                  <c:v>8.2000000000000011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79-4F47-ACE1-C24E3044C522}"/>
            </c:ext>
          </c:extLst>
        </c:ser>
        <c:ser>
          <c:idx val="4"/>
          <c:order val="4"/>
          <c:spPr>
            <a:solidFill>
              <a:srgbClr val="0C4C88"/>
            </a:solidFill>
            <a:ln>
              <a:noFill/>
            </a:ln>
            <a:effectLst/>
          </c:spPr>
          <c:invertIfNegative val="0"/>
          <c:val>
            <c:numRef>
              <c:f>Sheet1!$I$10:$M$10</c:f>
              <c:numCache>
                <c:formatCode>General</c:formatCode>
                <c:ptCount val="5"/>
                <c:pt idx="0">
                  <c:v>3.1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79-4F47-ACE1-C24E3044C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197256"/>
        <c:axId val="2091391512"/>
      </c:barChart>
      <c:catAx>
        <c:axId val="20911972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391512"/>
        <c:crosses val="autoZero"/>
        <c:auto val="1"/>
        <c:lblAlgn val="ctr"/>
        <c:lblOffset val="100"/>
        <c:noMultiLvlLbl val="0"/>
      </c:catAx>
      <c:valAx>
        <c:axId val="20913915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119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0.10048</cdr:x>
      <cdr:y>0.04943</cdr:y>
    </cdr:from>
    <cdr:to>
      <cdr:x>0.88806</cdr:x>
      <cdr:y>0.87061</cdr:y>
    </cdr:to>
    <cdr:sp macro="" textlink="">
      <cdr:nvSpPr>
        <cdr:cNvPr id="2" name="Freeform 1"/>
        <cdr:cNvSpPr/>
      </cdr:nvSpPr>
      <cdr:spPr>
        <a:xfrm xmlns:a="http://schemas.openxmlformats.org/drawingml/2006/main">
          <a:off x="526195" y="161925"/>
          <a:ext cx="4124596" cy="2690034"/>
        </a:xfrm>
        <a:custGeom xmlns:a="http://schemas.openxmlformats.org/drawingml/2006/main">
          <a:avLst/>
          <a:gdLst>
            <a:gd name="connsiteX0" fmla="*/ 0 w 4233076"/>
            <a:gd name="connsiteY0" fmla="*/ 2897433 h 2897433"/>
            <a:gd name="connsiteX1" fmla="*/ 444500 w 4233076"/>
            <a:gd name="connsiteY1" fmla="*/ 2808533 h 2897433"/>
            <a:gd name="connsiteX2" fmla="*/ 1346200 w 4233076"/>
            <a:gd name="connsiteY2" fmla="*/ 2567233 h 2897433"/>
            <a:gd name="connsiteX3" fmla="*/ 2273300 w 4233076"/>
            <a:gd name="connsiteY3" fmla="*/ 2186233 h 2897433"/>
            <a:gd name="connsiteX4" fmla="*/ 3175000 w 4233076"/>
            <a:gd name="connsiteY4" fmla="*/ 1551233 h 2897433"/>
            <a:gd name="connsiteX5" fmla="*/ 4140200 w 4233076"/>
            <a:gd name="connsiteY5" fmla="*/ 128833 h 2897433"/>
            <a:gd name="connsiteX6" fmla="*/ 4140200 w 4233076"/>
            <a:gd name="connsiteY6" fmla="*/ 154233 h 28974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</a:cxnLst>
          <a:rect l="l" t="t" r="r" b="b"/>
          <a:pathLst>
            <a:path w="4233076" h="2897433">
              <a:moveTo>
                <a:pt x="0" y="2897433"/>
              </a:moveTo>
              <a:cubicBezTo>
                <a:pt x="110066" y="2880499"/>
                <a:pt x="220133" y="2863566"/>
                <a:pt x="444500" y="2808533"/>
              </a:cubicBezTo>
              <a:cubicBezTo>
                <a:pt x="668867" y="2753500"/>
                <a:pt x="1041400" y="2670950"/>
                <a:pt x="1346200" y="2567233"/>
              </a:cubicBezTo>
              <a:cubicBezTo>
                <a:pt x="1651000" y="2463516"/>
                <a:pt x="1968500" y="2355566"/>
                <a:pt x="2273300" y="2186233"/>
              </a:cubicBezTo>
              <a:cubicBezTo>
                <a:pt x="2578100" y="2016900"/>
                <a:pt x="2863850" y="1894133"/>
                <a:pt x="3175000" y="1551233"/>
              </a:cubicBezTo>
              <a:cubicBezTo>
                <a:pt x="3486150" y="1208333"/>
                <a:pt x="3979333" y="361666"/>
                <a:pt x="4140200" y="128833"/>
              </a:cubicBezTo>
              <a:cubicBezTo>
                <a:pt x="4301067" y="-104000"/>
                <a:pt x="4220633" y="25116"/>
                <a:pt x="4140200" y="154233"/>
              </a:cubicBezTo>
            </a:path>
          </a:pathLst>
        </a:custGeom>
        <a:noFill xmlns:a="http://schemas.openxmlformats.org/drawingml/2006/main"/>
        <a:ln xmlns:a="http://schemas.openxmlformats.org/drawingml/2006/main" w="25400">
          <a:solidFill>
            <a:srgbClr val="0C4C88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0.09889</cdr:x>
      <cdr:y>0.05637</cdr:y>
    </cdr:from>
    <cdr:to>
      <cdr:x>0.88745</cdr:x>
      <cdr:y>0.87315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3594F26-1885-4937-8DE7-7E5C225A6AB8}"/>
            </a:ext>
          </a:extLst>
        </cdr:cNvPr>
        <cdr:cNvCxnSpPr/>
      </cdr:nvCxnSpPr>
      <cdr:spPr>
        <a:xfrm xmlns:a="http://schemas.openxmlformats.org/drawingml/2006/main" flipV="1">
          <a:off x="517883" y="184659"/>
          <a:ext cx="4129713" cy="267561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/>
          </a:solidFill>
          <a:prstDash val="dash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The return on invested capital definition is based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 (2015), and the data presented here are updated and augmented versions of the figures presented in Chapter 6 of that volume. The McKinsey data includes McKinsey analysis of Standard &amp; Poor’s data and exclude financial firms from the analysis because of the practical complexities of computing returns on invested capital for such firms. ​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Koller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 (2015); McKinsey &amp; Company; Furman and Orszag (2015). , by way of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voxeu.org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/article/forms-and-sources-inequality-united-states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Furman, J and P Orszag (2015), “A Firm-Level Perspective on the Role of Rents in the Rise in Inequality”, Presentation at “A Just Society” Centennial Event in Honor of Joseph Stiglitz Columbia University, October 16, 2015.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/2019/04/24/upshot/why-america-may-already-have-its-highest-minimum-wage.html?action=</a:t>
            </a:r>
            <a:r>
              <a:rPr lang="en-US" dirty="0" err="1"/>
              <a:t>click&amp;module</a:t>
            </a:r>
            <a:r>
              <a:rPr lang="en-US" dirty="0"/>
              <a:t>=</a:t>
            </a:r>
            <a:r>
              <a:rPr lang="en-US" dirty="0" err="1"/>
              <a:t>RelatedLinks&amp;pgtype</a:t>
            </a:r>
            <a:r>
              <a:rPr lang="en-US" dirty="0"/>
              <a:t>=Article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6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28/10/2022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28/10/2022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A1A1B-6776-4671-B601-DE113DE82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656840-887C-4162-B08D-F195479EBB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C378D-FDAB-4499-9FE3-EC729E56D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  <p:sldLayoutId id="214748373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both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axrate_topcutoff_rea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laborshare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oncentration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2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CMHerrington@gmail.com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groupgrow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.png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MinimumWages/Images/MinWages_State&amp;Local_NYTimes.png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Fall</a:t>
            </a:r>
            <a:r>
              <a:rPr lang="en-US" sz="3600" b="1" i="1" dirty="0"/>
              <a:t>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 Issues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Florida Atlantic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7754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272948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86116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1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</a:t>
            </a:r>
            <a:r>
              <a:rPr lang="en-US"/>
              <a:t>: Post-Tax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34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0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805475" y="6485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Gin</a:t>
            </a:r>
            <a:r>
              <a:rPr lang="en-US" dirty="0"/>
              <a:t>i Coefficient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Gini coefficient – a numerical measure that summarizes the overall dispersion of income</a:t>
            </a:r>
          </a:p>
          <a:p>
            <a:pPr lvl="1"/>
            <a:r>
              <a:rPr lang="en-US" dirty="0"/>
              <a:t>Ranges from 0 – 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 = perfect equality – everyone has the same income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 = perfect inequality – one person has all the income</a:t>
            </a:r>
          </a:p>
          <a:p>
            <a:pPr lvl="1"/>
            <a:r>
              <a:rPr lang="en-US" dirty="0"/>
              <a:t>In practice: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0.5 – 0.7 – highly unequal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0.2 – 0.35 – relatively equal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14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630" y="21265"/>
            <a:ext cx="8534399" cy="145075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Lor</a:t>
            </a:r>
            <a:r>
              <a:rPr lang="en-US" dirty="0"/>
              <a:t>enz Curve of Income Distribution</a:t>
            </a:r>
            <a:endParaRPr lang="en-GB" dirty="0"/>
          </a:p>
        </p:txBody>
      </p:sp>
      <p:pic>
        <p:nvPicPr>
          <p:cNvPr id="233477" name="Picture 5" descr="fig05_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169960"/>
            <a:ext cx="8534400" cy="3870325"/>
          </a:xfrm>
          <a:noFill/>
          <a:ln/>
        </p:spPr>
      </p:pic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798296" y="5337892"/>
            <a:ext cx="110847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charset="0"/>
              </a:rPr>
              <a:t>The greater the curvature of the Lorenz Curve, the greater is the degree of income inequality</a:t>
            </a:r>
          </a:p>
        </p:txBody>
      </p:sp>
    </p:spTree>
    <p:extLst>
      <p:ext uri="{BB962C8B-B14F-4D97-AF65-F5344CB8AC3E}">
        <p14:creationId xmlns:p14="http://schemas.microsoft.com/office/powerpoint/2010/main" val="9376812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 Income Distribution: 2015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46449" y="2247900"/>
          <a:ext cx="5277130" cy="327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5905" y="1950940"/>
            <a:ext cx="261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Quintile Shares </a:t>
            </a:r>
            <a:r>
              <a:rPr lang="en-US">
                <a:solidFill>
                  <a:srgbClr val="2B414D"/>
                </a:solidFill>
              </a:rPr>
              <a:t>of Income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713813" y="1950940"/>
            <a:ext cx="404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414D"/>
                </a:solidFill>
              </a:rPr>
              <a:t>CUMULATIVE Quintile Shares of Income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20C33FA-7B48-4B31-AC98-236071E09959}"/>
              </a:ext>
            </a:extLst>
          </p:cNvPr>
          <p:cNvSpPr txBox="1">
            <a:spLocks/>
          </p:cNvSpPr>
          <p:nvPr/>
        </p:nvSpPr>
        <p:spPr>
          <a:xfrm>
            <a:off x="1353014" y="5447341"/>
            <a:ext cx="4064000" cy="351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2B414D"/>
                </a:solidFill>
              </a:rPr>
              <a:t>Income Quintiles</a:t>
            </a:r>
            <a:endParaRPr lang="en-GB" sz="1400" dirty="0">
              <a:solidFill>
                <a:srgbClr val="2B414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2500D4-44A5-6243-B4D2-9E22DCF5896E}"/>
              </a:ext>
            </a:extLst>
          </p:cNvPr>
          <p:cNvGrpSpPr/>
          <p:nvPr/>
        </p:nvGrpSpPr>
        <p:grpSpPr>
          <a:xfrm>
            <a:off x="6119830" y="2247900"/>
            <a:ext cx="5237023" cy="3551350"/>
            <a:chOff x="6119830" y="2247900"/>
            <a:chExt cx="5237023" cy="3551350"/>
          </a:xfrm>
        </p:grpSpPr>
        <p:graphicFrame>
          <p:nvGraphicFramePr>
            <p:cNvPr id="6" name="Chart 5"/>
            <p:cNvGraphicFramePr>
              <a:graphicFrameLocks/>
            </p:cNvGraphicFramePr>
            <p:nvPr/>
          </p:nvGraphicFramePr>
          <p:xfrm>
            <a:off x="6119830" y="2247900"/>
            <a:ext cx="5237023" cy="32758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A3D9DD-835D-42E8-9742-C30CED55D1A0}"/>
                </a:ext>
              </a:extLst>
            </p:cNvPr>
            <p:cNvSpPr txBox="1">
              <a:spLocks/>
            </p:cNvSpPr>
            <p:nvPr/>
          </p:nvSpPr>
          <p:spPr>
            <a:xfrm>
              <a:off x="6706341" y="5447341"/>
              <a:ext cx="4064000" cy="351909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kern="1200">
                  <a:solidFill>
                    <a:srgbClr val="0C4C88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Char char="-"/>
                <a:defRPr sz="24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2B414D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2B414D"/>
                  </a:solidFill>
                </a:rPr>
                <a:t>Income Quintiles</a:t>
              </a:r>
              <a:endParaRPr lang="en-GB" sz="1400" dirty="0">
                <a:solidFill>
                  <a:srgbClr val="2B414D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946A3A2-B18F-A642-9D53-B1DB0FF7E258}"/>
              </a:ext>
            </a:extLst>
          </p:cNvPr>
          <p:cNvSpPr txBox="1"/>
          <p:nvPr/>
        </p:nvSpPr>
        <p:spPr>
          <a:xfrm>
            <a:off x="3249827" y="6457890"/>
            <a:ext cx="46955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2015 1-year American Community Survey, based on pre-tax household income.</a:t>
            </a:r>
          </a:p>
        </p:txBody>
      </p:sp>
    </p:spTree>
    <p:extLst>
      <p:ext uri="{BB962C8B-B14F-4D97-AF65-F5344CB8AC3E}">
        <p14:creationId xmlns:p14="http://schemas.microsoft.com/office/powerpoint/2010/main" val="11558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07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9" name="Content Placeholder 8" descr="Chart, waterfall chart&#10;&#10;Description automatically generated">
            <a:extLst>
              <a:ext uri="{FF2B5EF4-FFF2-40B4-BE49-F238E27FC236}">
                <a16:creationId xmlns:a16="http://schemas.microsoft.com/office/drawing/2014/main" id="{7403932A-D3C9-2D46-A86B-4C841C111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147010" y="1201026"/>
            <a:ext cx="10058400" cy="5029200"/>
          </a:xfr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0CFDD551-326E-9641-A0D8-0427B5380EA0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147010" y="1201026"/>
            <a:ext cx="10058400" cy="5029200"/>
          </a:xfrm>
          <a:prstGeom prst="rect">
            <a:avLst/>
          </a:prstGeom>
        </p:spPr>
      </p:pic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79C77EB-E5FD-0F40-9A0F-AC97FFF75B79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1147010" y="1217355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Gini Coefficients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2FBB3D8D-360A-F04C-9DCF-437EECE9ED6E}"/>
              </a:ext>
            </a:extLst>
          </p:cNvPr>
          <p:cNvPicPr>
            <a:picLocks noChangeAspect="1"/>
          </p:cNvPicPr>
          <p:nvPr/>
        </p:nvPicPr>
        <p:blipFill rotWithShape="1">
          <a:blip r:embed="rId2" r:link="rId3"/>
          <a:srcRect b="15508"/>
          <a:stretch>
            <a:fillRect/>
          </a:stretch>
        </p:blipFill>
        <p:spPr>
          <a:xfrm>
            <a:off x="1857746" y="1388226"/>
            <a:ext cx="7979975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89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E324034-7478-430D-8739-B4DA58C5C848}"/>
              </a:ext>
            </a:extLst>
          </p:cNvPr>
          <p:cNvSpPr/>
          <p:nvPr/>
        </p:nvSpPr>
        <p:spPr>
          <a:xfrm>
            <a:off x="3848793" y="4052455"/>
            <a:ext cx="710738" cy="4572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6099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</a:t>
            </a:r>
          </a:p>
          <a:p>
            <a:pPr lvl="2"/>
            <a:r>
              <a:rPr lang="en-US" dirty="0"/>
              <a:t>Priorities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4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940176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335000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262D-3E8F-8A4F-A09D-7E2EB398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Rates Over Time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EEC894C-1DC1-0543-B189-4664CB0AB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84070" y="880986"/>
            <a:ext cx="8023859" cy="53492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1F942-07A6-774D-8116-4B88194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30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568DB-F145-544A-99AE-22E9798D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Top Tax Rate and Income Cutoff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16EB4-07C2-0C46-8AB8-F30D501A4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61B5E54-5D49-F947-B9CF-E23D6EB0C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43334" y="1177560"/>
            <a:ext cx="10105332" cy="505266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40CD74-F158-A34B-AB8F-5EB62FB0D69B}"/>
              </a:ext>
            </a:extLst>
          </p:cNvPr>
          <p:cNvSpPr txBox="1"/>
          <p:nvPr/>
        </p:nvSpPr>
        <p:spPr>
          <a:xfrm>
            <a:off x="6554167" y="1457324"/>
            <a:ext cx="37566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Income tax rates have decreased.</a:t>
            </a:r>
          </a:p>
          <a:p>
            <a:r>
              <a:rPr lang="en-US" sz="2000" dirty="0"/>
              <a:t>But so have the income cutoffs.</a:t>
            </a:r>
          </a:p>
          <a:p>
            <a:endParaRPr lang="en-US" sz="2000" dirty="0"/>
          </a:p>
          <a:p>
            <a:r>
              <a:rPr lang="en-US" sz="2000" dirty="0"/>
              <a:t>So lower rates, but now applied </a:t>
            </a:r>
          </a:p>
          <a:p>
            <a:r>
              <a:rPr lang="en-US" sz="2000" dirty="0"/>
              <a:t>to broader tax base (more people)</a:t>
            </a:r>
          </a:p>
        </p:txBody>
      </p:sp>
    </p:spTree>
    <p:extLst>
      <p:ext uri="{BB962C8B-B14F-4D97-AF65-F5344CB8AC3E}">
        <p14:creationId xmlns:p14="http://schemas.microsoft.com/office/powerpoint/2010/main" val="270624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280" y="1325563"/>
            <a:ext cx="10955440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(10/6):	U.S. 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(10/13):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(10/20):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4 (10/27):	Economic Inequality (Chris Herrington, VCU)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(11/3):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(11/10):	Trade Deficits and Exchange Rates (Alan Deardorff, UM)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60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41383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01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More “superstar” firms/workers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8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E72F-2CFA-4441-AD53-FD043506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</a:t>
            </a:r>
            <a:r>
              <a:rPr lang="en-US" dirty="0"/>
              <a:t>ects of the Unhinging?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C67C6C-E10E-DC4A-AC94-B9CF182B7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324667" y="1171079"/>
            <a:ext cx="6201591" cy="45158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7505-D0A3-2845-8DD5-94485F84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4174-FCEC-2C41-BA7F-AB81B7085753}"/>
              </a:ext>
            </a:extLst>
          </p:cNvPr>
          <p:cNvSpPr txBox="1"/>
          <p:nvPr/>
        </p:nvSpPr>
        <p:spPr>
          <a:xfrm>
            <a:off x="8071138" y="2090171"/>
            <a:ext cx="32418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Labor’s Share of Income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1960:  66%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2011:  56%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2016:  58%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B02FE3-BC7B-B249-A926-9319AD042BAE}"/>
              </a:ext>
            </a:extLst>
          </p:cNvPr>
          <p:cNvSpPr txBox="1"/>
          <p:nvPr/>
        </p:nvSpPr>
        <p:spPr>
          <a:xfrm>
            <a:off x="8071138" y="6413908"/>
            <a:ext cx="331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442958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2021: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33.9%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6.1%</a:t>
            </a:r>
          </a:p>
        </p:txBody>
      </p:sp>
    </p:spTree>
    <p:extLst>
      <p:ext uri="{BB962C8B-B14F-4D97-AF65-F5344CB8AC3E}">
        <p14:creationId xmlns:p14="http://schemas.microsoft.com/office/powerpoint/2010/main" val="562798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BD97-B2CE-FA4C-9C95-909C8D38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wing Concentration within Industries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7849BD-E6BE-8540-9BA1-A53409819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97453" y="1129304"/>
            <a:ext cx="9797093" cy="50705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BB3AA-A103-6A45-9264-B2F71C71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AE603-20D3-7B43-A552-9C8A3BD5541D}"/>
              </a:ext>
            </a:extLst>
          </p:cNvPr>
          <p:cNvSpPr txBox="1"/>
          <p:nvPr/>
        </p:nvSpPr>
        <p:spPr>
          <a:xfrm>
            <a:off x="6319087" y="6456851"/>
            <a:ext cx="5283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The Hamilton Project, Brookings: The State of Competition and dynamism.</a:t>
            </a:r>
          </a:p>
        </p:txBody>
      </p:sp>
    </p:spTree>
    <p:extLst>
      <p:ext uri="{BB962C8B-B14F-4D97-AF65-F5344CB8AC3E}">
        <p14:creationId xmlns:p14="http://schemas.microsoft.com/office/powerpoint/2010/main" val="126535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CC58-9E27-B845-8027-77BF9D3B7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49" y="0"/>
            <a:ext cx="10701251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Gro</a:t>
            </a:r>
            <a:r>
              <a:rPr lang="en-US" dirty="0"/>
              <a:t>wing Dispersion in Capital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6E120-2C9A-A345-9235-08CEA0E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6E07AB-5355-9744-96B3-BF792258FB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6376" y="1095190"/>
            <a:ext cx="9076580" cy="5135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B434D-1EBA-4142-A686-4A667AC6C46A}"/>
              </a:ext>
            </a:extLst>
          </p:cNvPr>
          <p:cNvSpPr txBox="1"/>
          <p:nvPr/>
        </p:nvSpPr>
        <p:spPr>
          <a:xfrm>
            <a:off x="3414877" y="1095190"/>
            <a:ext cx="5362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C4C88"/>
                </a:solidFill>
              </a:rPr>
              <a:t>Return on invested capital excluding goodwill – </a:t>
            </a:r>
          </a:p>
          <a:p>
            <a:pPr algn="ctr"/>
            <a:r>
              <a:rPr lang="en-US" sz="2000" b="1" dirty="0">
                <a:solidFill>
                  <a:srgbClr val="0C4C88"/>
                </a:solidFill>
              </a:rPr>
              <a:t>US publicly-traded nonfinancial firms, 1965-2014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CEA87C-377B-7043-9E27-BBB58EDA4F3E}"/>
              </a:ext>
            </a:extLst>
          </p:cNvPr>
          <p:cNvSpPr txBox="1"/>
          <p:nvPr/>
        </p:nvSpPr>
        <p:spPr>
          <a:xfrm>
            <a:off x="3249827" y="6457890"/>
            <a:ext cx="58496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Jason Furman, ”Forms and sources of inequality in the United States”, VOX, March 17, 2016, Figure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EDF935-80E6-9746-9222-0E7EE41716AA}"/>
              </a:ext>
            </a:extLst>
          </p:cNvPr>
          <p:cNvCxnSpPr/>
          <p:nvPr/>
        </p:nvCxnSpPr>
        <p:spPr>
          <a:xfrm>
            <a:off x="2603500" y="4330700"/>
            <a:ext cx="2273300" cy="0"/>
          </a:xfrm>
          <a:prstGeom prst="line">
            <a:avLst/>
          </a:prstGeom>
          <a:ln w="508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6A12B-D6D5-AA43-B25E-6DB06E5DD592}"/>
              </a:ext>
            </a:extLst>
          </p:cNvPr>
          <p:cNvCxnSpPr>
            <a:cxnSpLocks/>
          </p:cNvCxnSpPr>
          <p:nvPr/>
        </p:nvCxnSpPr>
        <p:spPr>
          <a:xfrm flipV="1">
            <a:off x="5107214" y="1803076"/>
            <a:ext cx="3669900" cy="2494708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6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928099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D0EDC-CD34-7B4B-8A45-910BFEB9F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</a:t>
            </a:r>
            <a:r>
              <a:rPr lang="en-US" dirty="0"/>
              <a:t>O Compensation – Tied to Stock Prices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6BC669-4314-9B4A-B5DE-42558FC22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982274" y="1116500"/>
            <a:ext cx="10227451" cy="51137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E1FCB-2283-7248-8162-69703405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71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U.S.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</a:t>
            </a:r>
            <a:r>
              <a:rPr lang="en-US"/>
              <a:t>in 1970 and </a:t>
            </a:r>
            <a:r>
              <a:rPr lang="en-US" dirty="0"/>
              <a:t>14% in 2016</a:t>
            </a:r>
          </a:p>
          <a:p>
            <a:r>
              <a:rPr lang="en-US" dirty="0"/>
              <a:t>Immigration tends to happen most often among:</a:t>
            </a:r>
          </a:p>
          <a:p>
            <a:pPr lvl="1"/>
            <a:r>
              <a:rPr lang="en-US" dirty="0"/>
              <a:t>Low-skilled low-wage workers</a:t>
            </a:r>
          </a:p>
          <a:p>
            <a:pPr lvl="1"/>
            <a:r>
              <a:rPr lang="en-US" dirty="0"/>
              <a:t>High-skilled high-wage workers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bg1"/>
                </a:solidFill>
              </a:rPr>
              <a:t>Christopher Herrington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Virginia Commonwealth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October 27,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16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3249827" y="6457890"/>
            <a:ext cx="7255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Ping Xu, James C. Garand, and Ling Zhu, “How immigration makes income inequality worse in the U.S.”, October, 2015,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2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7153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</a:t>
            </a:r>
          </a:p>
          <a:p>
            <a:pPr lvl="1"/>
            <a:r>
              <a:rPr lang="en-US" dirty="0"/>
              <a:t>But high-skill workers not immune to effects of globalization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87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72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85A0-6A35-F144-AAB5-7B892803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Ine</a:t>
            </a:r>
            <a:r>
              <a:rPr lang="en-US" dirty="0"/>
              <a:t>quality Can Also Directly Affect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F27CA-6BE0-084A-B3C1-6E785A14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C55B87-50C4-D341-8437-3EBD85145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8" y="1110586"/>
            <a:ext cx="6320147" cy="51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676E4C1-8C1D-C74F-9A80-90A6ACD291D3}"/>
              </a:ext>
            </a:extLst>
          </p:cNvPr>
          <p:cNvSpPr txBox="1">
            <a:spLocks/>
          </p:cNvSpPr>
          <p:nvPr/>
        </p:nvSpPr>
        <p:spPr>
          <a:xfrm>
            <a:off x="7013699" y="1877189"/>
            <a:ext cx="5002251" cy="38702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The US Economy is driven by consumption (67% of GDP).</a:t>
            </a:r>
          </a:p>
          <a:p>
            <a:pPr lvl="1"/>
            <a:r>
              <a:rPr lang="en-US"/>
              <a:t>Middle class are the big consumers.</a:t>
            </a:r>
          </a:p>
          <a:p>
            <a:pPr lvl="1"/>
            <a:r>
              <a:rPr lang="en-US"/>
              <a:t>They have less money.</a:t>
            </a:r>
          </a:p>
          <a:p>
            <a:pPr lvl="1"/>
            <a:r>
              <a:rPr lang="en-US"/>
              <a:t>Consumption is lower.</a:t>
            </a:r>
          </a:p>
          <a:p>
            <a:pPr lvl="1"/>
            <a:r>
              <a:rPr lang="en-US"/>
              <a:t>GDP is lower.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17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it might be a problem.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</a:t>
            </a:r>
          </a:p>
          <a:p>
            <a:pPr lvl="2"/>
            <a:r>
              <a:rPr lang="en-US" dirty="0"/>
              <a:t>Or inequality can concentrates resources with the most capable investors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 and morals will drive individual evaluations of inequality</a:t>
            </a:r>
          </a:p>
          <a:p>
            <a:pPr lvl="2"/>
            <a:r>
              <a:rPr lang="en-US" dirty="0"/>
              <a:t>Depends on personal beliefs about origins and consequences of inequality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0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</a:t>
            </a:r>
          </a:p>
          <a:p>
            <a:pPr lvl="1"/>
            <a:r>
              <a:rPr lang="en-US" dirty="0"/>
              <a:t>Improve counseling - paths to higher ed and funding for low-income students</a:t>
            </a:r>
          </a:p>
          <a:p>
            <a:pPr lvl="1"/>
            <a:r>
              <a:rPr lang="en-US" dirty="0"/>
              <a:t>Invest in early childhood education, not later (e.g. universal pre-k)</a:t>
            </a:r>
          </a:p>
          <a:p>
            <a:pPr lvl="1"/>
            <a:r>
              <a:rPr lang="en-US" dirty="0"/>
              <a:t>Promote opportunities for wealth-building</a:t>
            </a:r>
          </a:p>
          <a:p>
            <a:pPr lvl="1"/>
            <a:r>
              <a:rPr lang="en-US" dirty="0"/>
              <a:t>Increase housing supply, especially in high-price, high-opportunity cities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</a:t>
            </a:r>
          </a:p>
          <a:p>
            <a:pPr lvl="1"/>
            <a:r>
              <a:rPr lang="en-US" dirty="0"/>
              <a:t>Programs to address racial bias and discrimination in work and criminal justice</a:t>
            </a:r>
          </a:p>
          <a:p>
            <a:pPr lvl="1"/>
            <a:r>
              <a:rPr lang="en-US" dirty="0"/>
              <a:t>Efforts to desegregate and facilitate greater interaction across racial groups</a:t>
            </a:r>
          </a:p>
        </p:txBody>
      </p:sp>
    </p:spTree>
    <p:extLst>
      <p:ext uri="{BB962C8B-B14F-4D97-AF65-F5344CB8AC3E}">
        <p14:creationId xmlns:p14="http://schemas.microsoft.com/office/powerpoint/2010/main" val="65446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317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356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</a:t>
            </a:r>
            <a:r>
              <a:rPr lang="en-US" dirty="0" err="1"/>
              <a:t>tradoffs</a:t>
            </a:r>
            <a:r>
              <a:rPr lang="en-US" dirty="0"/>
              <a:t>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506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3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B-W</a:t>
            </a:r>
            <a:r>
              <a:rPr lang="en-US" sz="3600" dirty="0"/>
              <a:t> Wealth Gap: Jon </a:t>
            </a:r>
            <a:r>
              <a:rPr lang="en-US" sz="3600" dirty="0" err="1"/>
              <a:t>Haveman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Christopher Herrington, Ph.D.</a:t>
            </a:r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cmherrington@gmail.com</a:t>
            </a:r>
            <a:endParaRPr lang="en-US" sz="2400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777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F2EC-53DE-4497-8291-E6C4176C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48909-B4D4-412E-BC9D-DD1E73DE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39051-39C1-414B-AAC4-BB7E35E0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00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</a:t>
            </a:r>
            <a:r>
              <a:rPr lang="en-US" dirty="0"/>
              <a:t>culating the Gini Coefficient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8AA204-D3B9-43CA-808D-2E9D5C80FF2B}"/>
              </a:ext>
            </a:extLst>
          </p:cNvPr>
          <p:cNvGrpSpPr>
            <a:grpSpLocks/>
          </p:cNvGrpSpPr>
          <p:nvPr/>
        </p:nvGrpSpPr>
        <p:grpSpPr>
          <a:xfrm>
            <a:off x="6892807" y="2806147"/>
            <a:ext cx="3361305" cy="2003594"/>
            <a:chOff x="7424276" y="2892728"/>
            <a:chExt cx="3361305" cy="228981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459327" y="3354393"/>
              <a:ext cx="1004411" cy="0"/>
            </a:xfrm>
            <a:prstGeom prst="line">
              <a:avLst/>
            </a:prstGeom>
            <a:ln w="47625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8720616" y="2892728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512144" y="3354393"/>
              <a:ext cx="821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A + B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501523" y="3123561"/>
              <a:ext cx="9044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Gini =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24276" y="4232835"/>
              <a:ext cx="3361305" cy="9497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C4C88"/>
                  </a:solidFill>
                </a:rPr>
                <a:t>Bigger A: More inequality</a:t>
              </a:r>
            </a:p>
            <a:p>
              <a:r>
                <a:rPr lang="en-US" sz="2400" dirty="0">
                  <a:solidFill>
                    <a:srgbClr val="0C4C88"/>
                  </a:solidFill>
                </a:rPr>
                <a:t>Smaller A: Less inequality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538375" y="3123560"/>
              <a:ext cx="184731" cy="527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solidFill>
                  <a:srgbClr val="0C4C88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DBEB2-4AD5-4BB2-A3B3-5006CE56C9DE}"/>
              </a:ext>
            </a:extLst>
          </p:cNvPr>
          <p:cNvGrpSpPr>
            <a:grpSpLocks/>
          </p:cNvGrpSpPr>
          <p:nvPr/>
        </p:nvGrpSpPr>
        <p:grpSpPr>
          <a:xfrm>
            <a:off x="-593717" y="997700"/>
            <a:ext cx="6499974" cy="4469655"/>
            <a:chOff x="-221358" y="906424"/>
            <a:chExt cx="6499974" cy="446965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095500" y="2197100"/>
              <a:ext cx="25400" cy="281940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flipV="1">
              <a:off x="2120900" y="5003800"/>
              <a:ext cx="4157716" cy="952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95500" y="2476500"/>
              <a:ext cx="3952865" cy="0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032500" y="2476500"/>
              <a:ext cx="0" cy="2527300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476979" y="2349500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5689297" y="5068302"/>
              <a:ext cx="5870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100%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2161844" y="2460956"/>
              <a:ext cx="3911600" cy="2511425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17209">
              <a:off x="2834840" y="3555483"/>
              <a:ext cx="2140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Equality (45 degrees)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163385" y="4959350"/>
              <a:ext cx="3853240" cy="9525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016625" y="2534166"/>
              <a:ext cx="6350" cy="2425184"/>
            </a:xfrm>
            <a:prstGeom prst="line">
              <a:avLst/>
            </a:prstGeom>
            <a:ln w="38100">
              <a:solidFill>
                <a:srgbClr val="0C4C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Arc 28"/>
            <p:cNvSpPr/>
            <p:nvPr/>
          </p:nvSpPr>
          <p:spPr>
            <a:xfrm rot="4866410">
              <a:off x="883087" y="-198021"/>
              <a:ext cx="4017940" cy="6226830"/>
            </a:xfrm>
            <a:prstGeom prst="arc">
              <a:avLst>
                <a:gd name="adj1" fmla="val 16286264"/>
                <a:gd name="adj2" fmla="val 1588498"/>
              </a:avLst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64315" y="3570409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78264" y="4187305"/>
              <a:ext cx="365760" cy="365760"/>
            </a:xfrm>
            <a:prstGeom prst="ellipse">
              <a:avLst/>
            </a:prstGeom>
            <a:solidFill>
              <a:srgbClr val="0C4C88"/>
            </a:solidFill>
            <a:ln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9251" y="3375360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sp>
          <p:nvSpPr>
            <p:cNvPr id="28" name="TextBox 27"/>
            <p:cNvSpPr txBox="1">
              <a:spLocks/>
            </p:cNvSpPr>
            <p:nvPr/>
          </p:nvSpPr>
          <p:spPr>
            <a:xfrm>
              <a:off x="4169869" y="5068302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B414D"/>
                  </a:solidFill>
                </a:rPr>
                <a:t>50%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120899" y="3543458"/>
              <a:ext cx="2311401" cy="1656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432300" y="3543457"/>
              <a:ext cx="0" cy="1466693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9FC916E-66B0-46D3-86FF-339A19108F76}"/>
              </a:ext>
            </a:extLst>
          </p:cNvPr>
          <p:cNvSpPr txBox="1"/>
          <p:nvPr/>
        </p:nvSpPr>
        <p:spPr>
          <a:xfrm rot="16200000">
            <a:off x="329776" y="3368703"/>
            <a:ext cx="952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2B414D"/>
                </a:solidFill>
              </a:rPr>
              <a:t>% of</a:t>
            </a:r>
          </a:p>
          <a:p>
            <a:pPr algn="ctr"/>
            <a:r>
              <a:rPr lang="en-US" sz="1400" dirty="0">
                <a:solidFill>
                  <a:srgbClr val="2B414D"/>
                </a:solidFill>
              </a:rPr>
              <a:t>All Income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B9C598-4C82-432B-BE4C-D9543747A30C}"/>
              </a:ext>
            </a:extLst>
          </p:cNvPr>
          <p:cNvSpPr txBox="1"/>
          <p:nvPr/>
        </p:nvSpPr>
        <p:spPr>
          <a:xfrm>
            <a:off x="3300029" y="5467090"/>
            <a:ext cx="1333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414D"/>
                </a:solidFill>
              </a:rPr>
              <a:t>% of Population</a:t>
            </a:r>
          </a:p>
        </p:txBody>
      </p:sp>
    </p:spTree>
    <p:extLst>
      <p:ext uri="{BB962C8B-B14F-4D97-AF65-F5344CB8AC3E}">
        <p14:creationId xmlns:p14="http://schemas.microsoft.com/office/powerpoint/2010/main" val="15680424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/>
              <a:t>intile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53F4-0499-6A4B-8978-DC0F337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Has Been Primarily at the Very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F66D-79EF-9049-939A-3B1286EBC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4A935-F0A9-9241-B411-89833521BDC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613211" y="1130809"/>
            <a:ext cx="7003013" cy="50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89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400E4-5E93-D544-96D8-F7D52B0B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/>
              <a:t>Modern Example: Uber &amp; Lyft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4FF6-283A-3942-A6AE-6C3A1B28E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Ride-Share Technology:</a:t>
            </a:r>
          </a:p>
          <a:p>
            <a:pPr lvl="1"/>
            <a:r>
              <a:rPr lang="en-US" dirty="0"/>
              <a:t>May be more efficient: less idle time, supplying drivers to meet rider demand</a:t>
            </a:r>
          </a:p>
          <a:p>
            <a:pPr lvl="1"/>
            <a:r>
              <a:rPr lang="en-US" dirty="0"/>
              <a:t>But may also reduce labor’s bargaining power and shift more costs to drivers</a:t>
            </a:r>
          </a:p>
          <a:p>
            <a:pPr lvl="1"/>
            <a:endParaRPr lang="en-US" dirty="0"/>
          </a:p>
          <a:p>
            <a:r>
              <a:rPr lang="en-US" dirty="0"/>
              <a:t>Other trade-offs and considerations:</a:t>
            </a:r>
          </a:p>
          <a:p>
            <a:pPr lvl="1"/>
            <a:r>
              <a:rPr lang="en-US" dirty="0"/>
              <a:t>Increased flexibility for drivers (of course, difficult to value)</a:t>
            </a:r>
          </a:p>
          <a:p>
            <a:pPr lvl="1"/>
            <a:r>
              <a:rPr lang="en-US" dirty="0"/>
              <a:t>Cost and convenience improvements for riders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EC1CA-E3F3-1C40-9DEB-5FFC7550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238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05" y="1083726"/>
            <a:ext cx="7104189" cy="51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09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34708478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7D58-16EA-5045-97E9-602E1B437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55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Much Inequality Is too Much?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2176A-272E-1C47-AC6E-2876288A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B61E7A-017E-424B-9F8C-92C29D5D88A0}"/>
              </a:ext>
            </a:extLst>
          </p:cNvPr>
          <p:cNvCxnSpPr/>
          <p:nvPr/>
        </p:nvCxnSpPr>
        <p:spPr>
          <a:xfrm>
            <a:off x="1999454" y="2046006"/>
            <a:ext cx="0" cy="3135085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93336A-1C2B-FF42-9C3C-B51E2D98A1B2}"/>
              </a:ext>
            </a:extLst>
          </p:cNvPr>
          <p:cNvCxnSpPr/>
          <p:nvPr/>
        </p:nvCxnSpPr>
        <p:spPr>
          <a:xfrm>
            <a:off x="1987108" y="5186855"/>
            <a:ext cx="7520152" cy="0"/>
          </a:xfrm>
          <a:prstGeom prst="line">
            <a:avLst/>
          </a:prstGeom>
          <a:ln w="1270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AC503D-B133-2A42-B111-A43214FC5ECB}"/>
              </a:ext>
            </a:extLst>
          </p:cNvPr>
          <p:cNvCxnSpPr/>
          <p:nvPr/>
        </p:nvCxnSpPr>
        <p:spPr>
          <a:xfrm>
            <a:off x="7468437" y="2046006"/>
            <a:ext cx="0" cy="313508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876A85-E564-1A44-B742-3E7590C3EA43}"/>
              </a:ext>
            </a:extLst>
          </p:cNvPr>
          <p:cNvCxnSpPr/>
          <p:nvPr/>
        </p:nvCxnSpPr>
        <p:spPr>
          <a:xfrm>
            <a:off x="8171515" y="2568102"/>
            <a:ext cx="1186775" cy="817124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6EF63E-C3AD-0047-AEAC-604E9ECC9830}"/>
              </a:ext>
            </a:extLst>
          </p:cNvPr>
          <p:cNvCxnSpPr>
            <a:cxnSpLocks/>
          </p:cNvCxnSpPr>
          <p:nvPr/>
        </p:nvCxnSpPr>
        <p:spPr>
          <a:xfrm>
            <a:off x="7877566" y="3968885"/>
            <a:ext cx="1235053" cy="806526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3ECBF5-8967-6B44-968A-4C25DFA22DDC}"/>
              </a:ext>
            </a:extLst>
          </p:cNvPr>
          <p:cNvCxnSpPr>
            <a:cxnSpLocks/>
          </p:cNvCxnSpPr>
          <p:nvPr/>
        </p:nvCxnSpPr>
        <p:spPr>
          <a:xfrm>
            <a:off x="4987817" y="3053286"/>
            <a:ext cx="1711559" cy="560262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1EF766-E3BA-EE4A-92CB-32E80F68BEE6}"/>
              </a:ext>
            </a:extLst>
          </p:cNvPr>
          <p:cNvCxnSpPr>
            <a:cxnSpLocks/>
          </p:cNvCxnSpPr>
          <p:nvPr/>
        </p:nvCxnSpPr>
        <p:spPr>
          <a:xfrm flipV="1">
            <a:off x="4969518" y="2383749"/>
            <a:ext cx="1728558" cy="405680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6D01B-11A3-FC48-8C4C-44935CDE1284}"/>
              </a:ext>
            </a:extLst>
          </p:cNvPr>
          <p:cNvCxnSpPr>
            <a:cxnSpLocks/>
          </p:cNvCxnSpPr>
          <p:nvPr/>
        </p:nvCxnSpPr>
        <p:spPr>
          <a:xfrm>
            <a:off x="2489055" y="2568102"/>
            <a:ext cx="1154582" cy="167380"/>
          </a:xfrm>
          <a:prstGeom prst="line">
            <a:avLst/>
          </a:prstGeom>
          <a:ln w="1905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6D07A9-BC93-6940-BF0B-D66F66F96F3D}"/>
              </a:ext>
            </a:extLst>
          </p:cNvPr>
          <p:cNvCxnSpPr>
            <a:cxnSpLocks/>
          </p:cNvCxnSpPr>
          <p:nvPr/>
        </p:nvCxnSpPr>
        <p:spPr>
          <a:xfrm flipV="1">
            <a:off x="2411234" y="3385226"/>
            <a:ext cx="1232403" cy="880436"/>
          </a:xfrm>
          <a:prstGeom prst="line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813B057-8843-154A-AE6C-95685E87765E}"/>
              </a:ext>
            </a:extLst>
          </p:cNvPr>
          <p:cNvSpPr txBox="1"/>
          <p:nvPr/>
        </p:nvSpPr>
        <p:spPr>
          <a:xfrm rot="19453554">
            <a:off x="2081750" y="3513860"/>
            <a:ext cx="1575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E2951D-854F-6549-B981-836AD350201A}"/>
              </a:ext>
            </a:extLst>
          </p:cNvPr>
          <p:cNvSpPr txBox="1"/>
          <p:nvPr/>
        </p:nvSpPr>
        <p:spPr>
          <a:xfrm rot="20761362">
            <a:off x="4895916" y="2241104"/>
            <a:ext cx="166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262F9-779E-A14E-9796-6414A3F80498}"/>
              </a:ext>
            </a:extLst>
          </p:cNvPr>
          <p:cNvSpPr txBox="1"/>
          <p:nvPr/>
        </p:nvSpPr>
        <p:spPr>
          <a:xfrm rot="2005034">
            <a:off x="8075128" y="2644109"/>
            <a:ext cx="16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Efficiency/GDP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761B19-A0D4-5B4D-A18D-C76A50023853}"/>
              </a:ext>
            </a:extLst>
          </p:cNvPr>
          <p:cNvSpPr txBox="1"/>
          <p:nvPr/>
        </p:nvSpPr>
        <p:spPr>
          <a:xfrm rot="557065">
            <a:off x="2702745" y="2288658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80808B-335A-164C-A760-A1BB7C41E46F}"/>
              </a:ext>
            </a:extLst>
          </p:cNvPr>
          <p:cNvSpPr txBox="1"/>
          <p:nvPr/>
        </p:nvSpPr>
        <p:spPr>
          <a:xfrm rot="1162252">
            <a:off x="5517558" y="2963699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9F7C20-1261-5C48-A51A-47B2513578CB}"/>
              </a:ext>
            </a:extLst>
          </p:cNvPr>
          <p:cNvSpPr txBox="1"/>
          <p:nvPr/>
        </p:nvSpPr>
        <p:spPr>
          <a:xfrm rot="1953950">
            <a:off x="8170686" y="4026541"/>
            <a:ext cx="83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Equity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364763-BA30-4141-B8EB-640F80695941}"/>
              </a:ext>
            </a:extLst>
          </p:cNvPr>
          <p:cNvSpPr txBox="1"/>
          <p:nvPr/>
        </p:nvSpPr>
        <p:spPr>
          <a:xfrm>
            <a:off x="7315991" y="53334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X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EC436-1B1A-8A4B-B1AE-CEFB2752B391}"/>
              </a:ext>
            </a:extLst>
          </p:cNvPr>
          <p:cNvCxnSpPr/>
          <p:nvPr/>
        </p:nvCxnSpPr>
        <p:spPr>
          <a:xfrm>
            <a:off x="4521021" y="2008050"/>
            <a:ext cx="0" cy="3135085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78FCD7C-6D7F-2D4C-B640-BF5833A6E95D}"/>
              </a:ext>
            </a:extLst>
          </p:cNvPr>
          <p:cNvSpPr txBox="1"/>
          <p:nvPr/>
        </p:nvSpPr>
        <p:spPr>
          <a:xfrm>
            <a:off x="4374987" y="533344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Z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FFC583-E770-124D-9223-7232CA7893A2}"/>
              </a:ext>
            </a:extLst>
          </p:cNvPr>
          <p:cNvSpPr txBox="1"/>
          <p:nvPr/>
        </p:nvSpPr>
        <p:spPr>
          <a:xfrm>
            <a:off x="4388841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00650E-818D-0342-A868-28EA2CD7617C}"/>
              </a:ext>
            </a:extLst>
          </p:cNvPr>
          <p:cNvSpPr txBox="1"/>
          <p:nvPr/>
        </p:nvSpPr>
        <p:spPr>
          <a:xfrm>
            <a:off x="5073913" y="57275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C4C88"/>
                </a:solidFill>
              </a:rPr>
              <a:t>Gini Coefficient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50C7CC3-E933-614F-BBA1-5894DA0D6748}"/>
              </a:ext>
            </a:extLst>
          </p:cNvPr>
          <p:cNvSpPr txBox="1"/>
          <p:nvPr/>
        </p:nvSpPr>
        <p:spPr>
          <a:xfrm>
            <a:off x="1849089" y="519262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91FA16-B142-C144-A579-4E67C0F7B80B}"/>
              </a:ext>
            </a:extLst>
          </p:cNvPr>
          <p:cNvSpPr txBox="1"/>
          <p:nvPr/>
        </p:nvSpPr>
        <p:spPr>
          <a:xfrm>
            <a:off x="9277870" y="5167656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A1039-4451-554A-994E-6E6E11D8F397}"/>
              </a:ext>
            </a:extLst>
          </p:cNvPr>
          <p:cNvSpPr txBox="1"/>
          <p:nvPr/>
        </p:nvSpPr>
        <p:spPr>
          <a:xfrm>
            <a:off x="7339862" y="167679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0C6B9-B238-A64B-BA3E-5B6D1FF325DD}"/>
              </a:ext>
            </a:extLst>
          </p:cNvPr>
          <p:cNvSpPr txBox="1"/>
          <p:nvPr/>
        </p:nvSpPr>
        <p:spPr>
          <a:xfrm>
            <a:off x="7070295" y="1048442"/>
            <a:ext cx="758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Sweet</a:t>
            </a:r>
          </a:p>
          <a:p>
            <a:pPr algn="ctr"/>
            <a:r>
              <a:rPr lang="en-US" dirty="0"/>
              <a:t>Spot</a:t>
            </a:r>
          </a:p>
        </p:txBody>
      </p:sp>
    </p:spTree>
    <p:extLst>
      <p:ext uri="{BB962C8B-B14F-4D97-AF65-F5344CB8AC3E}">
        <p14:creationId xmlns:p14="http://schemas.microsoft.com/office/powerpoint/2010/main" val="40426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9" grpId="0"/>
      <p:bldP spid="35" grpId="0"/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6787-9EDA-5244-8076-C39E5AA8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17111-6665-F94C-A55C-869AA9BE7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505" y="1229832"/>
            <a:ext cx="9852991" cy="50003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2D7C8-009E-E242-A115-D5B3DE81D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C0143-8565-0B4B-9AA8-A33F4686E3F1}"/>
              </a:ext>
            </a:extLst>
          </p:cNvPr>
          <p:cNvSpPr txBox="1"/>
          <p:nvPr/>
        </p:nvSpPr>
        <p:spPr>
          <a:xfrm>
            <a:off x="3249827" y="6457890"/>
            <a:ext cx="3041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Data taken from the 2014 CIA World Factbook.</a:t>
            </a:r>
          </a:p>
        </p:txBody>
      </p:sp>
    </p:spTree>
    <p:extLst>
      <p:ext uri="{BB962C8B-B14F-4D97-AF65-F5344CB8AC3E}">
        <p14:creationId xmlns:p14="http://schemas.microsoft.com/office/powerpoint/2010/main" val="1201528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2014-FD3E-B94A-999A-9C5867A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torical Values of Minimum Wages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7B4C-F80F-2A49-87F5-1ABB25F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0F82224B-7625-3941-9438-47D7152AA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73191" y="1207417"/>
            <a:ext cx="10045618" cy="5022809"/>
          </a:xfrm>
        </p:spPr>
      </p:pic>
    </p:spTree>
    <p:extLst>
      <p:ext uri="{BB962C8B-B14F-4D97-AF65-F5344CB8AC3E}">
        <p14:creationId xmlns:p14="http://schemas.microsoft.com/office/powerpoint/2010/main" val="20741015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1B673B-8746-4D40-BFD7-F0A718088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347" y="1262281"/>
            <a:ext cx="7215561" cy="4967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74B63-9FD3-C641-8192-C80D6C04D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ny States Have A Higher Min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BC120D-46C5-1F46-BF62-B6758AC3F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D40A-780B-984C-9F2D-568F6B9339E6}"/>
              </a:ext>
            </a:extLst>
          </p:cNvPr>
          <p:cNvSpPr txBox="1"/>
          <p:nvPr/>
        </p:nvSpPr>
        <p:spPr>
          <a:xfrm>
            <a:off x="847265" y="540514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of July 1,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2FDD30-1E93-BB44-84C5-8E062F6DF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764903" y="4552518"/>
            <a:ext cx="369331" cy="369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302A0F-8B92-0F4D-B1FA-E9C8780CC815}"/>
              </a:ext>
            </a:extLst>
          </p:cNvPr>
          <p:cNvSpPr txBox="1"/>
          <p:nvPr/>
        </p:nvSpPr>
        <p:spPr>
          <a:xfrm>
            <a:off x="1248508" y="4244869"/>
            <a:ext cx="1898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States with Higher</a:t>
            </a:r>
          </a:p>
          <a:p>
            <a:r>
              <a:rPr lang="en-US" dirty="0"/>
              <a:t>Minimum Wage </a:t>
            </a:r>
          </a:p>
          <a:p>
            <a:r>
              <a:rPr lang="en-US" dirty="0"/>
              <a:t>than Federal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2C1D2-C61C-444A-BB9B-B98B582B8DBC}"/>
              </a:ext>
            </a:extLst>
          </p:cNvPr>
          <p:cNvSpPr txBox="1"/>
          <p:nvPr/>
        </p:nvSpPr>
        <p:spPr>
          <a:xfrm>
            <a:off x="2425849" y="3223896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CA: $15/hour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B4B98-C329-2C4C-AA28-C2E806A0AF61}"/>
              </a:ext>
            </a:extLst>
          </p:cNvPr>
          <p:cNvSpPr txBox="1"/>
          <p:nvPr/>
        </p:nvSpPr>
        <p:spPr>
          <a:xfrm>
            <a:off x="9272751" y="6490964"/>
            <a:ext cx="2278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U.S. Department of Labor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6CCCF-C5C7-4F44-9DE2-761270ECBCD9}"/>
              </a:ext>
            </a:extLst>
          </p:cNvPr>
          <p:cNvSpPr txBox="1"/>
          <p:nvPr/>
        </p:nvSpPr>
        <p:spPr>
          <a:xfrm>
            <a:off x="8340923" y="1586301"/>
            <a:ext cx="137980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NY: $13.20/hour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21ACD7-9AB3-9F41-B030-C1D02B82CDC2}"/>
              </a:ext>
            </a:extLst>
          </p:cNvPr>
          <p:cNvSpPr txBox="1"/>
          <p:nvPr/>
        </p:nvSpPr>
        <p:spPr>
          <a:xfrm>
            <a:off x="9954450" y="4860422"/>
            <a:ext cx="1119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FL: $10/hour</a:t>
            </a:r>
          </a:p>
        </p:txBody>
      </p:sp>
    </p:spTree>
    <p:extLst>
      <p:ext uri="{BB962C8B-B14F-4D97-AF65-F5344CB8AC3E}">
        <p14:creationId xmlns:p14="http://schemas.microsoft.com/office/powerpoint/2010/main" val="16162537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15673-6DC5-E14A-9C89-AE021322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Sta</a:t>
            </a:r>
            <a:r>
              <a:rPr lang="en-US" dirty="0"/>
              <a:t>tes and Local Gov’ts are Raising Min Wages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27207F-CA94-834E-B9F2-7F8CED4B4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472018" y="992097"/>
            <a:ext cx="7247963" cy="52381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48CD-3B39-2A48-BE46-7C6B1C24A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919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both increase growth and reduce income inequality?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equality of access promotes the full resource utilization</a:t>
            </a:r>
          </a:p>
          <a:p>
            <a:pPr lvl="1"/>
            <a:r>
              <a:rPr lang="en-US" dirty="0"/>
              <a:t>Expanding equality of access requires resources, likely from higher income/wealth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Possibly: encouraging competition promotes a more efficient economy </a:t>
            </a:r>
          </a:p>
          <a:p>
            <a:pPr lvl="1"/>
            <a:r>
              <a:rPr lang="en-US" dirty="0"/>
              <a:t>Companies with too much market power (monopolies) can stagnate economies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1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9806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D779-464B-EC6A-B897-ECC875A6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458" y="0"/>
            <a:ext cx="1059734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66161-5B9C-9D81-952E-DD340D20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94604-75AE-492D-A76C-D8BC1DEF00CB}"/>
              </a:ext>
            </a:extLst>
          </p:cNvPr>
          <p:cNvSpPr txBox="1"/>
          <p:nvPr/>
        </p:nvSpPr>
        <p:spPr>
          <a:xfrm>
            <a:off x="931745" y="1800224"/>
            <a:ext cx="438518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602D5C-75B0-4BF0-FE57-C153D75E1F02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124338" y="2323444"/>
            <a:ext cx="2" cy="30777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E87093-03F4-6431-D911-0D83EF3EEA81}"/>
              </a:ext>
            </a:extLst>
          </p:cNvPr>
          <p:cNvSpPr txBox="1"/>
          <p:nvPr/>
        </p:nvSpPr>
        <p:spPr>
          <a:xfrm>
            <a:off x="459798" y="2631221"/>
            <a:ext cx="5329083" cy="230832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How evenly income/wealth is divided across a population</a:t>
            </a:r>
          </a:p>
          <a:p>
            <a:endParaRPr lang="en-US" sz="2400" dirty="0"/>
          </a:p>
          <a:p>
            <a:r>
              <a:rPr lang="en-US" sz="2400" dirty="0"/>
              <a:t>It is about the distribution of some measure and not a comparison between sub-groups.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015CA7-FF54-F5A3-217D-6EA327CBCE23}"/>
              </a:ext>
            </a:extLst>
          </p:cNvPr>
          <p:cNvSpPr txBox="1"/>
          <p:nvPr/>
        </p:nvSpPr>
        <p:spPr>
          <a:xfrm>
            <a:off x="6567948" y="1800224"/>
            <a:ext cx="4385187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Inequality between groups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2F547E-5C3A-17CA-7DE2-4818D8D0E484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8760542" y="2323444"/>
            <a:ext cx="0" cy="3077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57BF17B-70F9-5A84-C648-DF2FE453E214}"/>
              </a:ext>
            </a:extLst>
          </p:cNvPr>
          <p:cNvSpPr txBox="1"/>
          <p:nvPr/>
        </p:nvSpPr>
        <p:spPr>
          <a:xfrm>
            <a:off x="6096000" y="2631221"/>
            <a:ext cx="5329084" cy="26776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Are there differences between different groups of people?</a:t>
            </a:r>
          </a:p>
          <a:p>
            <a:endParaRPr lang="en-US" sz="2400" dirty="0"/>
          </a:p>
          <a:p>
            <a:r>
              <a:rPr lang="en-US" sz="2400" dirty="0"/>
              <a:t>Are observable outcomes different based on group characteristics?</a:t>
            </a:r>
          </a:p>
          <a:p>
            <a:endParaRPr lang="en-US" sz="2400" dirty="0"/>
          </a:p>
          <a:p>
            <a:r>
              <a:rPr lang="en-US" sz="2400" dirty="0"/>
              <a:t>Ex: racial inequality or gender pay gap</a:t>
            </a:r>
          </a:p>
        </p:txBody>
      </p:sp>
    </p:spTree>
    <p:extLst>
      <p:ext uri="{BB962C8B-B14F-4D97-AF65-F5344CB8AC3E}">
        <p14:creationId xmlns:p14="http://schemas.microsoft.com/office/powerpoint/2010/main" val="3951477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33650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70186</TotalTime>
  <Words>2657</Words>
  <Application>Microsoft Macintosh PowerPoint</Application>
  <PresentationFormat>Widescreen</PresentationFormat>
  <Paragraphs>491</Paragraphs>
  <Slides>66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Economic Inequality</vt:lpstr>
      <vt:lpstr>Credits and Disclaimer</vt:lpstr>
      <vt:lpstr>Outline</vt:lpstr>
      <vt:lpstr>Economic Inequality: Income</vt:lpstr>
      <vt:lpstr>Different Ways of Thinking About Inequality 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Most of the Action Is at the Top: Pre-Tax</vt:lpstr>
      <vt:lpstr>Most of the Action Is at the Top: Post-Tax</vt:lpstr>
      <vt:lpstr>Wage Growth Patterns Have Changed!</vt:lpstr>
      <vt:lpstr>Gini Coefficient</vt:lpstr>
      <vt:lpstr>Lorenz Curve of Income Distribution</vt:lpstr>
      <vt:lpstr>US Income Distribution: 2015</vt:lpstr>
      <vt:lpstr>Income Share Changes Between 1970  and 2020</vt:lpstr>
      <vt:lpstr>How Has Inequality Influenced Incomes?</vt:lpstr>
      <vt:lpstr>Income and Wealth Gini Coefficients</vt:lpstr>
      <vt:lpstr>Wealth Concentration Has Been Rising</vt:lpstr>
      <vt:lpstr>Wealth is More and More Concentrated</vt:lpstr>
      <vt:lpstr>Wealth Inequality Exceeds Income Inequality</vt:lpstr>
      <vt:lpstr>Where Does Income Inequality Come From?</vt:lpstr>
      <vt:lpstr>Government Policy and Inequality</vt:lpstr>
      <vt:lpstr>Tax and Transfer Programs and Inequality</vt:lpstr>
      <vt:lpstr>Tax Rates Over Time</vt:lpstr>
      <vt:lpstr>The Top Tax Rate and Income Cutoff</vt:lpstr>
      <vt:lpstr>Dramatically Less Progressivity in the Tax Code</vt:lpstr>
      <vt:lpstr>Market Forces and Inequality</vt:lpstr>
      <vt:lpstr>Labor Income is Unhinged from Productivity</vt:lpstr>
      <vt:lpstr> Effects of the Unhinging?</vt:lpstr>
      <vt:lpstr> Declining Unionization</vt:lpstr>
      <vt:lpstr>Growing Concentration within Industries</vt:lpstr>
      <vt:lpstr> Growing Dispersion in Capital Returns</vt:lpstr>
      <vt:lpstr> CEO Pay Has Been Growing Rapidly</vt:lpstr>
      <vt:lpstr> CEO Compensation – Tied to Stock Prices</vt:lpstr>
      <vt:lpstr> Immigration and Inequality</vt:lpstr>
      <vt:lpstr> Immigration and Inequality</vt:lpstr>
      <vt:lpstr>Technological Change and Inequality</vt:lpstr>
      <vt:lpstr>Technology Effects on Low Income Workers</vt:lpstr>
      <vt:lpstr>Globalization</vt:lpstr>
      <vt:lpstr>Why Does Inequality Matter?</vt:lpstr>
      <vt:lpstr>PowerPoint Presentation</vt:lpstr>
      <vt:lpstr>Inequality Can Also Directly Affect GDP</vt:lpstr>
      <vt:lpstr> Addressing Inequality: Is It A Problem?</vt:lpstr>
      <vt:lpstr>Addressing Inequality:  Immediately Available Policy Solutions</vt:lpstr>
      <vt:lpstr>Addressing Inequality:  Long Term</vt:lpstr>
      <vt:lpstr>What to do About Inequality?</vt:lpstr>
      <vt:lpstr> Summary</vt:lpstr>
      <vt:lpstr>B-W Wealth Gap: Jon Haveman</vt:lpstr>
      <vt:lpstr> Thank you!</vt:lpstr>
      <vt:lpstr>Extra Slides</vt:lpstr>
      <vt:lpstr>Calculating the Gini Coefficient</vt:lpstr>
      <vt:lpstr>Quintile Income Cutoffs</vt:lpstr>
      <vt:lpstr>Growth Has Been Primarily at the Very Top</vt:lpstr>
      <vt:lpstr>  A Modern Example: Uber &amp; Lyft</vt:lpstr>
      <vt:lpstr>  Sources of Inequality Through Late 1990s</vt:lpstr>
      <vt:lpstr>How Much Inequality Is too Much?</vt:lpstr>
      <vt:lpstr> An International Perspective</vt:lpstr>
      <vt:lpstr> An International Perspective: Comparables</vt:lpstr>
      <vt:lpstr>Historical Values of Minimum Wages</vt:lpstr>
      <vt:lpstr>Many States Have A Higher Min Wage</vt:lpstr>
      <vt:lpstr>States and Local Gov’ts are Raising Min Wages</vt:lpstr>
      <vt:lpstr>Tension in Policy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389</cp:revision>
  <cp:lastPrinted>2018-04-14T23:01:43Z</cp:lastPrinted>
  <dcterms:created xsi:type="dcterms:W3CDTF">2017-05-03T22:30:38Z</dcterms:created>
  <dcterms:modified xsi:type="dcterms:W3CDTF">2022-10-28T17:39:30Z</dcterms:modified>
</cp:coreProperties>
</file>