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2"/>
  </p:notesMasterIdLst>
  <p:sldIdLst>
    <p:sldId id="1026" r:id="rId2"/>
    <p:sldId id="4001" r:id="rId3"/>
    <p:sldId id="4084" r:id="rId4"/>
    <p:sldId id="1027" r:id="rId5"/>
    <p:sldId id="4173" r:id="rId6"/>
    <p:sldId id="327" r:id="rId7"/>
    <p:sldId id="259" r:id="rId8"/>
    <p:sldId id="275" r:id="rId9"/>
    <p:sldId id="4171" r:id="rId10"/>
    <p:sldId id="335" r:id="rId11"/>
    <p:sldId id="3546" r:id="rId12"/>
    <p:sldId id="305" r:id="rId13"/>
    <p:sldId id="306" r:id="rId14"/>
    <p:sldId id="1233" r:id="rId15"/>
    <p:sldId id="1729" r:id="rId16"/>
    <p:sldId id="4166" r:id="rId17"/>
    <p:sldId id="348" r:id="rId18"/>
    <p:sldId id="347" r:id="rId19"/>
    <p:sldId id="1094" r:id="rId20"/>
    <p:sldId id="4097" r:id="rId21"/>
    <p:sldId id="1733" r:id="rId22"/>
    <p:sldId id="1159" r:id="rId23"/>
    <p:sldId id="4174" r:id="rId24"/>
    <p:sldId id="4198" r:id="rId25"/>
    <p:sldId id="4095" r:id="rId26"/>
    <p:sldId id="1670" r:id="rId27"/>
    <p:sldId id="1099" r:id="rId28"/>
    <p:sldId id="380" r:id="rId29"/>
    <p:sldId id="381" r:id="rId30"/>
    <p:sldId id="1156" r:id="rId31"/>
    <p:sldId id="370" r:id="rId32"/>
    <p:sldId id="4172" r:id="rId33"/>
    <p:sldId id="1152" r:id="rId34"/>
    <p:sldId id="383" r:id="rId35"/>
    <p:sldId id="4167" r:id="rId36"/>
    <p:sldId id="1125" r:id="rId37"/>
    <p:sldId id="4168" r:id="rId38"/>
    <p:sldId id="1149" r:id="rId39"/>
    <p:sldId id="373" r:id="rId40"/>
    <p:sldId id="337" r:id="rId41"/>
    <p:sldId id="1230" r:id="rId42"/>
    <p:sldId id="317" r:id="rId43"/>
    <p:sldId id="374" r:id="rId44"/>
    <p:sldId id="384" r:id="rId45"/>
    <p:sldId id="376" r:id="rId46"/>
    <p:sldId id="314" r:id="rId47"/>
    <p:sldId id="303" r:id="rId48"/>
    <p:sldId id="385" r:id="rId49"/>
    <p:sldId id="3544" r:id="rId50"/>
    <p:sldId id="4169" r:id="rId51"/>
    <p:sldId id="386" r:id="rId52"/>
    <p:sldId id="1162" r:id="rId53"/>
    <p:sldId id="3543" r:id="rId54"/>
    <p:sldId id="1158" r:id="rId55"/>
    <p:sldId id="389" r:id="rId56"/>
    <p:sldId id="4094" r:id="rId57"/>
    <p:sldId id="4124" r:id="rId58"/>
    <p:sldId id="4197" r:id="rId59"/>
    <p:sldId id="279" r:id="rId60"/>
    <p:sldId id="1730" r:id="rId61"/>
    <p:sldId id="324" r:id="rId62"/>
    <p:sldId id="377" r:id="rId63"/>
    <p:sldId id="310" r:id="rId64"/>
    <p:sldId id="4100" r:id="rId65"/>
    <p:sldId id="309" r:id="rId66"/>
    <p:sldId id="1157" r:id="rId67"/>
    <p:sldId id="3545" r:id="rId68"/>
    <p:sldId id="1731" r:id="rId69"/>
    <p:sldId id="1180" r:id="rId70"/>
    <p:sldId id="311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3732"/>
  </p:normalViewPr>
  <p:slideViewPr>
    <p:cSldViewPr snapToGrid="0" snapToObjects="1">
      <p:cViewPr varScale="1">
        <p:scale>
          <a:sx n="112" d="100"/>
          <a:sy n="112" d="100"/>
        </p:scale>
        <p:origin x="216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CMHerrington@gmail.com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MinimumWages/Images/MinWages_State&amp;Local_NYTimes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Emory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June-July,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0"/>
            <a:ext cx="105848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82A423-FC02-45D0-9B55-046060A12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51" y="1570038"/>
            <a:ext cx="5980898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0"/>
            <a:ext cx="105848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D3AD12-94CA-498F-ACD3-E4FF649D9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51" y="1570038"/>
            <a:ext cx="5980898" cy="4351337"/>
          </a:xfrm>
        </p:spPr>
      </p:pic>
    </p:spTree>
    <p:extLst>
      <p:ext uri="{BB962C8B-B14F-4D97-AF65-F5344CB8AC3E}">
        <p14:creationId xmlns:p14="http://schemas.microsoft.com/office/powerpoint/2010/main" val="209954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93066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(6/30): 	US Economic Update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(7/7): 	The U.S. 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(7/14): 	Climate Change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(7/21): 	Economic Inequality (Christopher Herrington, VCU)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(8/4):	The Black-White Wealth Gap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(8/11):	Discriminatory Policies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7 (8/18):	Cryptocurrencies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More “superstar” firms/workers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on Need website( 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18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</a:t>
            </a:r>
          </a:p>
          <a:p>
            <a:pPr lvl="1"/>
            <a:r>
              <a:rPr lang="en-US" dirty="0"/>
              <a:t>But high-skill workers not immune to effects of globalization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Christopher Herrington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Virginia Commonwealth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July 21,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</a:t>
            </a:r>
          </a:p>
          <a:p>
            <a:pPr lvl="2"/>
            <a:r>
              <a:rPr lang="en-US" dirty="0"/>
              <a:t>Or inequality can concentrates resources with the most capable investors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inequality</a:t>
            </a:r>
          </a:p>
          <a:p>
            <a:pPr lvl="2"/>
            <a:r>
              <a:rPr lang="en-US" dirty="0"/>
              <a:t>Depends on personal beliefs about origins and consequences of inequality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</a:t>
            </a:r>
          </a:p>
          <a:p>
            <a:pPr lvl="1"/>
            <a:r>
              <a:rPr lang="en-US" dirty="0"/>
              <a:t>Improve counseling - paths to higher ed and funding for low-income students</a:t>
            </a:r>
          </a:p>
          <a:p>
            <a:pPr lvl="1"/>
            <a:r>
              <a:rPr lang="en-US" dirty="0"/>
              <a:t>Invest in early childhood education, not later (e.g. universal pre-k)</a:t>
            </a:r>
          </a:p>
          <a:p>
            <a:pPr lvl="1"/>
            <a:r>
              <a:rPr lang="en-US" dirty="0"/>
              <a:t>Promote opportunities for wealth-building</a:t>
            </a:r>
          </a:p>
          <a:p>
            <a:pPr lvl="1"/>
            <a:r>
              <a:rPr lang="en-US" dirty="0"/>
              <a:t>Increase housing supply, especially in high-price, high-opportunity cities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</a:t>
            </a:r>
          </a:p>
          <a:p>
            <a:pPr lvl="1"/>
            <a:r>
              <a:rPr lang="en-US" dirty="0"/>
              <a:t>Programs to address racial bias and discrimination in work and criminal justice</a:t>
            </a:r>
          </a:p>
          <a:p>
            <a:pPr lvl="1"/>
            <a:r>
              <a:rPr lang="en-US" dirty="0"/>
              <a:t>Efforts to desegregate and facilitate greater interaction across racial groups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</a:t>
            </a:r>
            <a:r>
              <a:rPr lang="en-US" dirty="0" err="1"/>
              <a:t>tradoffs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B-W</a:t>
            </a:r>
            <a:r>
              <a:rPr lang="en-US" sz="3600" dirty="0"/>
              <a:t> Wealth Gap: Jon </a:t>
            </a:r>
            <a:r>
              <a:rPr lang="en-US" sz="3600" dirty="0" err="1"/>
              <a:t>Haveman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Christopher Herrington, Ph.D.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cmherrington@gmail.com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777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F2EC-53DE-4497-8291-E6C4176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8909-B4D4-412E-BC9D-DD1E73DE0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39051-39C1-414B-AAC4-BB7E35E0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0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</a:t>
            </a:r>
            <a:r>
              <a:rPr lang="en-US" dirty="0"/>
              <a:t>culating the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6892807" y="2806147"/>
            <a:ext cx="3361305" cy="2003594"/>
            <a:chOff x="7424276" y="2892728"/>
            <a:chExt cx="3361305" cy="228981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12144" y="3354393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 + 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24276" y="4232835"/>
              <a:ext cx="3361305" cy="94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184731" cy="527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rgbClr val="0C4C88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/>
              <a:t>Modern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Ride-Share Technology:</a:t>
            </a:r>
          </a:p>
          <a:p>
            <a:pPr lvl="1"/>
            <a:r>
              <a:rPr lang="en-US" dirty="0"/>
              <a:t>May be more efficient: less idle time, supplying drivers to meet rider demand</a:t>
            </a:r>
          </a:p>
          <a:p>
            <a:pPr lvl="1"/>
            <a:r>
              <a:rPr lang="en-US" dirty="0"/>
              <a:t>But may also reduce labor’s bargaining power and shift more costs to drivers</a:t>
            </a:r>
          </a:p>
          <a:p>
            <a:pPr lvl="1"/>
            <a:endParaRPr lang="en-US" dirty="0"/>
          </a:p>
          <a:p>
            <a:r>
              <a:rPr lang="en-US" dirty="0"/>
              <a:t>Other trade-offs and considerations:</a:t>
            </a:r>
          </a:p>
          <a:p>
            <a:pPr lvl="1"/>
            <a:r>
              <a:rPr lang="en-US" dirty="0"/>
              <a:t>Increased flexibility for drivers (of course, difficult to value)</a:t>
            </a:r>
          </a:p>
          <a:p>
            <a:pPr lvl="1"/>
            <a:r>
              <a:rPr lang="en-US" dirty="0"/>
              <a:t>Cost and convenience improvements for riders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3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05" y="1083726"/>
            <a:ext cx="7104189" cy="51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081750" y="3513860"/>
            <a:ext cx="15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4895916" y="2241104"/>
            <a:ext cx="16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075128" y="2644109"/>
            <a:ext cx="16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0C6B9-B238-A64B-BA3E-5B6D1FF325DD}"/>
              </a:ext>
            </a:extLst>
          </p:cNvPr>
          <p:cNvSpPr txBox="1"/>
          <p:nvPr/>
        </p:nvSpPr>
        <p:spPr>
          <a:xfrm>
            <a:off x="7070295" y="1048442"/>
            <a:ext cx="75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Sweet</a:t>
            </a:r>
          </a:p>
          <a:p>
            <a:pPr algn="ctr"/>
            <a:r>
              <a:rPr lang="en-US" dirty="0"/>
              <a:t>Spot</a:t>
            </a:r>
          </a:p>
        </p:txBody>
      </p:sp>
    </p:spTree>
    <p:extLst>
      <p:ext uri="{BB962C8B-B14F-4D97-AF65-F5344CB8AC3E}">
        <p14:creationId xmlns:p14="http://schemas.microsoft.com/office/powerpoint/2010/main" val="40426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9" grpId="0"/>
      <p:bldP spid="35" grpId="0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505" y="1229832"/>
            <a:ext cx="9852991" cy="50003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2015284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2014-FD3E-B94A-999A-9C5867A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torical Values of Minimum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7B4C-F80F-2A49-87F5-1ABB25F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0F82224B-7625-3941-9438-47D7152A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73191" y="1207417"/>
            <a:ext cx="10045618" cy="5022809"/>
          </a:xfrm>
        </p:spPr>
      </p:pic>
    </p:spTree>
    <p:extLst>
      <p:ext uri="{BB962C8B-B14F-4D97-AF65-F5344CB8AC3E}">
        <p14:creationId xmlns:p14="http://schemas.microsoft.com/office/powerpoint/2010/main" val="2074101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B673B-8746-4D40-BFD7-F0A71808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7" y="1262281"/>
            <a:ext cx="7215561" cy="4967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74B63-9FD3-C641-8192-C80D6C0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ny States Have A Higher Min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120D-46C5-1F46-BF62-B6758AC3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D40A-780B-984C-9F2D-568F6B9339E6}"/>
              </a:ext>
            </a:extLst>
          </p:cNvPr>
          <p:cNvSpPr txBox="1"/>
          <p:nvPr/>
        </p:nvSpPr>
        <p:spPr>
          <a:xfrm>
            <a:off x="847265" y="540514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July 1,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FDD30-1E93-BB44-84C5-8E062F6D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4903" y="4552518"/>
            <a:ext cx="369331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02A0F-8B92-0F4D-B1FA-E9C8780CC815}"/>
              </a:ext>
            </a:extLst>
          </p:cNvPr>
          <p:cNvSpPr txBox="1"/>
          <p:nvPr/>
        </p:nvSpPr>
        <p:spPr>
          <a:xfrm>
            <a:off x="1248508" y="4244869"/>
            <a:ext cx="18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Higher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than Federal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C1D2-C61C-444A-BB9B-B98B582B8DBC}"/>
              </a:ext>
            </a:extLst>
          </p:cNvPr>
          <p:cNvSpPr txBox="1"/>
          <p:nvPr/>
        </p:nvSpPr>
        <p:spPr>
          <a:xfrm>
            <a:off x="2425849" y="3223896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CA: $15/hour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4B98-C329-2C4C-AA28-C2E806A0AF61}"/>
              </a:ext>
            </a:extLst>
          </p:cNvPr>
          <p:cNvSpPr txBox="1"/>
          <p:nvPr/>
        </p:nvSpPr>
        <p:spPr>
          <a:xfrm>
            <a:off x="9272751" y="6490964"/>
            <a:ext cx="227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CCCF-C5C7-4F44-9DE2-761270ECBCD9}"/>
              </a:ext>
            </a:extLst>
          </p:cNvPr>
          <p:cNvSpPr txBox="1"/>
          <p:nvPr/>
        </p:nvSpPr>
        <p:spPr>
          <a:xfrm>
            <a:off x="8340923" y="1586301"/>
            <a:ext cx="1379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NY: $13.20/hour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1ACD7-9AB3-9F41-B030-C1D02B82CDC2}"/>
              </a:ext>
            </a:extLst>
          </p:cNvPr>
          <p:cNvSpPr txBox="1"/>
          <p:nvPr/>
        </p:nvSpPr>
        <p:spPr>
          <a:xfrm>
            <a:off x="9954450" y="4860422"/>
            <a:ext cx="11192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FL: $10/hour</a:t>
            </a:r>
          </a:p>
        </p:txBody>
      </p:sp>
    </p:spTree>
    <p:extLst>
      <p:ext uri="{BB962C8B-B14F-4D97-AF65-F5344CB8AC3E}">
        <p14:creationId xmlns:p14="http://schemas.microsoft.com/office/powerpoint/2010/main" val="16162537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5673-6DC5-E14A-9C89-AE021322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tes and Local Gov’ts are Raising Min Wages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7207F-CA94-834E-B9F2-7F8CED4B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72018" y="992097"/>
            <a:ext cx="7247963" cy="52381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48CD-3B39-2A48-BE46-7C6B1C2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it possible to both increase growth and reduce income inequality?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equality of access promotes the full resource utilization</a:t>
            </a:r>
          </a:p>
          <a:p>
            <a:pPr lvl="1"/>
            <a:r>
              <a:rPr lang="en-US" dirty="0"/>
              <a:t>Expanding equality of access requires resources, likely from higher income/wealth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Possibly: encouraging competition promotes a more efficient economy </a:t>
            </a:r>
          </a:p>
          <a:p>
            <a:pPr lvl="1"/>
            <a:r>
              <a:rPr lang="en-US" dirty="0"/>
              <a:t>Companies with too much market power (monopolies) can stagnate economies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075760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70175</TotalTime>
  <Words>2748</Words>
  <Application>Microsoft Macintosh PowerPoint</Application>
  <PresentationFormat>Widescreen</PresentationFormat>
  <Paragraphs>518</Paragraphs>
  <Slides>70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Wage Growth Patterns Have Changed!</vt:lpstr>
      <vt:lpstr>Gini Coefficient</vt:lpstr>
      <vt:lpstr>Lorenz Curve of Income Distribution</vt:lpstr>
      <vt:lpstr>US Income Distribution: 2015</vt:lpstr>
      <vt:lpstr>Income Share Changes Between 1970  and 2020</vt:lpstr>
      <vt:lpstr>How Has Inequality Influenced Incomes?</vt:lpstr>
      <vt:lpstr>Income and Wealth Gini Coefficients</vt:lpstr>
      <vt:lpstr>Your Local Inequality Trend</vt:lpstr>
      <vt:lpstr>Your Local Inequality Trend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Effects of the Unhinging?</vt:lpstr>
      <vt:lpstr> Declining Unionization</vt:lpstr>
      <vt:lpstr>Growing Concentration within Industries</vt:lpstr>
      <vt:lpstr> Growing Dispersion in Capital Returns</vt:lpstr>
      <vt:lpstr> CEO Pay Has Been Growing Rapidly</vt:lpstr>
      <vt:lpstr> CEO Compensation – Tied to Stock Prices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PowerPoint Presentation</vt:lpstr>
      <vt:lpstr>Inequality Can Also Directly Affect GDP</vt:lpstr>
      <vt:lpstr> Addressing Inequality: Is It A Problem?</vt:lpstr>
      <vt:lpstr>Addressing Inequality:  Immediately Available Policy Solutions</vt:lpstr>
      <vt:lpstr>Addressing Inequality:  Long Term</vt:lpstr>
      <vt:lpstr>What to do About Inequality?</vt:lpstr>
      <vt:lpstr> Summary</vt:lpstr>
      <vt:lpstr>B-W Wealth Gap: Jon Haveman</vt:lpstr>
      <vt:lpstr> Thank you!</vt:lpstr>
      <vt:lpstr>Extra Slides</vt:lpstr>
      <vt:lpstr>Calculating the Gini Coefficient</vt:lpstr>
      <vt:lpstr>Quintile Income Cutoffs</vt:lpstr>
      <vt:lpstr>Growth Has Been Primarily at the Very Top</vt:lpstr>
      <vt:lpstr>  A Modern Example: Uber &amp; Lyft</vt:lpstr>
      <vt:lpstr>  Sources of Inequality Through Late 1990s</vt:lpstr>
      <vt:lpstr>How Much Inequality Is too Much?</vt:lpstr>
      <vt:lpstr> An International Perspective</vt:lpstr>
      <vt:lpstr> An International Perspective: Comparables</vt:lpstr>
      <vt:lpstr>Historical Values of Minimum Wages</vt:lpstr>
      <vt:lpstr>Many States Have A Higher Min Wage</vt:lpstr>
      <vt:lpstr>States and Local Gov’ts are Raising Min Wages</vt:lpstr>
      <vt:lpstr>Tension in Policy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384</cp:revision>
  <cp:lastPrinted>2018-04-14T23:01:43Z</cp:lastPrinted>
  <dcterms:created xsi:type="dcterms:W3CDTF">2017-05-03T22:30:38Z</dcterms:created>
  <dcterms:modified xsi:type="dcterms:W3CDTF">2022-08-03T21:19:54Z</dcterms:modified>
</cp:coreProperties>
</file>