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91"/>
  </p:notesMasterIdLst>
  <p:sldIdLst>
    <p:sldId id="4205" r:id="rId2"/>
    <p:sldId id="4206" r:id="rId3"/>
    <p:sldId id="4207" r:id="rId4"/>
    <p:sldId id="4208" r:id="rId5"/>
    <p:sldId id="4209" r:id="rId6"/>
    <p:sldId id="4210" r:id="rId7"/>
    <p:sldId id="4213" r:id="rId8"/>
    <p:sldId id="3528" r:id="rId9"/>
    <p:sldId id="259" r:id="rId10"/>
    <p:sldId id="275" r:id="rId11"/>
    <p:sldId id="335" r:id="rId12"/>
    <p:sldId id="4171" r:id="rId13"/>
    <p:sldId id="3546" r:id="rId14"/>
    <p:sldId id="305" r:id="rId15"/>
    <p:sldId id="306" r:id="rId16"/>
    <p:sldId id="1233" r:id="rId17"/>
    <p:sldId id="1729" r:id="rId18"/>
    <p:sldId id="4175" r:id="rId19"/>
    <p:sldId id="1733" r:id="rId20"/>
    <p:sldId id="3530" r:id="rId21"/>
    <p:sldId id="4174" r:id="rId22"/>
    <p:sldId id="380" r:id="rId23"/>
    <p:sldId id="381" r:id="rId24"/>
    <p:sldId id="1156" r:id="rId25"/>
    <p:sldId id="285" r:id="rId26"/>
    <p:sldId id="1152" r:id="rId27"/>
    <p:sldId id="383" r:id="rId28"/>
    <p:sldId id="323" r:id="rId29"/>
    <p:sldId id="1161" r:id="rId30"/>
    <p:sldId id="1231" r:id="rId31"/>
    <p:sldId id="373" r:id="rId32"/>
    <p:sldId id="1149" r:id="rId33"/>
    <p:sldId id="384" r:id="rId34"/>
    <p:sldId id="377" r:id="rId35"/>
    <p:sldId id="314" r:id="rId36"/>
    <p:sldId id="375" r:id="rId37"/>
    <p:sldId id="1125" r:id="rId38"/>
    <p:sldId id="385" r:id="rId39"/>
    <p:sldId id="3544" r:id="rId40"/>
    <p:sldId id="3504" r:id="rId41"/>
    <p:sldId id="3536" r:id="rId42"/>
    <p:sldId id="4100" r:id="rId43"/>
    <p:sldId id="4169" r:id="rId44"/>
    <p:sldId id="4170" r:id="rId45"/>
    <p:sldId id="309" r:id="rId46"/>
    <p:sldId id="386" r:id="rId47"/>
    <p:sldId id="1162" r:id="rId48"/>
    <p:sldId id="1179" r:id="rId49"/>
    <p:sldId id="388" r:id="rId50"/>
    <p:sldId id="3543" r:id="rId51"/>
    <p:sldId id="311" r:id="rId52"/>
    <p:sldId id="389" r:id="rId53"/>
    <p:sldId id="4211" r:id="rId54"/>
    <p:sldId id="4212" r:id="rId55"/>
    <p:sldId id="1088" r:id="rId56"/>
    <p:sldId id="344" r:id="rId57"/>
    <p:sldId id="345" r:id="rId58"/>
    <p:sldId id="346" r:id="rId59"/>
    <p:sldId id="347" r:id="rId60"/>
    <p:sldId id="348" r:id="rId61"/>
    <p:sldId id="349" r:id="rId62"/>
    <p:sldId id="4177" r:id="rId63"/>
    <p:sldId id="4178" r:id="rId64"/>
    <p:sldId id="4180" r:id="rId65"/>
    <p:sldId id="4179" r:id="rId66"/>
    <p:sldId id="4181" r:id="rId67"/>
    <p:sldId id="4182" r:id="rId68"/>
    <p:sldId id="4187" r:id="rId69"/>
    <p:sldId id="4183" r:id="rId70"/>
    <p:sldId id="4190" r:id="rId71"/>
    <p:sldId id="4191" r:id="rId72"/>
    <p:sldId id="4192" r:id="rId73"/>
    <p:sldId id="4193" r:id="rId74"/>
    <p:sldId id="4194" r:id="rId75"/>
    <p:sldId id="4195" r:id="rId76"/>
    <p:sldId id="4196" r:id="rId77"/>
    <p:sldId id="4184" r:id="rId78"/>
    <p:sldId id="4185" r:id="rId79"/>
    <p:sldId id="4197" r:id="rId80"/>
    <p:sldId id="4198" r:id="rId81"/>
    <p:sldId id="4186" r:id="rId82"/>
    <p:sldId id="4188" r:id="rId83"/>
    <p:sldId id="4189" r:id="rId84"/>
    <p:sldId id="4199" r:id="rId85"/>
    <p:sldId id="4200" r:id="rId86"/>
    <p:sldId id="4201" r:id="rId87"/>
    <p:sldId id="4202" r:id="rId88"/>
    <p:sldId id="4203" r:id="rId89"/>
    <p:sldId id="4204"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E43300"/>
    <a:srgbClr val="FFD800"/>
    <a:srgbClr val="00B0F0"/>
    <a:srgbClr val="CF1D01"/>
    <a:srgbClr val="E2E004"/>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14" autoAdjust="0"/>
    <p:restoredTop sz="67817" autoAdjust="0"/>
  </p:normalViewPr>
  <p:slideViewPr>
    <p:cSldViewPr snapToGrid="0" snapToObjects="1">
      <p:cViewPr varScale="1">
        <p:scale>
          <a:sx n="81" d="100"/>
          <a:sy n="81" d="100"/>
        </p:scale>
        <p:origin x="1176" y="184"/>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C4C88"/>
              </a:solidFill>
              <a:ln>
                <a:noFill/>
              </a:ln>
              <a:effectLst/>
            </c:spPr>
            <c:extLst>
              <c:ext xmlns:c16="http://schemas.microsoft.com/office/drawing/2014/chart" uri="{C3380CC4-5D6E-409C-BE32-E72D297353CC}">
                <c16:uniqueId val="{00000001-D1A9-42F7-A4C5-DCDA07EAA8BC}"/>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D1A9-42F7-A4C5-DCDA07EAA8BC}"/>
              </c:ext>
            </c:extLst>
          </c:dPt>
          <c:dPt>
            <c:idx val="2"/>
            <c:invertIfNegative val="0"/>
            <c:bubble3D val="0"/>
            <c:spPr>
              <a:solidFill>
                <a:srgbClr val="00B0F0"/>
              </a:solidFill>
              <a:ln>
                <a:noFill/>
              </a:ln>
              <a:effectLst/>
            </c:spPr>
            <c:extLst>
              <c:ext xmlns:c16="http://schemas.microsoft.com/office/drawing/2014/chart" uri="{C3380CC4-5D6E-409C-BE32-E72D297353CC}">
                <c16:uniqueId val="{00000005-D1A9-42F7-A4C5-DCDA07EAA8B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D1A9-42F7-A4C5-DCDA07EAA8BC}"/>
              </c:ext>
            </c:extLst>
          </c:dPt>
          <c:dPt>
            <c:idx val="4"/>
            <c:invertIfNegative val="0"/>
            <c:bubble3D val="0"/>
            <c:spPr>
              <a:solidFill>
                <a:srgbClr val="0070C0"/>
              </a:solidFill>
              <a:ln>
                <a:noFill/>
              </a:ln>
              <a:effectLst/>
            </c:spPr>
            <c:extLst>
              <c:ext xmlns:c16="http://schemas.microsoft.com/office/drawing/2014/chart" uri="{C3380CC4-5D6E-409C-BE32-E72D297353CC}">
                <c16:uniqueId val="{00000000-7094-4F7D-8020-88B279E61BAB}"/>
              </c:ext>
            </c:extLst>
          </c:dPt>
          <c:dLbls>
            <c:spPr>
              <a:noFill/>
              <a:ln>
                <a:noFill/>
              </a:ln>
              <a:effectLst/>
            </c:spPr>
            <c:txPr>
              <a:bodyPr rot="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Sheet1!$P$6:$P$10</c:f>
              <c:numCache>
                <c:formatCode>General</c:formatCode>
                <c:ptCount val="5"/>
                <c:pt idx="0">
                  <c:v>3.1</c:v>
                </c:pt>
                <c:pt idx="1">
                  <c:v>8.2000000000000011</c:v>
                </c:pt>
                <c:pt idx="2">
                  <c:v>14.3</c:v>
                </c:pt>
                <c:pt idx="3">
                  <c:v>23.2</c:v>
                </c:pt>
                <c:pt idx="4">
                  <c:v>51.1</c:v>
                </c:pt>
              </c:numCache>
            </c:numRef>
          </c:val>
          <c:extLst>
            <c:ext xmlns:c16="http://schemas.microsoft.com/office/drawing/2014/chart" uri="{C3380CC4-5D6E-409C-BE32-E72D297353CC}">
              <c16:uniqueId val="{00000008-D1A9-42F7-A4C5-DCDA07EAA8BC}"/>
            </c:ext>
          </c:extLst>
        </c:ser>
        <c:dLbls>
          <c:showLegendKey val="0"/>
          <c:showVal val="0"/>
          <c:showCatName val="0"/>
          <c:showSerName val="0"/>
          <c:showPercent val="0"/>
          <c:showBubbleSize val="0"/>
        </c:dLbls>
        <c:gapWidth val="75"/>
        <c:overlap val="40"/>
        <c:axId val="2091363752"/>
        <c:axId val="2091297480"/>
      </c:barChart>
      <c:catAx>
        <c:axId val="2091363752"/>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91297480"/>
        <c:crosses val="autoZero"/>
        <c:auto val="1"/>
        <c:lblAlgn val="ctr"/>
        <c:lblOffset val="100"/>
        <c:noMultiLvlLbl val="0"/>
      </c:catAx>
      <c:valAx>
        <c:axId val="209129748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91363752"/>
        <c:crosses val="autoZero"/>
        <c:crossBetween val="between"/>
      </c:valAx>
      <c:spPr>
        <a:noFill/>
        <a:ln>
          <a:noFill/>
        </a:ln>
        <a:effectLst/>
      </c:spPr>
    </c:plotArea>
    <c:plotVisOnly val="1"/>
    <c:dispBlanksAs val="gap"/>
    <c:showDLblsOverMax val="0"/>
  </c:chart>
  <c:spPr>
    <a:noFill/>
    <a:ln>
      <a:noFill/>
    </a:ln>
    <a:effectLst/>
  </c:spPr>
  <c:txPr>
    <a:bodyPr/>
    <a:lstStyle/>
    <a:p>
      <a:pPr>
        <a:defRPr sz="150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noFill/>
            </a:ln>
            <a:effectLst/>
          </c:spPr>
          <c:invertIfNegative val="0"/>
          <c:val>
            <c:numRef>
              <c:f>Sheet1!$I$6:$M$6</c:f>
              <c:numCache>
                <c:formatCode>General</c:formatCode>
                <c:ptCount val="5"/>
                <c:pt idx="4">
                  <c:v>51.1</c:v>
                </c:pt>
              </c:numCache>
            </c:numRef>
          </c:val>
          <c:extLst>
            <c:ext xmlns:c16="http://schemas.microsoft.com/office/drawing/2014/chart" uri="{C3380CC4-5D6E-409C-BE32-E72D297353CC}">
              <c16:uniqueId val="{00000000-4879-4F47-ACE1-C24E3044C522}"/>
            </c:ext>
          </c:extLst>
        </c:ser>
        <c:ser>
          <c:idx val="1"/>
          <c:order val="1"/>
          <c:spPr>
            <a:solidFill>
              <a:schemeClr val="accent2"/>
            </a:solidFill>
            <a:ln>
              <a:noFill/>
            </a:ln>
            <a:effectLst/>
          </c:spPr>
          <c:invertIfNegative val="0"/>
          <c:val>
            <c:numRef>
              <c:f>Sheet1!$I$7:$M$7</c:f>
              <c:numCache>
                <c:formatCode>General</c:formatCode>
                <c:ptCount val="5"/>
                <c:pt idx="3">
                  <c:v>23.2</c:v>
                </c:pt>
                <c:pt idx="4">
                  <c:v>23.2</c:v>
                </c:pt>
              </c:numCache>
            </c:numRef>
          </c:val>
          <c:extLst>
            <c:ext xmlns:c16="http://schemas.microsoft.com/office/drawing/2014/chart" uri="{C3380CC4-5D6E-409C-BE32-E72D297353CC}">
              <c16:uniqueId val="{00000001-4879-4F47-ACE1-C24E3044C522}"/>
            </c:ext>
          </c:extLst>
        </c:ser>
        <c:ser>
          <c:idx val="2"/>
          <c:order val="2"/>
          <c:spPr>
            <a:solidFill>
              <a:srgbClr val="00B0F0"/>
            </a:solidFill>
            <a:ln>
              <a:noFill/>
            </a:ln>
            <a:effectLst/>
          </c:spPr>
          <c:invertIfNegative val="0"/>
          <c:val>
            <c:numRef>
              <c:f>Sheet1!$I$8:$M$8</c:f>
              <c:numCache>
                <c:formatCode>General</c:formatCode>
                <c:ptCount val="5"/>
                <c:pt idx="2">
                  <c:v>14.3</c:v>
                </c:pt>
                <c:pt idx="3">
                  <c:v>14.3</c:v>
                </c:pt>
                <c:pt idx="4">
                  <c:v>14.3</c:v>
                </c:pt>
              </c:numCache>
            </c:numRef>
          </c:val>
          <c:extLst>
            <c:ext xmlns:c16="http://schemas.microsoft.com/office/drawing/2014/chart" uri="{C3380CC4-5D6E-409C-BE32-E72D297353CC}">
              <c16:uniqueId val="{00000002-4879-4F47-ACE1-C24E3044C522}"/>
            </c:ext>
          </c:extLst>
        </c:ser>
        <c:ser>
          <c:idx val="3"/>
          <c:order val="3"/>
          <c:spPr>
            <a:solidFill>
              <a:schemeClr val="accent6"/>
            </a:solidFill>
            <a:ln>
              <a:noFill/>
            </a:ln>
            <a:effectLst/>
          </c:spPr>
          <c:invertIfNegative val="0"/>
          <c:val>
            <c:numRef>
              <c:f>Sheet1!$I$9:$M$9</c:f>
              <c:numCache>
                <c:formatCode>General</c:formatCode>
                <c:ptCount val="5"/>
                <c:pt idx="1">
                  <c:v>8.2000000000000011</c:v>
                </c:pt>
                <c:pt idx="2">
                  <c:v>8.2000000000000011</c:v>
                </c:pt>
                <c:pt idx="3">
                  <c:v>8.2000000000000011</c:v>
                </c:pt>
                <c:pt idx="4">
                  <c:v>8.2000000000000011</c:v>
                </c:pt>
              </c:numCache>
            </c:numRef>
          </c:val>
          <c:extLst>
            <c:ext xmlns:c16="http://schemas.microsoft.com/office/drawing/2014/chart" uri="{C3380CC4-5D6E-409C-BE32-E72D297353CC}">
              <c16:uniqueId val="{00000003-4879-4F47-ACE1-C24E3044C522}"/>
            </c:ext>
          </c:extLst>
        </c:ser>
        <c:ser>
          <c:idx val="4"/>
          <c:order val="4"/>
          <c:spPr>
            <a:solidFill>
              <a:srgbClr val="0C4C88"/>
            </a:solidFill>
            <a:ln>
              <a:noFill/>
            </a:ln>
            <a:effectLst/>
          </c:spPr>
          <c:invertIfNegative val="0"/>
          <c:val>
            <c:numRef>
              <c:f>Sheet1!$I$10:$M$10</c:f>
              <c:numCache>
                <c:formatCode>General</c:formatCode>
                <c:ptCount val="5"/>
                <c:pt idx="0">
                  <c:v>3.1</c:v>
                </c:pt>
                <c:pt idx="1">
                  <c:v>3.1</c:v>
                </c:pt>
                <c:pt idx="2">
                  <c:v>3.1</c:v>
                </c:pt>
                <c:pt idx="3">
                  <c:v>3.1</c:v>
                </c:pt>
                <c:pt idx="4">
                  <c:v>3.1</c:v>
                </c:pt>
              </c:numCache>
            </c:numRef>
          </c:val>
          <c:extLst>
            <c:ext xmlns:c16="http://schemas.microsoft.com/office/drawing/2014/chart" uri="{C3380CC4-5D6E-409C-BE32-E72D297353CC}">
              <c16:uniqueId val="{00000004-4879-4F47-ACE1-C24E3044C522}"/>
            </c:ext>
          </c:extLst>
        </c:ser>
        <c:dLbls>
          <c:showLegendKey val="0"/>
          <c:showVal val="0"/>
          <c:showCatName val="0"/>
          <c:showSerName val="0"/>
          <c:showPercent val="0"/>
          <c:showBubbleSize val="0"/>
        </c:dLbls>
        <c:gapWidth val="150"/>
        <c:overlap val="100"/>
        <c:axId val="2091197256"/>
        <c:axId val="2091391512"/>
      </c:barChart>
      <c:catAx>
        <c:axId val="2091197256"/>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91391512"/>
        <c:crosses val="autoZero"/>
        <c:auto val="1"/>
        <c:lblAlgn val="ctr"/>
        <c:lblOffset val="100"/>
        <c:noMultiLvlLbl val="0"/>
      </c:catAx>
      <c:valAx>
        <c:axId val="20913915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91197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0.09536</cdr:x>
      <cdr:y>0.04943</cdr:y>
    </cdr:from>
    <cdr:to>
      <cdr:x>0.88806</cdr:x>
      <cdr:y>0.89556</cdr:y>
    </cdr:to>
    <cdr:sp macro="" textlink="">
      <cdr:nvSpPr>
        <cdr:cNvPr id="2" name="Freeform 1"/>
        <cdr:cNvSpPr/>
      </cdr:nvSpPr>
      <cdr:spPr>
        <a:xfrm xmlns:a="http://schemas.openxmlformats.org/drawingml/2006/main">
          <a:off x="499406" y="161925"/>
          <a:ext cx="4151366" cy="2771775"/>
        </a:xfrm>
        <a:custGeom xmlns:a="http://schemas.openxmlformats.org/drawingml/2006/main">
          <a:avLst/>
          <a:gdLst>
            <a:gd name="connsiteX0" fmla="*/ 0 w 4233076"/>
            <a:gd name="connsiteY0" fmla="*/ 2897433 h 2897433"/>
            <a:gd name="connsiteX1" fmla="*/ 444500 w 4233076"/>
            <a:gd name="connsiteY1" fmla="*/ 2808533 h 2897433"/>
            <a:gd name="connsiteX2" fmla="*/ 1346200 w 4233076"/>
            <a:gd name="connsiteY2" fmla="*/ 2567233 h 2897433"/>
            <a:gd name="connsiteX3" fmla="*/ 2273300 w 4233076"/>
            <a:gd name="connsiteY3" fmla="*/ 2186233 h 2897433"/>
            <a:gd name="connsiteX4" fmla="*/ 3175000 w 4233076"/>
            <a:gd name="connsiteY4" fmla="*/ 1551233 h 2897433"/>
            <a:gd name="connsiteX5" fmla="*/ 4140200 w 4233076"/>
            <a:gd name="connsiteY5" fmla="*/ 128833 h 2897433"/>
            <a:gd name="connsiteX6" fmla="*/ 4140200 w 4233076"/>
            <a:gd name="connsiteY6" fmla="*/ 154233 h 289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076" h="2897433">
              <a:moveTo>
                <a:pt x="0" y="2897433"/>
              </a:moveTo>
              <a:cubicBezTo>
                <a:pt x="110066" y="2880499"/>
                <a:pt x="220133" y="2863566"/>
                <a:pt x="444500" y="2808533"/>
              </a:cubicBezTo>
              <a:cubicBezTo>
                <a:pt x="668867" y="2753500"/>
                <a:pt x="1041400" y="2670950"/>
                <a:pt x="1346200" y="2567233"/>
              </a:cubicBezTo>
              <a:cubicBezTo>
                <a:pt x="1651000" y="2463516"/>
                <a:pt x="1968500" y="2355566"/>
                <a:pt x="2273300" y="2186233"/>
              </a:cubicBezTo>
              <a:cubicBezTo>
                <a:pt x="2578100" y="2016900"/>
                <a:pt x="2863850" y="1894133"/>
                <a:pt x="3175000" y="1551233"/>
              </a:cubicBezTo>
              <a:cubicBezTo>
                <a:pt x="3486150" y="1208333"/>
                <a:pt x="3979333" y="361666"/>
                <a:pt x="4140200" y="128833"/>
              </a:cubicBezTo>
              <a:cubicBezTo>
                <a:pt x="4301067" y="-104000"/>
                <a:pt x="4220633" y="25116"/>
                <a:pt x="4140200" y="154233"/>
              </a:cubicBezTo>
            </a:path>
          </a:pathLst>
        </a:custGeom>
        <a:noFill xmlns:a="http://schemas.openxmlformats.org/drawingml/2006/main"/>
        <a:ln xmlns:a="http://schemas.openxmlformats.org/drawingml/2006/main" w="25400">
          <a:solidFill>
            <a:srgbClr val="0C4C88"/>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0.09294</cdr:x>
      <cdr:y>0.05637</cdr:y>
    </cdr:from>
    <cdr:to>
      <cdr:x>0.88745</cdr:x>
      <cdr:y>0.89944</cdr:y>
    </cdr:to>
    <cdr:cxnSp macro="">
      <cdr:nvCxnSpPr>
        <cdr:cNvPr id="4" name="Straight Connector 3">
          <a:extLst xmlns:a="http://schemas.openxmlformats.org/drawingml/2006/main">
            <a:ext uri="{FF2B5EF4-FFF2-40B4-BE49-F238E27FC236}">
              <a16:creationId xmlns:a16="http://schemas.microsoft.com/office/drawing/2014/main" id="{C3594F26-1885-4937-8DE7-7E5C225A6AB8}"/>
            </a:ext>
          </a:extLst>
        </cdr:cNvPr>
        <cdr:cNvCxnSpPr/>
      </cdr:nvCxnSpPr>
      <cdr:spPr>
        <a:xfrm xmlns:a="http://schemas.openxmlformats.org/drawingml/2006/main" flipV="1">
          <a:off x="486706" y="184666"/>
          <a:ext cx="4160891" cy="2761735"/>
        </a:xfrm>
        <a:prstGeom xmlns:a="http://schemas.openxmlformats.org/drawingml/2006/main" prst="line">
          <a:avLst/>
        </a:prstGeom>
        <a:ln xmlns:a="http://schemas.openxmlformats.org/drawingml/2006/main">
          <a:solidFill>
            <a:schemeClr val="accent2"/>
          </a:solidFill>
          <a:prstDash val="dash"/>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10/16/22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bo.gov/publication/5136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epi.org/publication/ceo-pay-remains-high-relative-to-the-pay-of-typical-workers-and-high-wage-earners/"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a:t>
            </a:fld>
            <a:endParaRPr lang="en-US"/>
          </a:p>
        </p:txBody>
      </p:sp>
    </p:spTree>
    <p:extLst>
      <p:ext uri="{BB962C8B-B14F-4D97-AF65-F5344CB8AC3E}">
        <p14:creationId xmlns:p14="http://schemas.microsoft.com/office/powerpoint/2010/main" val="3105181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233351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348334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4152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960016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53740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511049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98557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290274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236287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0407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https://fivethirtyeight.com/features/many-americans-think-economic-inequality-is-a-problem-just-not-the-most-pressing-one/</a:t>
            </a:r>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2633409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70439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294292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65277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559990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3663897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580056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255620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2620849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3852895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2496729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2608349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37105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181156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565857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3694056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1210118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1504607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28586570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1470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14680362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111838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4068759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2094652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49</a:t>
            </a:fld>
            <a:endParaRPr lang="en-US" dirty="0"/>
          </a:p>
        </p:txBody>
      </p:sp>
    </p:spTree>
    <p:extLst>
      <p:ext uri="{BB962C8B-B14F-4D97-AF65-F5344CB8AC3E}">
        <p14:creationId xmlns:p14="http://schemas.microsoft.com/office/powerpoint/2010/main" val="2120538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50</a:t>
            </a:fld>
            <a:endParaRPr lang="en-US"/>
          </a:p>
        </p:txBody>
      </p:sp>
    </p:spTree>
    <p:extLst>
      <p:ext uri="{BB962C8B-B14F-4D97-AF65-F5344CB8AC3E}">
        <p14:creationId xmlns:p14="http://schemas.microsoft.com/office/powerpoint/2010/main" val="2432812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3583950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52</a:t>
            </a:fld>
            <a:endParaRPr lang="en-US"/>
          </a:p>
        </p:txBody>
      </p:sp>
    </p:spTree>
    <p:extLst>
      <p:ext uri="{BB962C8B-B14F-4D97-AF65-F5344CB8AC3E}">
        <p14:creationId xmlns:p14="http://schemas.microsoft.com/office/powerpoint/2010/main" val="3869198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Gini coefficient is a commonly used measure of inequality, but what is it exactly?  The Gini coefficient, as discussed earlier, is a measure that runs from zero (equality) to 100 (complete inequality). (The scale is sometimes reported as running from 0 to 1.)  On a graph with the proportion or share of income on the vertical axis and the proportion or share of the population on the horizontal axis, where the population is lined up from the lowest to highest income (or wealth), the Gini coefficient is calculated as the share of the triangle beneath the 45-degree line, representing equality, and the other two legs of the triangle below that line.  The greater the area “A,” the higher the inequality.  A larger A indicates that a relatively higher share of income (or wealth) is possessed by richer households than it would if the area were smaller.  The line delineating A is just the line that maps out the share of income (or wealth) possessed by the poorest, or bottom, X% of the households.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the households are lined up from poorest to richest on the horizontal axis, it will always be the case that the line between A and B will be below the 45% line.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way to think about the Gini Coefficient is to interpret it is as how far between perfect inequality and complete inequality are we.  So, a Gini of 50 roughly indicates that income is distributed as roughly halfway between the two.  33 is roughly one third of the way.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important to note that there is no clear consensus on exactly what is the right level of the Gini.  Should it be 25, mostly equal, or 75, mostly unequal.  We will talk more about this later, but although it is easy to say that 75 seems like a lot of inequality, there isn’t appropriate evidence to say that it is, from an economic perspective.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62</a:t>
            </a:fld>
            <a:endParaRPr lang="en-US"/>
          </a:p>
        </p:txBody>
      </p:sp>
    </p:spTree>
    <p:extLst>
      <p:ext uri="{BB962C8B-B14F-4D97-AF65-F5344CB8AC3E}">
        <p14:creationId xmlns:p14="http://schemas.microsoft.com/office/powerpoint/2010/main" val="3393323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calculation of the Gini curve can be seen with data from 2015.  You could imagine doing this with an economy of five households, lining them up from poorest to richest.  Instead, we will do it with even groupings of households in the economy.  The Gini is normally calculated with data on individual households, of which there were 124.6 million in 2015.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graph on the left depicts the shares of total income that are received by the different quintiles of households.  Quintiles just represent one-fifth of all households, where the lowest quintile contains the poorest one-fifth, or 20%, of all households and the highest, or top, quintile contains the richest one-fifth of all households.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graph on the right has the same income shares as on the left, but they are stacked on top of each other.  The first bar is the same as on the left.  The second bar is the second quintile with the height of the first quintile added on top.  These bars represent the cumulative shares of income held by the quintiles.  The first three quintiles receive about 25% of all income and the first four about 50%.  All five quintiles, of course, receive 100% of all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Gini is then calculated as the share of the triangle between the 45-degree line and the bottom and right-hand side of the graph that is above the curve that connects the tops of the bars.  As more income is transferred to higher-income households, this curve gets pushed down toward the lower right-hand corner of the graph and the Gini coefficient gets bigger.</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2264926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often argued that so what if high income households are getting richer relative to the rest. Well, this graphic suggests that income growth at the top has come at the expense of income growth at the bottom.</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64</a:t>
            </a:fld>
            <a:endParaRPr lang="en-US"/>
          </a:p>
        </p:txBody>
      </p:sp>
    </p:spTree>
    <p:extLst>
      <p:ext uri="{BB962C8B-B14F-4D97-AF65-F5344CB8AC3E}">
        <p14:creationId xmlns:p14="http://schemas.microsoft.com/office/powerpoint/2010/main" val="2438935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Although the income shares have changed at different levels of income, it is true that absolute levels of income, in inflation adjusted terms have also grow.  At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percentile, incomes grew from $23,000 to $26,000.  This is an increase of a little over 10%.  At the same time, the income cutoff for the 75% percentile, incomes grew from $94,000 to $130,000.  An increase of a little more than a third.  The cutoff for the top 5%, the 95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percentile, increased from $152,000 to $249,000 – an increase of nearly two-thirds (64%).</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65</a:t>
            </a:fld>
            <a:endParaRPr lang="en-US"/>
          </a:p>
        </p:txBody>
      </p:sp>
    </p:spTree>
    <p:extLst>
      <p:ext uri="{BB962C8B-B14F-4D97-AF65-F5344CB8AC3E}">
        <p14:creationId xmlns:p14="http://schemas.microsoft.com/office/powerpoint/2010/main" val="2505210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previous slide indicated the extent to which income has been redistributed as a result of increases in the income distribution.  What the image made clear is that the gains were primarily at the very top of the income distribution.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Lest we give the impression that gains in income were only at the very top, this graph illustrates how quickly household incomes grew between 1979 and 2013.  Over the course of this period, incomes at all levels grew, but they grew more than 10 times faster for those in the top 1% than they did for those in the bottom 80% of the income distribution.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economy experienced growth throughout this period and incomes at all levels grew as well, but households at the very top accumulated the vast majority of the income gains.  Average household income of those at the top grew in inflation-adjusted terms from $546,000 in 1979 to $1.6 million in 2013.  They actually peaked at $2.1 million in 2007, just before the Great Recession.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data were available, we would find that the income gains for the very, very top of the income distribution were even greater.  If we look at the top 400 households, their share of adjusted gross income in the United States increased from 0.52% in 1992 to 1.3% in 2014, the last year for which data are available.  They represent just 0.0003% of households (three ten -thousandths of one percent), and they received 1.3% of all income.  Their income share is 4,830 times their share of households.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story is not one of the rich getting richer, though they certainly are, it is one of the super-rich getting much richer.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graph indicates both pre-tax and post-tax rates of income growth.  All groups grow faster in terms of after-tax income, which is interesting.  Transfers benefit those in lower-income groups (at the bottom two quintiles) and tend to reduce income for those in higher-income groups (in the top three quintiles).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That pre-tax incomes grow faster for all groups indicates that despite the growing benefits that accrue to the bottom 40% during this period (post-tax incomes are rising faster than pre-tax incomes) the burden on the higher-income groups was lower in 2013 than it was in 1979.  Their pre-tax incomes grew so fast that they were able to fund increased benefits for lower-income groups and experience increased income gains at the same time.</a:t>
            </a:r>
          </a:p>
          <a:p>
            <a:r>
              <a:rPr lang="en-US" sz="1200" kern="1200" dirty="0">
                <a:solidFill>
                  <a:schemeClr val="tx1"/>
                </a:solidFill>
                <a:effectLst/>
                <a:latin typeface="+mn-lt"/>
                <a:ea typeface="+mn-ea"/>
                <a:cs typeface="+mn-cs"/>
              </a:rPr>
              <a:t>Congressional Budget Office, “The Distribution of Household Income and Federal Taxes, 2013,”  </a:t>
            </a:r>
            <a:r>
              <a:rPr lang="en-US" sz="1200" u="sng" kern="1200" dirty="0">
                <a:solidFill>
                  <a:schemeClr val="tx1"/>
                </a:solidFill>
                <a:effectLst/>
                <a:latin typeface="+mn-lt"/>
                <a:ea typeface="+mn-ea"/>
                <a:cs typeface="+mn-cs"/>
                <a:hlinkClick r:id="rId3"/>
              </a:rPr>
              <a:t>https://www.cbo.gov/publication/51361</a:t>
            </a:r>
            <a:r>
              <a:rPr lang="en-US" sz="1200" kern="1200" dirty="0">
                <a:solidFill>
                  <a:schemeClr val="tx1"/>
                </a:solidFill>
                <a:effectLst/>
                <a:latin typeface="+mn-lt"/>
                <a:ea typeface="+mn-ea"/>
                <a:cs typeface="+mn-cs"/>
              </a:rPr>
              <a:t>, Figures 8 and 13.</a:t>
            </a:r>
          </a:p>
          <a:p>
            <a:r>
              <a:rPr lang="en-US" sz="1200" kern="1200" dirty="0">
                <a:solidFill>
                  <a:schemeClr val="tx1"/>
                </a:solidFill>
                <a:effectLst/>
                <a:latin typeface="+mn-lt"/>
                <a:ea typeface="+mn-ea"/>
                <a:cs typeface="+mn-cs"/>
              </a:rPr>
              <a:t>Internal Revenue Service, “SOI Tax Stats: Top 400 Individual Income Tax Returns with the Largest Adjusted Gross Incomes,” https://www.irs.gov/statistics/soi-tax-stats-top-400-individual-income-tax-returns-with-the-largest-adjusted-gross-incomes.</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211597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740883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graph gives an impression of the impact of taxes and transfers on incomes in each of the 5 quintiles.  A couple of things that are worthy of note: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Means tested transfers are very small.</a:t>
            </a:r>
          </a:p>
          <a:p>
            <a:pPr lvl="0"/>
            <a:r>
              <a:rPr lang="en-US" sz="1200" kern="1200" dirty="0">
                <a:solidFill>
                  <a:schemeClr val="tx1"/>
                </a:solidFill>
                <a:effectLst/>
                <a:latin typeface="+mn-lt"/>
                <a:ea typeface="+mn-ea"/>
                <a:cs typeface="+mn-cs"/>
              </a:rPr>
              <a:t>Federal tax receipts are skewed heavily towards the top quintile, as is income, both before and after taxes.</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13004980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 glance at the distribution just for 2016.  Clearly, tax and transfer programs have disproportionately benefited those in the bottom 80% of the distribution, with those in the bottom 20% benefiting the most.</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36817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another illustration just how much wealth inequality has changed over the years. The graph depicts average wealth in each percentile for 1963 and for 2016.  As you move from left to right on the graph, you are examining wealth in households with more and more wealth. Several observations are worth highlighting:</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Wealth has increased dramatically at the top of the distribution.</a:t>
            </a:r>
          </a:p>
          <a:p>
            <a:pPr lvl="1"/>
            <a:r>
              <a:rPr lang="en-US" sz="1200" kern="1200" dirty="0">
                <a:solidFill>
                  <a:schemeClr val="tx1"/>
                </a:solidFill>
                <a:effectLst/>
                <a:latin typeface="+mn-lt"/>
                <a:ea typeface="+mn-ea"/>
                <a:cs typeface="+mn-cs"/>
              </a:rPr>
              <a:t>Wealth is inflation adjusted, so we can make comparisons across years.</a:t>
            </a:r>
          </a:p>
          <a:p>
            <a:pPr lvl="1"/>
            <a:r>
              <a:rPr lang="en-US" sz="1200" kern="1200" dirty="0">
                <a:solidFill>
                  <a:schemeClr val="tx1"/>
                </a:solidFill>
                <a:effectLst/>
                <a:latin typeface="+mn-lt"/>
                <a:ea typeface="+mn-ea"/>
                <a:cs typeface="+mn-cs"/>
              </a:rPr>
              <a:t>The top percentile, the richest 1% of households, experienced a 7-fold increase in wealth over the 53 year period.</a:t>
            </a:r>
          </a:p>
          <a:p>
            <a:pPr lvl="0"/>
            <a:r>
              <a:rPr lang="en-US" sz="1200" kern="1200" dirty="0">
                <a:solidFill>
                  <a:schemeClr val="tx1"/>
                </a:solidFill>
                <a:effectLst/>
                <a:latin typeface="+mn-lt"/>
                <a:ea typeface="+mn-ea"/>
                <a:cs typeface="+mn-cs"/>
              </a:rPr>
              <a:t>Wealth at the bottom decreased. If you look very closely, you can see that wealth has fallen negative for those in the lowest percentiles, at the right of the graph.</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2451905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remarkable are increases in wealth inequality in the United States.  Wealth is different from income in that it reflects the total financial holdings of households rather than the flow of money into a household.  Wealth includes stocks, bonds, homes, cars, businesses, retirement savings, and the ownership of other financial instruments.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Wealth inequality is in fact much greater than income inequality.  The richest 1% of households in the United States control 39% of all wealth, while the highest income households, also 1%, receive 24% of all income.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richest 10% of households control 78% of all wealth, while the bottom 90% control just 23%.  By contrast, the bottom 90% of households receive approximately 50% of all income.</a:t>
            </a:r>
          </a:p>
          <a:p>
            <a:r>
              <a:rPr lang="en-US" sz="1200" kern="1200" dirty="0">
                <a:solidFill>
                  <a:schemeClr val="tx1"/>
                </a:solidFill>
                <a:effectLst/>
                <a:latin typeface="+mn-lt"/>
                <a:ea typeface="+mn-ea"/>
                <a:cs typeface="+mn-cs"/>
              </a:rPr>
              <a:t>Source: Center for Budget and Policy Priorities, “A Guide to Statistics on Historical Trends in Income Inequality,” 02/16/18.  Produced from the Survey of Consumer Finances,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2636286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NEED as another talk that focuses on the Black-White wealth gap in the United States.  It focuses on the fact that both mean and median wealth of White households was between 7 and 8 times the wealth of Black households in 2019.  This gap is anticipated to increase significantly in the wake of the pandemic.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image here provides an indication of just how big the gap is. At every level of the income distribution, White wealth is significantly bigger than Black wealth.  For the top 10%, it is 5 times higher for White households than for Black.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other talk goes into great detail about how the gap is not explained by any or all of income, education, savings rates, or other things that are important determinants of wealth creation.  In other words, the story is very complicated and nuanced.</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72</a:t>
            </a:fld>
            <a:endParaRPr lang="en-US"/>
          </a:p>
        </p:txBody>
      </p:sp>
    </p:spTree>
    <p:extLst>
      <p:ext uri="{BB962C8B-B14F-4D97-AF65-F5344CB8AC3E}">
        <p14:creationId xmlns:p14="http://schemas.microsoft.com/office/powerpoint/2010/main" val="3335795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some level, we don’t really care about income inequality.  It is arguably more important to measure how much people are consuming and whether or not there is growing disparity in the ability of people in society to consume.  After all, changes in income can be transitory – job losses, sudden unexpected capital gains.  These changes may cause measured income inequality to change, but may not lead to a change in consumption patterns.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may not lead to consumption changes because people tend to consume out of what they believe to be their lifetime earnings capacity.  In other words, they will find ways to smooth out their consumption when income fluctuates unexpectedly.  They can borrow against their home, from family members, or simply draw down savings.  So, although we are in an era of significantly increasing income inequality. It may well be that perceptions of lifetime income have not changed and consumption inequality may not increase accordingly.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the same time, it is extremely difficult to measure consumption inequality.  There are many surveys that are designed to measure income, and these surveys arguably do a pretty good job.  There are relatively few surveys that measure consumption patterns and none of these surveys were developed with the express purpose of measuring consumption with an eye towards making comparisons across groups of people.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Several shortcomings of these surveys include a failure to cover all expenditure categories  and a inability to adequately collect information from all levels of income; in particular, from high income individuals.  Another problem is the difficulty in measuring the quality of goods and services purchases versus the quantity – some surveys focus on spending while others focus on quantity.  If there are changes in demand for quality at different levels of income, it is possible that these changes will be omitted in quantity-based surveys.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what do we think we know about consumption inequality?  At this point, there is no consensus, but it appears as though consumption inequality is also increasing.</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3906544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Early research on consumption inequality found that although income and wealth inequality have been increasing, consumption inequality may well not have been increasing.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set off a bit of a firestorm among inequality researchers who found this extremely difficult to believe.  As more and more studies were produced, each attempting to correct for perceived inadequacies in the studies that show no increase in inequality, it has become evident that consumption inequality may well be increasing as well.</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74</a:t>
            </a:fld>
            <a:endParaRPr lang="en-US"/>
          </a:p>
        </p:txBody>
      </p:sp>
    </p:spTree>
    <p:extLst>
      <p:ext uri="{BB962C8B-B14F-4D97-AF65-F5344CB8AC3E}">
        <p14:creationId xmlns:p14="http://schemas.microsoft.com/office/powerpoint/2010/main" val="561526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this point, the profession is in a place where there is no complete consensus on consumption inequality, whether it is remaining constant or increasing.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this point, this area of research, as are many areas of economic research, is still in search mode.  Searching for clear evidence of one result or another.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very common aspect of economic research, and of research more generally.  An early result is published that seems to contradict conventional wisdom.  There is then a flurry of research all of which probes the data and basic assumptions that underpin the early result.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these studies will confirm the early result and some will dispute it.  Over time, a general sense of the issue will evolve as more and more research supports one result over another.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no guarantee that a consensus will arise.  Sometimes the necessary data do not exist to convincingly pin down one result or the other.  Instead, it is merely a preponderance of the evidence that will drive our understand.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important to recognize that this phenomena is not unique to economics.  The same type of process occurs in almost all disciplines, from food research (Are eggs good or bad for you?) to physics (there remains no unifying theory of our physical environment).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with so many issues, the study of consumption inequality is confounded by both the perfect set of data as well as the perfect toolbox or set of methods with which to evaluate it. </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75</a:t>
            </a:fld>
            <a:endParaRPr lang="en-US"/>
          </a:p>
        </p:txBody>
      </p:sp>
    </p:spTree>
    <p:extLst>
      <p:ext uri="{BB962C8B-B14F-4D97-AF65-F5344CB8AC3E}">
        <p14:creationId xmlns:p14="http://schemas.microsoft.com/office/powerpoint/2010/main" val="3856090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the graph suggests, there is mounting evidence that consumption inequality is also increasing, there is no concrete consensus among economists.  Will a consensus be reached?  It’s unclear.</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76</a:t>
            </a:fld>
            <a:endParaRPr lang="en-US"/>
          </a:p>
        </p:txBody>
      </p:sp>
    </p:spTree>
    <p:extLst>
      <p:ext uri="{BB962C8B-B14F-4D97-AF65-F5344CB8AC3E}">
        <p14:creationId xmlns:p14="http://schemas.microsoft.com/office/powerpoint/2010/main" val="28054354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progressivity of the U.S. federal tax system at the top of the income distribution has declined dramatically since the 1960s.  This decline continued through the early 2000s. </a:t>
            </a:r>
          </a:p>
          <a:p>
            <a:r>
              <a:rPr lang="en-US" sz="1200" kern="1200" dirty="0">
                <a:solidFill>
                  <a:schemeClr val="tx1"/>
                </a:solidFill>
                <a:effectLst/>
                <a:latin typeface="+mn-lt"/>
                <a:ea typeface="+mn-ea"/>
                <a:cs typeface="+mn-cs"/>
              </a:rPr>
              <a:t>The top marginal tax rate has come down substantially, from 90% to just 37%.  At the same time, however, it is worth noting that the income cutoff has come down as well.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the same time, tax rates for the bottom have also come down, from about 20% to 10%.</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298368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7776053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would be disingenuous to leave the previous graph without some further elaboration.  Although the top marginal tax rate has come down significantly, so, too, has the income level at which the top tax rate kicks 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the top marginal tax rate in 1950 was 90%, but only incomes above the equivalent of $4 million were taxed at that rate.  By way of contrast, although the top tax rate today is 37%, it applies to incomes in excess of $600,000.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although much lower, the top marginal tax rate applies to much more income today than it did when it was 90% 60 years ago.</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1560351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Perhaps as a result of less competition in the economy and hence greater returns to some of the economy’s largest companies, the ratio of CEO pay to the pay of an average worker in the same company has skyrocketed since the late 1980s.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Prior to 1985, CEO compensation had been consistently below 50 times the compensation of the average worker at the same company.  By 2000, at the peak of the dot-com bubble, the ratio had grown to 343.5 times greater than average worker compensation.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Lawrence </a:t>
            </a:r>
            <a:r>
              <a:rPr lang="en-US" sz="1200" kern="1200" dirty="0" err="1">
                <a:solidFill>
                  <a:schemeClr val="tx1"/>
                </a:solidFill>
                <a:effectLst/>
                <a:latin typeface="+mn-lt"/>
                <a:ea typeface="+mn-ea"/>
                <a:cs typeface="+mn-cs"/>
              </a:rPr>
              <a:t>Mishel</a:t>
            </a:r>
            <a:r>
              <a:rPr lang="en-US" sz="1200" kern="1200" dirty="0">
                <a:solidFill>
                  <a:schemeClr val="tx1"/>
                </a:solidFill>
                <a:effectLst/>
                <a:latin typeface="+mn-lt"/>
                <a:ea typeface="+mn-ea"/>
                <a:cs typeface="+mn-cs"/>
              </a:rPr>
              <a:t> and Jessica </a:t>
            </a:r>
            <a:r>
              <a:rPr lang="en-US" sz="1200" kern="1200" dirty="0" err="1">
                <a:solidFill>
                  <a:schemeClr val="tx1"/>
                </a:solidFill>
                <a:effectLst/>
                <a:latin typeface="+mn-lt"/>
                <a:ea typeface="+mn-ea"/>
                <a:cs typeface="+mn-cs"/>
              </a:rPr>
              <a:t>Scheider</a:t>
            </a:r>
            <a:r>
              <a:rPr lang="en-US" sz="1200" kern="1200" dirty="0">
                <a:solidFill>
                  <a:schemeClr val="tx1"/>
                </a:solidFill>
                <a:effectLst/>
                <a:latin typeface="+mn-lt"/>
                <a:ea typeface="+mn-ea"/>
                <a:cs typeface="+mn-cs"/>
              </a:rPr>
              <a:t>, “CEO compensation surged in 2017”, Economic Policy Institute, August 16, 2018.</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79</a:t>
            </a:fld>
            <a:endParaRPr lang="en-US"/>
          </a:p>
        </p:txBody>
      </p:sp>
    </p:spTree>
    <p:extLst>
      <p:ext uri="{BB962C8B-B14F-4D97-AF65-F5344CB8AC3E}">
        <p14:creationId xmlns:p14="http://schemas.microsoft.com/office/powerpoint/2010/main" val="25885265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to some extent a reflection of the “winner take all” nature of today’s economy.  Earnings at many firms are being increasingly concentrated in the hands of just a few, or perhaps just the one, the CEO.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reasonable argument can be made that these outsized compensation packages merely reflect the value that the CEO brings to the company.  CEO compensation among S&amp;P companies is highly correlated with the S&amp;P.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this may be true, it is nonetheless true that this phenomenon is adding significantly to income inequality in the United States</a:t>
            </a:r>
          </a:p>
          <a:p>
            <a:r>
              <a:rPr lang="en-US" sz="1200" u="sng" kern="1200" dirty="0">
                <a:solidFill>
                  <a:schemeClr val="tx1"/>
                </a:solidFill>
                <a:effectLst/>
                <a:latin typeface="+mn-lt"/>
                <a:ea typeface="+mn-ea"/>
                <a:cs typeface="+mn-cs"/>
                <a:hlinkClick r:id="rId3"/>
              </a:rPr>
              <a:t>https://www.epi.org/publication/ceo-pay-remains-high-relative-to-the-pay-of-typical-workers-and-high-wage-earners/</a:t>
            </a:r>
            <a:r>
              <a:rPr lang="en-US" sz="1200" kern="1200" dirty="0">
                <a:solidFill>
                  <a:schemeClr val="tx1"/>
                </a:solidFill>
                <a:effectLst/>
                <a:latin typeface="+mn-lt"/>
                <a:ea typeface="+mn-ea"/>
                <a:cs typeface="+mn-cs"/>
              </a:rPr>
              <a:t>, on August 21, 2018.</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80</a:t>
            </a:fld>
            <a:endParaRPr lang="en-US"/>
          </a:p>
        </p:txBody>
      </p:sp>
    </p:spTree>
    <p:extLst>
      <p:ext uri="{BB962C8B-B14F-4D97-AF65-F5344CB8AC3E}">
        <p14:creationId xmlns:p14="http://schemas.microsoft.com/office/powerpoint/2010/main" val="21441689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last 70 years, the tax rates being imposed on the top income households – factoring in state, local as well as federal taxes – has declined very significantly.  At the same time tax rates at the bottom have been increasing, to the point where average tax rates are higher at the very bottom than at the very top.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 reflection of the taxes alone. The picture is different when transfers are taken into account – primarily because net tax rates at the bottom will go down significantly.</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81</a:t>
            </a:fld>
            <a:endParaRPr lang="en-US"/>
          </a:p>
        </p:txBody>
      </p:sp>
    </p:spTree>
    <p:extLst>
      <p:ext uri="{BB962C8B-B14F-4D97-AF65-F5344CB8AC3E}">
        <p14:creationId xmlns:p14="http://schemas.microsoft.com/office/powerpoint/2010/main" val="2604166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84</a:t>
            </a:fld>
            <a:endParaRPr lang="en-US"/>
          </a:p>
        </p:txBody>
      </p:sp>
    </p:spTree>
    <p:extLst>
      <p:ext uri="{BB962C8B-B14F-4D97-AF65-F5344CB8AC3E}">
        <p14:creationId xmlns:p14="http://schemas.microsoft.com/office/powerpoint/2010/main" val="25005266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Immigration has received a lot of attention, and many believe that immigrant workers contribute to an increase in income inequality.  The notion is relatively intuitive.  Most immigrants, or at least those receiving most of the attention, are low-income workers.  As more low-income workers come into the economy, they compete with low-skilled Americans, driving down their wages.  There is a flip side to this argument that also suggests that immigrant workers contribute to income inequality—many immigrants are high skilled and therefore receive high wages.  Thus, immigration adds workers at both tails of the distribution, which suggests that it increases income inequality.  The figure on the slide backs this up.  If you look at the distribution of income without immigrants, it is more equal than with them, but not by very much.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important to notice from the graph that the trends of the two lines are very similar.  Immigration may well add to inequality, but there is little evidence that it is adding significantly to the trend in income inequality when we consider the number of immigrants and the pattern of immigration.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Things are a little bit different once the influence on wages of an increase in immigration is taken into account.</a:t>
            </a:r>
          </a:p>
          <a:p>
            <a:r>
              <a:rPr lang="en-US" sz="1200" kern="1200" dirty="0">
                <a:solidFill>
                  <a:schemeClr val="tx1"/>
                </a:solidFill>
                <a:effectLst/>
                <a:latin typeface="+mn-lt"/>
                <a:ea typeface="+mn-ea"/>
                <a:cs typeface="+mn-cs"/>
              </a:rPr>
              <a:t>See http://blogs.lse.ac.uk/usappblog/2015/10/14/how-immigration-makes-income-inequality-worse-in-the-us/.</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85</a:t>
            </a:fld>
            <a:endParaRPr lang="en-US"/>
          </a:p>
        </p:txBody>
      </p:sp>
    </p:spTree>
    <p:extLst>
      <p:ext uri="{BB962C8B-B14F-4D97-AF65-F5344CB8AC3E}">
        <p14:creationId xmlns:p14="http://schemas.microsoft.com/office/powerpoint/2010/main" val="5392958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technological advances of the past have served to increase the productivity of the U.S. economy.  During much of the latest technological revolution, jobs have been created.  Beginning in about 2000, productivity continued to increase throughout the economy, but employment began to stagnate. The graph illustrates this. Although employment grew a little bit more slowly than did productivity through 2000, this coupling failed in 2000.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may have entered an era in which digital labor substitutes for human labor.  A broad range of jobs could be lost, from those that rely on routine tasks, the loss of which will suppress the wages of less-educated workers, to those requiring more sophisticated skills, such as writing prose.  Digital labor is slowly displacing more and more workers with higher skill levels.  This compresses income, favoring those who own equipment over those who provide labor services.</a:t>
            </a:r>
          </a:p>
          <a:p>
            <a:r>
              <a:rPr lang="en-US" sz="1200" kern="1200" dirty="0">
                <a:solidFill>
                  <a:schemeClr val="tx1"/>
                </a:solidFill>
                <a:effectLst/>
                <a:latin typeface="+mn-lt"/>
                <a:ea typeface="+mn-ea"/>
                <a:cs typeface="+mn-cs"/>
              </a:rPr>
              <a:t>Erik </a:t>
            </a:r>
            <a:r>
              <a:rPr lang="en-US" sz="1200" kern="1200" dirty="0" err="1">
                <a:solidFill>
                  <a:schemeClr val="tx1"/>
                </a:solidFill>
                <a:effectLst/>
                <a:latin typeface="+mn-lt"/>
                <a:ea typeface="+mn-ea"/>
                <a:cs typeface="+mn-cs"/>
              </a:rPr>
              <a:t>Brynjolfsson</a:t>
            </a:r>
            <a:r>
              <a:rPr lang="en-US" sz="1200" kern="1200" dirty="0">
                <a:solidFill>
                  <a:schemeClr val="tx1"/>
                </a:solidFill>
                <a:effectLst/>
                <a:latin typeface="+mn-lt"/>
                <a:ea typeface="+mn-ea"/>
                <a:cs typeface="+mn-cs"/>
              </a:rPr>
              <a:t> and Andrew McAfee, “Jobs, Productivity, and the Great Decoupling,” New York Times, December 11, 2012, https://www.nytimes.com/2012/12/12/opinion/global/jobs-productivity-and-the-great-decoupling.html.</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86</a:t>
            </a:fld>
            <a:endParaRPr lang="en-US"/>
          </a:p>
        </p:txBody>
      </p:sp>
    </p:spTree>
    <p:extLst>
      <p:ext uri="{BB962C8B-B14F-4D97-AF65-F5344CB8AC3E}">
        <p14:creationId xmlns:p14="http://schemas.microsoft.com/office/powerpoint/2010/main" val="22342095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discussed above, there can be multiple causes of growing inequality.  If growing inequality is driven by demographics, then it might very well not be an issue to be addressed by policy considerations.  If, however, the increase is being driven by declining access to resources, such as education, so that the overall productive capacity of the economy isn’t what it might be, then that is another matter, and arguably one to be addressed by policy decisions.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seems to be a general consensus that globalization (trade and offshoring), technology, and institutions are the primary drivers of increasing inequality in the United States.  Of these three, there is little consensus as to which is a primary driver.  Also, the rising practice of basing executive compensation on stock options has pushed top incomes well above historical norms. In the late 1990s, the Federal Reserve assembled a group of experts and established their version of a consensus view of the causes of increasing income inequality up to that point.  The graph on the slide illustrates their consensus view.  That view is that by far the largest contributor to rising income inequality is skill-biased technological change, accounting for nearly 45% of the increase. That still leaves most of the change unaccounted for.  Globalization is the second largest contributor to rising inequality.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two sources were likely the largest contributors to inequality and it is reasonable to expect that they have remained so.  There is also likely to have been very little change in the contribution of the other factors.  Though individual states and jurisdictions have raised the minimum wage, this surely does little to offset the nationwide decline in the minimum wage (in real terms).  The decline in unionization has continued since the late 1990s and shows no sign of slowing.  Immigration has slowed in the wake of the Great Recession, so if anything, its contribution has declined since the 1990s.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the extent that the decline in unionization reflects the declining bargaining position of labor more generally, it is possible that this phenomenon has grown in importance.  The growing prevalence of the gig economy and the increased reliance on contractors both have the effect of separating labor from prescribed benefits (including health care, unemployment compensation, and disability), discouraging collective bargaining, and undercutting any influence over the determination of wages.  It is possible that labor’s declining bargaining power has grown as a source of income inequality.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second largest source of increased inequality is rather vaguely labelled “Other.”  Standing out among these other sources are the reductions in competition that were discussed earlier in the presentation.  This and other rent-seeking behavior—efforts to tilt the economic table in one direction or another—are likely significant contributors to overall inequality.  Again, it is reasonable to expect that this has remained unchanged since the 1990s.</a:t>
            </a:r>
          </a:p>
          <a:p>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Era </a:t>
            </a:r>
            <a:r>
              <a:rPr lang="en-US" sz="1200" kern="1200" dirty="0" err="1">
                <a:solidFill>
                  <a:schemeClr val="tx1"/>
                </a:solidFill>
                <a:effectLst/>
                <a:latin typeface="+mn-lt"/>
                <a:ea typeface="+mn-ea"/>
                <a:cs typeface="+mn-cs"/>
              </a:rPr>
              <a:t>Dabla</a:t>
            </a:r>
            <a:r>
              <a:rPr lang="en-US" sz="1200" kern="1200" dirty="0">
                <a:solidFill>
                  <a:schemeClr val="tx1"/>
                </a:solidFill>
                <a:effectLst/>
                <a:latin typeface="+mn-lt"/>
                <a:ea typeface="+mn-ea"/>
                <a:cs typeface="+mn-cs"/>
              </a:rPr>
              <a:t>-Norris, </a:t>
            </a:r>
            <a:r>
              <a:rPr lang="en-US" sz="1200" kern="1200" dirty="0" err="1">
                <a:solidFill>
                  <a:schemeClr val="tx1"/>
                </a:solidFill>
                <a:effectLst/>
                <a:latin typeface="+mn-lt"/>
                <a:ea typeface="+mn-ea"/>
                <a:cs typeface="+mn-cs"/>
              </a:rPr>
              <a:t>Kalpana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Kochhar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Nujin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Suphaphiphat</a:t>
            </a:r>
            <a:r>
              <a:rPr lang="en-US" sz="1200" kern="1200" dirty="0">
                <a:solidFill>
                  <a:schemeClr val="tx1"/>
                </a:solidFill>
                <a:effectLst/>
                <a:latin typeface="+mn-lt"/>
                <a:ea typeface="+mn-ea"/>
                <a:cs typeface="+mn-cs"/>
              </a:rPr>
              <a:t>, Frantisek </a:t>
            </a:r>
            <a:r>
              <a:rPr lang="en-US" sz="1200" kern="1200" dirty="0" err="1">
                <a:solidFill>
                  <a:schemeClr val="tx1"/>
                </a:solidFill>
                <a:effectLst/>
                <a:latin typeface="+mn-lt"/>
                <a:ea typeface="+mn-ea"/>
                <a:cs typeface="+mn-cs"/>
              </a:rPr>
              <a:t>Ricka</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Evridiki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Tsounta</a:t>
            </a:r>
            <a:r>
              <a:rPr lang="en-US" sz="1200" kern="1200" dirty="0">
                <a:solidFill>
                  <a:schemeClr val="tx1"/>
                </a:solidFill>
                <a:effectLst/>
                <a:latin typeface="+mn-lt"/>
                <a:ea typeface="+mn-ea"/>
                <a:cs typeface="+mn-cs"/>
              </a:rPr>
              <a:t>, “Causes and Consequences of Income Inequality: A Global Perspective,” International Monetary Fund Staff Discussion Note 15/13, June 2015, https://www.imf.org/external/pubs/ft/sdn/2015/sdn1513.pdf.</a:t>
            </a:r>
          </a:p>
          <a:p>
            <a:r>
              <a:rPr lang="en-US" sz="1200" kern="1200" dirty="0">
                <a:solidFill>
                  <a:schemeClr val="tx1"/>
                </a:solidFill>
                <a:effectLst/>
                <a:latin typeface="+mn-lt"/>
                <a:ea typeface="+mn-ea"/>
                <a:cs typeface="+mn-cs"/>
              </a:rPr>
              <a:t>Thomas Piketty, Emanuel </a:t>
            </a:r>
            <a:r>
              <a:rPr lang="en-US" sz="1200" kern="1200" dirty="0" err="1">
                <a:solidFill>
                  <a:schemeClr val="tx1"/>
                </a:solidFill>
                <a:effectLst/>
                <a:latin typeface="+mn-lt"/>
                <a:ea typeface="+mn-ea"/>
                <a:cs typeface="+mn-cs"/>
              </a:rPr>
              <a:t>Saez</a:t>
            </a:r>
            <a:r>
              <a:rPr lang="en-US" sz="1200" kern="1200" dirty="0">
                <a:solidFill>
                  <a:schemeClr val="tx1"/>
                </a:solidFill>
                <a:effectLst/>
                <a:latin typeface="+mn-lt"/>
                <a:ea typeface="+mn-ea"/>
                <a:cs typeface="+mn-cs"/>
              </a:rPr>
              <a:t>, and Stefanie </a:t>
            </a:r>
            <a:r>
              <a:rPr lang="en-US" sz="1200" kern="1200" dirty="0" err="1">
                <a:solidFill>
                  <a:schemeClr val="tx1"/>
                </a:solidFill>
                <a:effectLst/>
                <a:latin typeface="+mn-lt"/>
                <a:ea typeface="+mn-ea"/>
                <a:cs typeface="+mn-cs"/>
              </a:rPr>
              <a:t>Stantcheva</a:t>
            </a:r>
            <a:r>
              <a:rPr lang="en-US" sz="1200" kern="1200" dirty="0">
                <a:solidFill>
                  <a:schemeClr val="tx1"/>
                </a:solidFill>
                <a:effectLst/>
                <a:latin typeface="+mn-lt"/>
                <a:ea typeface="+mn-ea"/>
                <a:cs typeface="+mn-cs"/>
              </a:rPr>
              <a:t>, “Optimal Taxation of Top Labor Incomes: A Tale of Three Elasticities,” </a:t>
            </a:r>
            <a:r>
              <a:rPr lang="en-US" sz="1200" i="1" kern="1200" dirty="0">
                <a:solidFill>
                  <a:schemeClr val="tx1"/>
                </a:solidFill>
                <a:effectLst/>
                <a:latin typeface="+mn-lt"/>
                <a:ea typeface="+mn-ea"/>
                <a:cs typeface="+mn-cs"/>
              </a:rPr>
              <a:t>American Economic Journal: Economic Policy</a:t>
            </a:r>
            <a:r>
              <a:rPr lang="en-US" sz="1200" kern="1200" dirty="0">
                <a:solidFill>
                  <a:schemeClr val="tx1"/>
                </a:solidFill>
                <a:effectLst/>
                <a:latin typeface="+mn-lt"/>
                <a:ea typeface="+mn-ea"/>
                <a:cs typeface="+mn-cs"/>
              </a:rPr>
              <a:t> 6(1), pp. 230–271, 2014, https://www.aeaweb.org/articles?id=10.1257/pol.6.1.230.</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87</a:t>
            </a:fld>
            <a:endParaRPr lang="en-US"/>
          </a:p>
        </p:txBody>
      </p:sp>
    </p:spTree>
    <p:extLst>
      <p:ext uri="{BB962C8B-B14F-4D97-AF65-F5344CB8AC3E}">
        <p14:creationId xmlns:p14="http://schemas.microsoft.com/office/powerpoint/2010/main" val="3081930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considering how much inequality is too much, it is worthwhile comparing inequality in the United States with inequality in other developed countries.  The figure presented does just that.  When compared to six countries that are arguably the closest peer countries to the United States, the share of income earned by the top 1% is significantly higher in the United States and has been growing much more quickly than in any of the other countries.  In 2015, the share of income going to the top 1% was in excess of 17%.  In none of the other countries has this share been much higher than 15%, and then only briefly in the United Kingdom just prior to the Great Recession.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six countries are all very similar to the United States.  Their economies are based on very similar capitalist systems and their cultures are also similar.  There is nothing inherently different in the United States that would dictate a higher share of income going to the top 1%.  Indeed, in the 1970s and through the mid-1980s, the United States did not stand out in this regard.  Although the share of income earned by the top 1% has increased in many countries since that time, it has increased significantly faster in the United States.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observation strongly suggests that the amount of income inequality in a country is a matter of policy, not something inherent in the makeup of the economy.  That is, there is something inherently different in the policies of the United States that have led to this dramatic increase in income inequality.  Therefore, there are policy prescriptions that could be reasonably applied to reduce the level of income inequality.</a:t>
            </a:r>
          </a:p>
          <a:p>
            <a:r>
              <a:rPr lang="en-US" sz="1200" kern="1200" dirty="0">
                <a:solidFill>
                  <a:schemeClr val="tx1"/>
                </a:solidFill>
                <a:effectLst/>
                <a:latin typeface="+mn-lt"/>
                <a:ea typeface="+mn-ea"/>
                <a:cs typeface="+mn-cs"/>
              </a:rPr>
              <a:t>This graphic is from the CEA 2017 Economic Report of the President, by way of Wikipedia.</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88</a:t>
            </a:fld>
            <a:endParaRPr lang="en-US"/>
          </a:p>
        </p:txBody>
      </p:sp>
    </p:spTree>
    <p:extLst>
      <p:ext uri="{BB962C8B-B14F-4D97-AF65-F5344CB8AC3E}">
        <p14:creationId xmlns:p14="http://schemas.microsoft.com/office/powerpoint/2010/main" val="29539990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 variety of policy options available to reduce poverty.  Applying one of these policy instruments to the issue of inequality presumes that it is a problem worthy of rectification.  It is not an unreasonable position to assert that inequality at its current levels is not a problem.  It has not been well established how to determine the point at which both equity and efficiency (the effects on GDP) begin to decline.  With this perspective, the appropriate policy response is to do nothing.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also perfectly reasonable to have concerns about the level of inequality that the U.S. economy is currently experiencing.  The policy tools for addressing these concerns fall into several buckets.  These buckets include redistribution policies—policies that tax higher-income households and transfer income to lower-income households.  There are policies that involve what here has been dubbed PRE-distribution; that is, policies that change the marketplace to the advantage of lower-income workers.  Finally, there are policies that seek to level the playing field.  These policies facilitate access to resources that are key to future economic success. For example, they seek to improve access to education, health care, and adequate housing.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Addressing economic inequality requires thoughtful debate.  Reasonable people can disagree on the extent to which income inequality is a problem, and there can also be disagreements regarding the best policy solutions.  The entanglement between inequality and an individual’s incentives to improve his or her situation make inequality a very challenging policy issue.</a:t>
            </a:r>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89</a:t>
            </a:fld>
            <a:endParaRPr lang="en-US"/>
          </a:p>
        </p:txBody>
      </p:sp>
    </p:spTree>
    <p:extLst>
      <p:ext uri="{BB962C8B-B14F-4D97-AF65-F5344CB8AC3E}">
        <p14:creationId xmlns:p14="http://schemas.microsoft.com/office/powerpoint/2010/main" val="241512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3976323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378818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52004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8617-0451-44BE-AC82-7FE3DD456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DF4196-F966-4329-BDF7-977A1F651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DFD08C-D35E-45F0-B077-773BC7B83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41BFAA-77C8-4C7C-9010-3EBAFD06BDA7}"/>
              </a:ext>
            </a:extLst>
          </p:cNvPr>
          <p:cNvSpPr>
            <a:spLocks noGrp="1"/>
          </p:cNvSpPr>
          <p:nvPr>
            <p:ph type="dt" sz="half" idx="10"/>
          </p:nvPr>
        </p:nvSpPr>
        <p:spPr>
          <a:xfrm>
            <a:off x="838200" y="6356350"/>
            <a:ext cx="2743200" cy="365125"/>
          </a:xfrm>
          <a:prstGeom prst="rect">
            <a:avLst/>
          </a:prstGeom>
        </p:spPr>
        <p:txBody>
          <a:bodyPr/>
          <a:lstStyle/>
          <a:p>
            <a:fld id="{DEC6080A-7F46-4EC1-9E2A-DEE2B0C0D0C4}" type="datetime1">
              <a:rPr lang="en-GB" smtClean="0"/>
              <a:t>16/10/2022</a:t>
            </a:fld>
            <a:endParaRPr lang="en-GB"/>
          </a:p>
        </p:txBody>
      </p:sp>
      <p:sp>
        <p:nvSpPr>
          <p:cNvPr id="6" name="Footer Placeholder 5">
            <a:extLst>
              <a:ext uri="{FF2B5EF4-FFF2-40B4-BE49-F238E27FC236}">
                <a16:creationId xmlns:a16="http://schemas.microsoft.com/office/drawing/2014/main" id="{3276B7AF-7CE5-4FB3-9153-26335332B2F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493ABD0-5698-44B0-A20E-93E689F5EC11}"/>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24870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EA43-E33B-4398-A0D3-10175F31D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B3D3B0-D4A8-4A53-A9C0-C3D768CEF8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EB4231-347F-4CC7-8E6E-54A4B4BD2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733CE5-9EEA-4FCE-84B5-B77B3ED256E4}"/>
              </a:ext>
            </a:extLst>
          </p:cNvPr>
          <p:cNvSpPr>
            <a:spLocks noGrp="1"/>
          </p:cNvSpPr>
          <p:nvPr>
            <p:ph type="dt" sz="half" idx="10"/>
          </p:nvPr>
        </p:nvSpPr>
        <p:spPr>
          <a:xfrm>
            <a:off x="838200" y="6356350"/>
            <a:ext cx="2743200" cy="365125"/>
          </a:xfrm>
          <a:prstGeom prst="rect">
            <a:avLst/>
          </a:prstGeom>
        </p:spPr>
        <p:txBody>
          <a:bodyPr/>
          <a:lstStyle/>
          <a:p>
            <a:fld id="{492268C9-B903-42EF-B4B9-89EE1457A750}" type="datetime1">
              <a:rPr lang="en-GB" smtClean="0"/>
              <a:t>16/10/2022</a:t>
            </a:fld>
            <a:endParaRPr lang="en-GB"/>
          </a:p>
        </p:txBody>
      </p:sp>
      <p:sp>
        <p:nvSpPr>
          <p:cNvPr id="6" name="Footer Placeholder 5">
            <a:extLst>
              <a:ext uri="{FF2B5EF4-FFF2-40B4-BE49-F238E27FC236}">
                <a16:creationId xmlns:a16="http://schemas.microsoft.com/office/drawing/2014/main" id="{25067ED4-813C-4ACA-9460-DF0467B1F77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F957ABE-8D0D-4FE1-8AC6-42637A49AA73}"/>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1951797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9884-1EBD-4CFB-900E-31709D6AE4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83C7BB-33CA-4513-81C3-904F3FF702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621061-A01D-4C95-B06A-3B6E3153F4BD}"/>
              </a:ext>
            </a:extLst>
          </p:cNvPr>
          <p:cNvSpPr>
            <a:spLocks noGrp="1"/>
          </p:cNvSpPr>
          <p:nvPr>
            <p:ph type="dt" sz="half" idx="10"/>
          </p:nvPr>
        </p:nvSpPr>
        <p:spPr>
          <a:xfrm>
            <a:off x="838200" y="6356350"/>
            <a:ext cx="2743200" cy="365125"/>
          </a:xfrm>
          <a:prstGeom prst="rect">
            <a:avLst/>
          </a:prstGeom>
        </p:spPr>
        <p:txBody>
          <a:bodyPr/>
          <a:lstStyle/>
          <a:p>
            <a:fld id="{92BE42B5-B0B7-4092-BBD8-0F7E813817C0}" type="datetime1">
              <a:rPr lang="en-GB" smtClean="0"/>
              <a:t>16/10/2022</a:t>
            </a:fld>
            <a:endParaRPr lang="en-GB"/>
          </a:p>
        </p:txBody>
      </p:sp>
      <p:sp>
        <p:nvSpPr>
          <p:cNvPr id="5" name="Footer Placeholder 4">
            <a:extLst>
              <a:ext uri="{FF2B5EF4-FFF2-40B4-BE49-F238E27FC236}">
                <a16:creationId xmlns:a16="http://schemas.microsoft.com/office/drawing/2014/main" id="{AABBDAB3-9221-4678-93DD-6F4F5EC8866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C935253-D773-40E7-BBEB-6A3B31A2D71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418995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0A103-CD01-42A7-AEAF-E742EB987E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98D1B4-4288-4E84-9E79-06CD6F9487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576B0C-6E8C-4DC7-B670-D5C2372A95B5}"/>
              </a:ext>
            </a:extLst>
          </p:cNvPr>
          <p:cNvSpPr>
            <a:spLocks noGrp="1"/>
          </p:cNvSpPr>
          <p:nvPr>
            <p:ph type="dt" sz="half" idx="10"/>
          </p:nvPr>
        </p:nvSpPr>
        <p:spPr>
          <a:xfrm>
            <a:off x="838200" y="6356350"/>
            <a:ext cx="2743200" cy="365125"/>
          </a:xfrm>
          <a:prstGeom prst="rect">
            <a:avLst/>
          </a:prstGeom>
        </p:spPr>
        <p:txBody>
          <a:bodyPr/>
          <a:lstStyle/>
          <a:p>
            <a:fld id="{04F56108-3E6D-409D-937E-FF84CEBAA288}" type="datetime1">
              <a:rPr lang="en-GB" smtClean="0"/>
              <a:t>16/10/2022</a:t>
            </a:fld>
            <a:endParaRPr lang="en-GB"/>
          </a:p>
        </p:txBody>
      </p:sp>
      <p:sp>
        <p:nvSpPr>
          <p:cNvPr id="5" name="Footer Placeholder 4">
            <a:extLst>
              <a:ext uri="{FF2B5EF4-FFF2-40B4-BE49-F238E27FC236}">
                <a16:creationId xmlns:a16="http://schemas.microsoft.com/office/drawing/2014/main" id="{77C3B5BA-0640-4759-8CD2-B3F7A36A51D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975AD88-CDA7-425D-A0BA-A42540EADD9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1657400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A1A1B-6776-4671-B601-DE113DE8231B}"/>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D656840-887C-4162-B08D-F195479EBBAD}"/>
              </a:ext>
            </a:extLst>
          </p:cNvPr>
          <p:cNvSpPr>
            <a:spLocks noGrp="1"/>
          </p:cNvSpPr>
          <p:nvPr>
            <p:ph type="sldNum" sz="quarter" idx="10"/>
          </p:nvPr>
        </p:nvSpPr>
        <p:spPr/>
        <p:txBody>
          <a:bodyPr/>
          <a:lstStyle/>
          <a:p>
            <a:fld id="{D9F085D5-EC86-4F6A-B501-C1359CB39116}" type="slidenum">
              <a:rPr lang="en-GB" smtClean="0"/>
              <a:pPr/>
              <a:t>‹#›</a:t>
            </a:fld>
            <a:endParaRPr lang="en-GB"/>
          </a:p>
        </p:txBody>
      </p:sp>
      <p:pic>
        <p:nvPicPr>
          <p:cNvPr id="4" name="Picture 3">
            <a:extLst>
              <a:ext uri="{FF2B5EF4-FFF2-40B4-BE49-F238E27FC236}">
                <a16:creationId xmlns:a16="http://schemas.microsoft.com/office/drawing/2014/main" id="{553C378D-FDAB-4499-9FE3-EC729E56D893}"/>
              </a:ext>
            </a:extLst>
          </p:cNvPr>
          <p:cNvPicPr>
            <a:picLocks noChangeAspect="1"/>
          </p:cNvPicPr>
          <p:nvPr userDrawn="1"/>
        </p:nvPicPr>
        <p:blipFill>
          <a:blip r:embed="rId2"/>
          <a:stretch>
            <a:fillRect/>
          </a:stretch>
        </p:blipFill>
        <p:spPr>
          <a:xfrm rot="16200000">
            <a:off x="-3081015" y="195085"/>
            <a:ext cx="1892739" cy="2017721"/>
          </a:xfrm>
          <a:prstGeom prst="rect">
            <a:avLst/>
          </a:prstGeom>
        </p:spPr>
      </p:pic>
    </p:spTree>
    <p:extLst>
      <p:ext uri="{BB962C8B-B14F-4D97-AF65-F5344CB8AC3E}">
        <p14:creationId xmlns:p14="http://schemas.microsoft.com/office/powerpoint/2010/main" val="192663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7"/>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8"/>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 id="2147483728" r:id="rId11"/>
    <p:sldLayoutId id="2147483729" r:id="rId12"/>
    <p:sldLayoutId id="2147483730" r:id="rId13"/>
    <p:sldLayoutId id="2147483731" r:id="rId14"/>
    <p:sldLayoutId id="2147483735" r:id="rId15"/>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Users/Jon/NEED%20Dropbox/Presentations/Inequality/Programs/incshr.pn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CBPP_AbruptIncrease.p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file:////Users/Jon/NEED%20Dropbox/Presentations/Inequality/Images/CBO_AfterTax.p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file:////Users/Jon/NEED%20Dropbox/Presentations/Inequality/Charts/cfac_all.png" TargetMode="External"/><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file:////Users/Jon/NEED%20Dropbox/Presentations/Inequality/Charts/cfac_actual.png" TargetMode="External"/><Relationship Id="rId5" Type="http://schemas.openxmlformats.org/officeDocument/2006/relationships/image" Target="../media/image18.png"/><Relationship Id="rId4" Type="http://schemas.openxmlformats.org/officeDocument/2006/relationships/image" Target="file:////Users/Jon/NEED%20Dropbox/Presentations/Inequality/Charts/cfac_v18.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www.needelegation.org/LocalGraph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TaxChanges.pn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file:////Volumes/Promise%20Pegasus/FileShare/Presentations/Base_New/Charts/0.USGraphs/Productivity/prod.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inequality.org/facts/income-inequality/" TargetMode="External"/><Relationship Id="rId4" Type="http://schemas.openxmlformats.org/officeDocument/2006/relationships/image" Target="file:////Users/Jon/NEED%20Dropbox/Presentations/Inequality/Charts/unions.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Concentration.pn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laborshare.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https://equitablegrowth.org/research-paper/are-todays-inequalities-limiting-tomorrows-opportunit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file:////Users/Jon/NEED%20Dropbox/Presentations/US%20Economic%20Update/Images/MinWageBinding.png"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5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NYTimes_WageGrowth.pn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file:////Users/Jon/NEED%20Dropbox/Presentations/Inequality/Charts/threshReal1979.p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file:////Users/Jon/NEED%20Dropbox/Presentations/Inequality/Programs/groupgrow.p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file:////Users/Jon/NEED%20Dropbox/Presentations/Inequality/Images/WealthShares.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dist_cbpp.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file:////Users/Jon/NEED%20Dropbox/Presentations/RacialWealth/Charts/WealthDistribution.p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0.tiff"/></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file:////Users/Jon/NEED%20Dropbox/Presentations/RacialWealth/Charts/WbyInc.png"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taxrate_both.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taxrate_topcutoff_real.p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EPI_CEO.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file:////Users/Jon/NEED%20Dropbox/Presentations/Inequality/Images/EPI_CEO.pn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file:////Volumes/Promise%20Pegasus/FileShare/Presentations/Base_New/Charts/prod_gap.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file:////Users/Jon/NEED%20Dropbox/Presentations/Inequality/Images/EPI_CEO2.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Thinker.jp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Dominican University</a:t>
            </a:r>
          </a:p>
          <a:p>
            <a:pPr>
              <a:lnSpc>
                <a:spcPct val="100000"/>
              </a:lnSpc>
              <a:spcBef>
                <a:spcPts val="0"/>
              </a:spcBef>
            </a:pPr>
            <a:r>
              <a:rPr lang="en-US" sz="3100" dirty="0">
                <a:solidFill>
                  <a:schemeClr val="tx2"/>
                </a:solidFill>
              </a:rPr>
              <a:t>Fall, 2022</a:t>
            </a:r>
          </a:p>
          <a:p>
            <a:pPr>
              <a:lnSpc>
                <a:spcPct val="100000"/>
              </a:lnSpc>
              <a:spcBef>
                <a:spcPts val="0"/>
              </a:spcBef>
            </a:pPr>
            <a:endParaRPr lang="en-US" sz="3100" dirty="0">
              <a:solidFill>
                <a:schemeClr val="tx2"/>
              </a:solidFill>
            </a:endParaRP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6564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160" y="0"/>
            <a:ext cx="10515600" cy="1325563"/>
          </a:xfrm>
        </p:spPr>
        <p:txBody>
          <a:bodyPr/>
          <a:lstStyle/>
          <a:p>
            <a:r>
              <a:rPr lang="en-US" dirty="0">
                <a:solidFill>
                  <a:schemeClr val="bg1"/>
                </a:solidFill>
              </a:rPr>
              <a:t>Eco</a:t>
            </a:r>
            <a:r>
              <a:rPr lang="en-US" dirty="0"/>
              <a:t>nomic Inequality: Income</a:t>
            </a:r>
          </a:p>
        </p:txBody>
      </p:sp>
      <p:sp>
        <p:nvSpPr>
          <p:cNvPr id="3" name="Content Placeholder 2"/>
          <p:cNvSpPr>
            <a:spLocks noGrp="1"/>
          </p:cNvSpPr>
          <p:nvPr>
            <p:ph sz="half" idx="1"/>
          </p:nvPr>
        </p:nvSpPr>
        <p:spPr>
          <a:xfrm>
            <a:off x="838200" y="1730375"/>
            <a:ext cx="5181600" cy="4189162"/>
          </a:xfrm>
        </p:spPr>
        <p:txBody>
          <a:bodyPr anchor="ctr" anchorCtr="0"/>
          <a:lstStyle/>
          <a:p>
            <a:r>
              <a:rPr lang="en-US" dirty="0"/>
              <a:t>Definition:</a:t>
            </a:r>
          </a:p>
          <a:p>
            <a:pPr lvl="1"/>
            <a:r>
              <a:rPr lang="en-US" dirty="0"/>
              <a:t>The extent to which the distribution of income deviates from complete equality</a:t>
            </a:r>
          </a:p>
          <a:p>
            <a:pPr lvl="1"/>
            <a:endParaRPr lang="en-US" dirty="0"/>
          </a:p>
          <a:p>
            <a:pPr lvl="1"/>
            <a:r>
              <a:rPr lang="en-US" dirty="0"/>
              <a:t>The dispersion of income throughout the economy</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10</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698A85-EA40-4EBB-8EFF-6FFBC920CAD3}"/>
              </a:ext>
            </a:extLst>
          </p:cNvPr>
          <p:cNvPicPr>
            <a:picLocks noChangeAspect="1"/>
          </p:cNvPicPr>
          <p:nvPr/>
        </p:nvPicPr>
        <p:blipFill>
          <a:blip r:embed="rId3"/>
          <a:stretch>
            <a:fillRect/>
          </a:stretch>
        </p:blipFill>
        <p:spPr>
          <a:xfrm>
            <a:off x="6308899" y="2321122"/>
            <a:ext cx="4511501" cy="300766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19773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4A4F-0F5C-B34D-AED1-761D951E1B63}"/>
              </a:ext>
            </a:extLst>
          </p:cNvPr>
          <p:cNvSpPr>
            <a:spLocks noGrp="1"/>
          </p:cNvSpPr>
          <p:nvPr>
            <p:ph type="title"/>
          </p:nvPr>
        </p:nvSpPr>
        <p:spPr>
          <a:xfrm>
            <a:off x="876300" y="0"/>
            <a:ext cx="10515600" cy="1325563"/>
          </a:xfrm>
        </p:spPr>
        <p:txBody>
          <a:bodyPr/>
          <a:lstStyle/>
          <a:p>
            <a:r>
              <a:rPr lang="en-US" dirty="0">
                <a:solidFill>
                  <a:schemeClr val="bg1"/>
                </a:solidFill>
              </a:rPr>
              <a:t>Dif</a:t>
            </a:r>
            <a:r>
              <a:rPr lang="en-US" dirty="0"/>
              <a:t>ferent Ways of Thinking About Inequality </a:t>
            </a:r>
          </a:p>
        </p:txBody>
      </p:sp>
      <p:sp>
        <p:nvSpPr>
          <p:cNvPr id="3" name="Content Placeholder 2">
            <a:extLst>
              <a:ext uri="{FF2B5EF4-FFF2-40B4-BE49-F238E27FC236}">
                <a16:creationId xmlns:a16="http://schemas.microsoft.com/office/drawing/2014/main" id="{44AC5FE0-2677-AA4F-816D-9FB980AE2D5D}"/>
              </a:ext>
            </a:extLst>
          </p:cNvPr>
          <p:cNvSpPr>
            <a:spLocks noGrp="1"/>
          </p:cNvSpPr>
          <p:nvPr>
            <p:ph idx="1"/>
          </p:nvPr>
        </p:nvSpPr>
        <p:spPr>
          <a:xfrm>
            <a:off x="1179040" y="1325563"/>
            <a:ext cx="4347519" cy="4351338"/>
          </a:xfrm>
        </p:spPr>
        <p:txBody>
          <a:bodyPr/>
          <a:lstStyle/>
          <a:p>
            <a:r>
              <a:rPr lang="en-US" dirty="0"/>
              <a:t>Income Inequality</a:t>
            </a:r>
          </a:p>
          <a:p>
            <a:pPr lvl="1"/>
            <a:r>
              <a:rPr lang="en-US" dirty="0"/>
              <a:t>Before taxes and transfers</a:t>
            </a:r>
          </a:p>
          <a:p>
            <a:pPr lvl="1"/>
            <a:r>
              <a:rPr lang="en-US" dirty="0"/>
              <a:t>After taxes and transfers</a:t>
            </a:r>
          </a:p>
          <a:p>
            <a:r>
              <a:rPr lang="en-US" dirty="0"/>
              <a:t>Wealth Inequality</a:t>
            </a:r>
          </a:p>
          <a:p>
            <a:r>
              <a:rPr lang="en-US" dirty="0"/>
              <a:t>Consumption Inequality</a:t>
            </a:r>
          </a:p>
        </p:txBody>
      </p:sp>
      <p:sp>
        <p:nvSpPr>
          <p:cNvPr id="4" name="Slide Number Placeholder 3">
            <a:extLst>
              <a:ext uri="{FF2B5EF4-FFF2-40B4-BE49-F238E27FC236}">
                <a16:creationId xmlns:a16="http://schemas.microsoft.com/office/drawing/2014/main" id="{F71795BF-E1AA-5348-8D73-947F1CBCC4DE}"/>
              </a:ext>
            </a:extLst>
          </p:cNvPr>
          <p:cNvSpPr>
            <a:spLocks noGrp="1"/>
          </p:cNvSpPr>
          <p:nvPr>
            <p:ph type="sldNum" sz="quarter" idx="12"/>
          </p:nvPr>
        </p:nvSpPr>
        <p:spPr/>
        <p:txBody>
          <a:bodyPr/>
          <a:lstStyle/>
          <a:p>
            <a:fld id="{D9F085D5-EC86-4F6A-B501-C1359CB39116}" type="slidenum">
              <a:rPr lang="en-US" smtClean="0"/>
              <a:t>11</a:t>
            </a:fld>
            <a:endParaRPr lang="en-US" dirty="0"/>
          </a:p>
        </p:txBody>
      </p:sp>
      <p:sp>
        <p:nvSpPr>
          <p:cNvPr id="5" name="TextBox 4">
            <a:extLst>
              <a:ext uri="{FF2B5EF4-FFF2-40B4-BE49-F238E27FC236}">
                <a16:creationId xmlns:a16="http://schemas.microsoft.com/office/drawing/2014/main" id="{B166F9D8-F466-554C-8E30-B2BFF7F5C72D}"/>
              </a:ext>
            </a:extLst>
          </p:cNvPr>
          <p:cNvSpPr txBox="1"/>
          <p:nvPr/>
        </p:nvSpPr>
        <p:spPr>
          <a:xfrm>
            <a:off x="6353503" y="2722429"/>
            <a:ext cx="4855780" cy="2062103"/>
          </a:xfrm>
          <a:prstGeom prst="rect">
            <a:avLst/>
          </a:prstGeom>
          <a:noFill/>
          <a:ln>
            <a:solidFill>
              <a:schemeClr val="tx1"/>
            </a:solidFill>
          </a:ln>
        </p:spPr>
        <p:txBody>
          <a:bodyPr wrap="square" rtlCol="0">
            <a:spAutoFit/>
          </a:bodyPr>
          <a:lstStyle/>
          <a:p>
            <a:pPr algn="ctr"/>
            <a:r>
              <a:rPr lang="en-US" sz="2000" dirty="0">
                <a:solidFill>
                  <a:srgbClr val="FF0000"/>
                </a:solidFill>
              </a:rPr>
              <a:t>How does wealth differ from income?</a:t>
            </a:r>
          </a:p>
          <a:p>
            <a:endParaRPr lang="en-US" dirty="0"/>
          </a:p>
          <a:p>
            <a:r>
              <a:rPr lang="en-US" b="1" dirty="0"/>
              <a:t>Income</a:t>
            </a:r>
            <a:r>
              <a:rPr lang="en-US" dirty="0"/>
              <a:t> is measured over a period of time, say one year. </a:t>
            </a:r>
          </a:p>
          <a:p>
            <a:endParaRPr lang="en-US" dirty="0"/>
          </a:p>
          <a:p>
            <a:r>
              <a:rPr lang="en-US" b="1" dirty="0"/>
              <a:t>Wealth </a:t>
            </a:r>
            <a:r>
              <a:rPr lang="en-US" dirty="0"/>
              <a:t>is one’s accumulated savings, including physical and financial assets (net worth).  </a:t>
            </a:r>
          </a:p>
        </p:txBody>
      </p:sp>
    </p:spTree>
    <p:extLst>
      <p:ext uri="{BB962C8B-B14F-4D97-AF65-F5344CB8AC3E}">
        <p14:creationId xmlns:p14="http://schemas.microsoft.com/office/powerpoint/2010/main" val="729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D779-464B-EC6A-B897-ECC875A6825E}"/>
              </a:ext>
            </a:extLst>
          </p:cNvPr>
          <p:cNvSpPr>
            <a:spLocks noGrp="1"/>
          </p:cNvSpPr>
          <p:nvPr>
            <p:ph type="title"/>
          </p:nvPr>
        </p:nvSpPr>
        <p:spPr>
          <a:xfrm>
            <a:off x="750180" y="0"/>
            <a:ext cx="10515600" cy="1325563"/>
          </a:xfrm>
        </p:spPr>
        <p:txBody>
          <a:bodyPr/>
          <a:lstStyle/>
          <a:p>
            <a:r>
              <a:rPr lang="en-US" dirty="0">
                <a:solidFill>
                  <a:schemeClr val="bg1"/>
                </a:solidFill>
              </a:rPr>
              <a:t>Diff</a:t>
            </a:r>
            <a:r>
              <a:rPr lang="en-US" dirty="0"/>
              <a:t>erent Ways of Thinking About Inequality </a:t>
            </a:r>
          </a:p>
        </p:txBody>
      </p:sp>
      <p:sp>
        <p:nvSpPr>
          <p:cNvPr id="5" name="Slide Number Placeholder 4">
            <a:extLst>
              <a:ext uri="{FF2B5EF4-FFF2-40B4-BE49-F238E27FC236}">
                <a16:creationId xmlns:a16="http://schemas.microsoft.com/office/drawing/2014/main" id="{5BD66161-5B9C-9D81-952E-DD340D2056FB}"/>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12" name="TextBox 11">
            <a:extLst>
              <a:ext uri="{FF2B5EF4-FFF2-40B4-BE49-F238E27FC236}">
                <a16:creationId xmlns:a16="http://schemas.microsoft.com/office/drawing/2014/main" id="{37A94604-75AE-492D-A76C-D8BC1DEF00CB}"/>
              </a:ext>
            </a:extLst>
          </p:cNvPr>
          <p:cNvSpPr txBox="1"/>
          <p:nvPr/>
        </p:nvSpPr>
        <p:spPr>
          <a:xfrm>
            <a:off x="931745" y="1800224"/>
            <a:ext cx="4385186" cy="523220"/>
          </a:xfrm>
          <a:prstGeom prst="rect">
            <a:avLst/>
          </a:prstGeom>
          <a:noFill/>
          <a:ln w="38100">
            <a:solidFill>
              <a:srgbClr val="0070C0"/>
            </a:solidFill>
          </a:ln>
        </p:spPr>
        <p:txBody>
          <a:bodyPr wrap="square" rtlCol="0">
            <a:spAutoFit/>
          </a:bodyPr>
          <a:lstStyle/>
          <a:p>
            <a:pPr algn="ctr"/>
            <a:r>
              <a:rPr lang="en-US" sz="2800" b="1" dirty="0"/>
              <a:t>Inequality</a:t>
            </a:r>
          </a:p>
        </p:txBody>
      </p:sp>
      <p:cxnSp>
        <p:nvCxnSpPr>
          <p:cNvPr id="13" name="Straight Connector 12">
            <a:extLst>
              <a:ext uri="{FF2B5EF4-FFF2-40B4-BE49-F238E27FC236}">
                <a16:creationId xmlns:a16="http://schemas.microsoft.com/office/drawing/2014/main" id="{D6602D5C-75B0-4BF0-FE57-C153D75E1F02}"/>
              </a:ext>
            </a:extLst>
          </p:cNvPr>
          <p:cNvCxnSpPr>
            <a:cxnSpLocks/>
            <a:stCxn id="12" idx="2"/>
            <a:endCxn id="14" idx="0"/>
          </p:cNvCxnSpPr>
          <p:nvPr/>
        </p:nvCxnSpPr>
        <p:spPr>
          <a:xfrm>
            <a:off x="3124338" y="2323444"/>
            <a:ext cx="2" cy="30777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E87093-03F4-6431-D911-0D83EF3EEA81}"/>
              </a:ext>
            </a:extLst>
          </p:cNvPr>
          <p:cNvSpPr txBox="1"/>
          <p:nvPr/>
        </p:nvSpPr>
        <p:spPr>
          <a:xfrm>
            <a:off x="459798" y="2631221"/>
            <a:ext cx="5329083" cy="2308324"/>
          </a:xfrm>
          <a:prstGeom prst="rect">
            <a:avLst/>
          </a:prstGeom>
          <a:noFill/>
          <a:ln w="28575">
            <a:solidFill>
              <a:srgbClr val="0070C0"/>
            </a:solidFill>
          </a:ln>
        </p:spPr>
        <p:txBody>
          <a:bodyPr wrap="square" rtlCol="0">
            <a:spAutoFit/>
          </a:bodyPr>
          <a:lstStyle/>
          <a:p>
            <a:r>
              <a:rPr lang="en-US" sz="2400" dirty="0"/>
              <a:t>How evenly income/wealth is divided across a population.</a:t>
            </a:r>
          </a:p>
          <a:p>
            <a:endParaRPr lang="en-US" sz="2400" dirty="0"/>
          </a:p>
          <a:p>
            <a:r>
              <a:rPr lang="en-US" sz="2400" dirty="0"/>
              <a:t>It is about the distribution of some measure and not a comparison between sub-groups.</a:t>
            </a:r>
          </a:p>
        </p:txBody>
      </p:sp>
      <p:sp>
        <p:nvSpPr>
          <p:cNvPr id="15" name="TextBox 14">
            <a:extLst>
              <a:ext uri="{FF2B5EF4-FFF2-40B4-BE49-F238E27FC236}">
                <a16:creationId xmlns:a16="http://schemas.microsoft.com/office/drawing/2014/main" id="{09015CA7-FF54-F5A3-217D-6EA327CBCE23}"/>
              </a:ext>
            </a:extLst>
          </p:cNvPr>
          <p:cNvSpPr txBox="1"/>
          <p:nvPr/>
        </p:nvSpPr>
        <p:spPr>
          <a:xfrm>
            <a:off x="6567948" y="1800224"/>
            <a:ext cx="4385187" cy="523220"/>
          </a:xfrm>
          <a:prstGeom prst="rect">
            <a:avLst/>
          </a:prstGeom>
          <a:noFill/>
          <a:ln w="38100">
            <a:solidFill>
              <a:srgbClr val="FF0000"/>
            </a:solidFill>
          </a:ln>
        </p:spPr>
        <p:txBody>
          <a:bodyPr wrap="square" rtlCol="0">
            <a:spAutoFit/>
          </a:bodyPr>
          <a:lstStyle/>
          <a:p>
            <a:pPr algn="ctr"/>
            <a:r>
              <a:rPr lang="en-US" sz="2800" b="1" dirty="0"/>
              <a:t>Inequality between groups</a:t>
            </a:r>
          </a:p>
        </p:txBody>
      </p:sp>
      <p:cxnSp>
        <p:nvCxnSpPr>
          <p:cNvPr id="16" name="Straight Connector 15">
            <a:extLst>
              <a:ext uri="{FF2B5EF4-FFF2-40B4-BE49-F238E27FC236}">
                <a16:creationId xmlns:a16="http://schemas.microsoft.com/office/drawing/2014/main" id="{392F547E-5C3A-17CA-7DE2-4818D8D0E484}"/>
              </a:ext>
            </a:extLst>
          </p:cNvPr>
          <p:cNvCxnSpPr>
            <a:cxnSpLocks/>
            <a:stCxn id="15" idx="2"/>
            <a:endCxn id="17" idx="0"/>
          </p:cNvCxnSpPr>
          <p:nvPr/>
        </p:nvCxnSpPr>
        <p:spPr>
          <a:xfrm>
            <a:off x="8760542" y="2323444"/>
            <a:ext cx="0" cy="3077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57BF17B-70F9-5A84-C648-DF2FE453E214}"/>
              </a:ext>
            </a:extLst>
          </p:cNvPr>
          <p:cNvSpPr txBox="1"/>
          <p:nvPr/>
        </p:nvSpPr>
        <p:spPr>
          <a:xfrm>
            <a:off x="6096000" y="2631221"/>
            <a:ext cx="5329084" cy="2677656"/>
          </a:xfrm>
          <a:prstGeom prst="rect">
            <a:avLst/>
          </a:prstGeom>
          <a:noFill/>
          <a:ln w="28575">
            <a:solidFill>
              <a:srgbClr val="FF0000"/>
            </a:solidFill>
          </a:ln>
        </p:spPr>
        <p:txBody>
          <a:bodyPr wrap="square" rtlCol="0">
            <a:spAutoFit/>
          </a:bodyPr>
          <a:lstStyle/>
          <a:p>
            <a:r>
              <a:rPr lang="en-US" sz="2400" dirty="0"/>
              <a:t>Are there differences between different groups of people?</a:t>
            </a:r>
          </a:p>
          <a:p>
            <a:endParaRPr lang="en-US" sz="2400" dirty="0"/>
          </a:p>
          <a:p>
            <a:r>
              <a:rPr lang="en-US" sz="2400" dirty="0"/>
              <a:t>Are observable outcomes different based on group characteristics?</a:t>
            </a:r>
          </a:p>
          <a:p>
            <a:endParaRPr lang="en-US" sz="2400" dirty="0"/>
          </a:p>
          <a:p>
            <a:r>
              <a:rPr lang="en-US" sz="2400" dirty="0"/>
              <a:t>Ex: racial inequality or gender pay gap.</a:t>
            </a:r>
          </a:p>
        </p:txBody>
      </p:sp>
    </p:spTree>
    <p:extLst>
      <p:ext uri="{BB962C8B-B14F-4D97-AF65-F5344CB8AC3E}">
        <p14:creationId xmlns:p14="http://schemas.microsoft.com/office/powerpoint/2010/main" val="784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hart, line chart&#10;&#10;Description automatically generated">
            <a:extLst>
              <a:ext uri="{FF2B5EF4-FFF2-40B4-BE49-F238E27FC236}">
                <a16:creationId xmlns:a16="http://schemas.microsoft.com/office/drawing/2014/main" id="{60AAD2E0-F2B3-B94D-A37B-FD662AAA65BB}"/>
              </a:ext>
            </a:extLst>
          </p:cNvPr>
          <p:cNvPicPr>
            <a:picLocks noGrp="1" noChangeAspect="1"/>
          </p:cNvPicPr>
          <p:nvPr>
            <p:ph idx="1"/>
          </p:nvPr>
        </p:nvPicPr>
        <p:blipFill>
          <a:blip r:embed="rId3" r:link="rId4"/>
          <a:stretch>
            <a:fillRect/>
          </a:stretch>
        </p:blipFill>
        <p:spPr>
          <a:xfrm>
            <a:off x="1237478" y="1260089"/>
            <a:ext cx="9940273" cy="4970137"/>
          </a:xfrm>
        </p:spPr>
      </p:pic>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a:xfrm>
            <a:off x="649020" y="0"/>
            <a:ext cx="10515600" cy="1325563"/>
          </a:xfrm>
        </p:spPr>
        <p:txBody>
          <a:bodyPr/>
          <a:lstStyle/>
          <a:p>
            <a:r>
              <a:rPr lang="en-US" dirty="0">
                <a:solidFill>
                  <a:schemeClr val="bg1"/>
                </a:solidFill>
              </a:rPr>
              <a:t> Nat</a:t>
            </a:r>
            <a:r>
              <a:rPr lang="en-US" dirty="0"/>
              <a:t>ional Income Inequality: Share of Top 10%</a:t>
            </a:r>
          </a:p>
        </p:txBody>
      </p:sp>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13</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9368927" y="2690870"/>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777489" y="3628042"/>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a:cxnSpLocks/>
          </p:cNvCxnSpPr>
          <p:nvPr/>
        </p:nvCxnSpPr>
        <p:spPr>
          <a:xfrm>
            <a:off x="9979755" y="2272312"/>
            <a:ext cx="664596" cy="786625"/>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9734575" y="3058937"/>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3457487" y="1843487"/>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4473566" y="3058937"/>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4124011" y="1652596"/>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22849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F973-D99B-374E-9773-CE4E2820B6A5}"/>
              </a:ext>
            </a:extLst>
          </p:cNvPr>
          <p:cNvSpPr>
            <a:spLocks noGrp="1"/>
          </p:cNvSpPr>
          <p:nvPr>
            <p:ph type="title"/>
          </p:nvPr>
        </p:nvSpPr>
        <p:spPr>
          <a:xfrm>
            <a:off x="764630" y="0"/>
            <a:ext cx="10515600" cy="1325563"/>
          </a:xfrm>
        </p:spPr>
        <p:txBody>
          <a:bodyPr/>
          <a:lstStyle/>
          <a:p>
            <a:r>
              <a:rPr lang="en-US" dirty="0">
                <a:solidFill>
                  <a:schemeClr val="bg1"/>
                </a:solidFill>
              </a:rPr>
              <a:t>Rec</a:t>
            </a:r>
            <a:r>
              <a:rPr lang="en-US" dirty="0"/>
              <a:t>ent Facts on Income Inequality</a:t>
            </a:r>
          </a:p>
        </p:txBody>
      </p:sp>
      <p:sp>
        <p:nvSpPr>
          <p:cNvPr id="3" name="Content Placeholder 2">
            <a:extLst>
              <a:ext uri="{FF2B5EF4-FFF2-40B4-BE49-F238E27FC236}">
                <a16:creationId xmlns:a16="http://schemas.microsoft.com/office/drawing/2014/main" id="{70A04663-BFFC-6548-891E-1F8204EB7F5F}"/>
              </a:ext>
            </a:extLst>
          </p:cNvPr>
          <p:cNvSpPr>
            <a:spLocks noGrp="1"/>
          </p:cNvSpPr>
          <p:nvPr>
            <p:ph idx="1"/>
          </p:nvPr>
        </p:nvSpPr>
        <p:spPr/>
        <p:txBody>
          <a:bodyPr/>
          <a:lstStyle/>
          <a:p>
            <a:r>
              <a:rPr lang="en-US" dirty="0"/>
              <a:t>Beginning in the 1970s, the income gap widened.</a:t>
            </a:r>
          </a:p>
          <a:p>
            <a:pPr marL="0" indent="0">
              <a:buNone/>
            </a:pPr>
            <a:endParaRPr lang="en-US" dirty="0"/>
          </a:p>
          <a:p>
            <a:pPr lvl="1"/>
            <a:r>
              <a:rPr lang="en-US" dirty="0"/>
              <a:t>Income in the middle and lower parts of the distribution slowed</a:t>
            </a:r>
          </a:p>
          <a:p>
            <a:pPr marL="457200" lvl="1" indent="0">
              <a:buNone/>
            </a:pPr>
            <a:endParaRPr lang="en-US" dirty="0"/>
          </a:p>
          <a:p>
            <a:pPr lvl="1"/>
            <a:r>
              <a:rPr lang="en-US" dirty="0"/>
              <a:t>Incomes at the top continued to grow strongly</a:t>
            </a:r>
          </a:p>
          <a:p>
            <a:pPr marL="457200" lvl="1" indent="0">
              <a:buNone/>
            </a:pPr>
            <a:endParaRPr lang="en-US" dirty="0"/>
          </a:p>
          <a:p>
            <a:pPr lvl="1"/>
            <a:r>
              <a:rPr lang="en-US" dirty="0"/>
              <a:t>Income shares at the very top of the distribution rose to levels last seen more than 80 years ago</a:t>
            </a:r>
          </a:p>
        </p:txBody>
      </p:sp>
      <p:sp>
        <p:nvSpPr>
          <p:cNvPr id="4" name="Slide Number Placeholder 3">
            <a:extLst>
              <a:ext uri="{FF2B5EF4-FFF2-40B4-BE49-F238E27FC236}">
                <a16:creationId xmlns:a16="http://schemas.microsoft.com/office/drawing/2014/main" id="{0D775DA5-98C1-4547-91AA-7103E7EDC913}"/>
              </a:ext>
            </a:extLst>
          </p:cNvPr>
          <p:cNvSpPr>
            <a:spLocks noGrp="1"/>
          </p:cNvSpPr>
          <p:nvPr>
            <p:ph type="sldNum" sz="quarter" idx="12"/>
          </p:nvPr>
        </p:nvSpPr>
        <p:spPr/>
        <p:txBody>
          <a:bodyPr/>
          <a:lstStyle/>
          <a:p>
            <a:fld id="{D9F085D5-EC86-4F6A-B501-C1359CB39116}" type="slidenum">
              <a:rPr lang="en-US" smtClean="0"/>
              <a:t>14</a:t>
            </a:fld>
            <a:endParaRPr lang="en-US" dirty="0"/>
          </a:p>
        </p:txBody>
      </p:sp>
      <p:sp>
        <p:nvSpPr>
          <p:cNvPr id="5" name="TextBox 4">
            <a:extLst>
              <a:ext uri="{FF2B5EF4-FFF2-40B4-BE49-F238E27FC236}">
                <a16:creationId xmlns:a16="http://schemas.microsoft.com/office/drawing/2014/main" id="{0054F60A-EF1A-6944-BE42-2798F90A42CC}"/>
              </a:ext>
            </a:extLst>
          </p:cNvPr>
          <p:cNvSpPr txBox="1"/>
          <p:nvPr/>
        </p:nvSpPr>
        <p:spPr>
          <a:xfrm>
            <a:off x="3249827"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May 15, 2018.</a:t>
            </a:r>
          </a:p>
        </p:txBody>
      </p:sp>
    </p:spTree>
    <p:extLst>
      <p:ext uri="{BB962C8B-B14F-4D97-AF65-F5344CB8AC3E}">
        <p14:creationId xmlns:p14="http://schemas.microsoft.com/office/powerpoint/2010/main" val="4182425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A43F-6F89-E94A-973E-A73DBCE95BF3}"/>
              </a:ext>
            </a:extLst>
          </p:cNvPr>
          <p:cNvSpPr>
            <a:spLocks noGrp="1"/>
          </p:cNvSpPr>
          <p:nvPr>
            <p:ph type="title"/>
          </p:nvPr>
        </p:nvSpPr>
        <p:spPr>
          <a:xfrm>
            <a:off x="880243" y="0"/>
            <a:ext cx="10515600" cy="1325563"/>
          </a:xfrm>
        </p:spPr>
        <p:txBody>
          <a:bodyPr/>
          <a:lstStyle/>
          <a:p>
            <a:r>
              <a:rPr lang="en-US" dirty="0">
                <a:solidFill>
                  <a:schemeClr val="bg1"/>
                </a:solidFill>
              </a:rPr>
              <a:t>An</a:t>
            </a:r>
            <a:r>
              <a:rPr lang="en-US" dirty="0"/>
              <a:t> Abrupt Increase in Inequality</a:t>
            </a:r>
          </a:p>
        </p:txBody>
      </p:sp>
      <p:sp>
        <p:nvSpPr>
          <p:cNvPr id="4" name="Slide Number Placeholder 3">
            <a:extLst>
              <a:ext uri="{FF2B5EF4-FFF2-40B4-BE49-F238E27FC236}">
                <a16:creationId xmlns:a16="http://schemas.microsoft.com/office/drawing/2014/main" id="{C0AAB316-20F0-C042-BD1A-CD7B356C440A}"/>
              </a:ext>
            </a:extLst>
          </p:cNvPr>
          <p:cNvSpPr>
            <a:spLocks noGrp="1"/>
          </p:cNvSpPr>
          <p:nvPr>
            <p:ph type="sldNum" sz="quarter" idx="12"/>
          </p:nvPr>
        </p:nvSpPr>
        <p:spPr/>
        <p:txBody>
          <a:bodyPr/>
          <a:lstStyle/>
          <a:p>
            <a:fld id="{D9F085D5-EC86-4F6A-B501-C1359CB39116}" type="slidenum">
              <a:rPr lang="en-US" smtClean="0"/>
              <a:t>15</a:t>
            </a:fld>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E06970F5-7A0A-C04F-9503-22A09B20BD42}"/>
              </a:ext>
            </a:extLst>
          </p:cNvPr>
          <p:cNvPicPr>
            <a:picLocks noGrp="1" noChangeAspect="1"/>
          </p:cNvPicPr>
          <p:nvPr>
            <p:ph idx="1"/>
          </p:nvPr>
        </p:nvPicPr>
        <p:blipFill>
          <a:blip r:embed="rId3" r:link="rId4"/>
          <a:stretch>
            <a:fillRect/>
          </a:stretch>
        </p:blipFill>
        <p:spPr>
          <a:xfrm>
            <a:off x="1484534" y="938377"/>
            <a:ext cx="9222931" cy="5029200"/>
          </a:xfrm>
        </p:spPr>
      </p:pic>
      <p:sp>
        <p:nvSpPr>
          <p:cNvPr id="10" name="TextBox 9">
            <a:extLst>
              <a:ext uri="{FF2B5EF4-FFF2-40B4-BE49-F238E27FC236}">
                <a16:creationId xmlns:a16="http://schemas.microsoft.com/office/drawing/2014/main" id="{3D096DE2-FE0F-314E-95D6-5A8CE054A5AF}"/>
              </a:ext>
            </a:extLst>
          </p:cNvPr>
          <p:cNvSpPr txBox="1"/>
          <p:nvPr/>
        </p:nvSpPr>
        <p:spPr>
          <a:xfrm>
            <a:off x="4458141"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Dec. 11, 2018.</a:t>
            </a:r>
          </a:p>
        </p:txBody>
      </p:sp>
    </p:spTree>
    <p:extLst>
      <p:ext uri="{BB962C8B-B14F-4D97-AF65-F5344CB8AC3E}">
        <p14:creationId xmlns:p14="http://schemas.microsoft.com/office/powerpoint/2010/main" val="1927764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a:xfrm>
            <a:off x="817180" y="0"/>
            <a:ext cx="10515600" cy="1325563"/>
          </a:xfrm>
        </p:spPr>
        <p:txBody>
          <a:bodyPr/>
          <a:lstStyle/>
          <a:p>
            <a:r>
              <a:rPr lang="en-US" dirty="0">
                <a:solidFill>
                  <a:schemeClr val="bg1"/>
                </a:solidFill>
              </a:rPr>
              <a:t>Mo</a:t>
            </a:r>
            <a:r>
              <a:rPr lang="en-US" dirty="0"/>
              <a:t>st of the Action Is at the Top: Pre-Tax</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16</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7329458" y="6476336"/>
            <a:ext cx="4309193" cy="246221"/>
          </a:xfrm>
          <a:prstGeom prst="rect">
            <a:avLst/>
          </a:prstGeom>
          <a:noFill/>
        </p:spPr>
        <p:txBody>
          <a:bodyPr wrap="none" rtlCol="0">
            <a:spAutoFit/>
          </a:bodyPr>
          <a:lstStyle/>
          <a:p>
            <a:pPr lvl="0">
              <a:defRPr/>
            </a:pPr>
            <a:r>
              <a:rPr lang="en-US" sz="1000" dirty="0"/>
              <a:t>CBO: Projected Changes in the Distribution of Household Income, 2016 to 2021</a:t>
            </a:r>
          </a:p>
        </p:txBody>
      </p:sp>
      <p:pic>
        <p:nvPicPr>
          <p:cNvPr id="9" name="Content Placeholder 8" descr="A close up of a map&#10;&#10;Description automatically generated">
            <a:extLst>
              <a:ext uri="{FF2B5EF4-FFF2-40B4-BE49-F238E27FC236}">
                <a16:creationId xmlns:a16="http://schemas.microsoft.com/office/drawing/2014/main" id="{5834F862-CE2F-A14E-9E30-6CDF7CBDF5F3}"/>
              </a:ext>
            </a:extLst>
          </p:cNvPr>
          <p:cNvPicPr>
            <a:picLocks noGrp="1" noChangeAspect="1"/>
          </p:cNvPicPr>
          <p:nvPr>
            <p:ph idx="1"/>
          </p:nvPr>
        </p:nvPicPr>
        <p:blipFill>
          <a:blip r:embed="rId3"/>
          <a:stretch>
            <a:fillRect/>
          </a:stretch>
        </p:blipFill>
        <p:spPr>
          <a:xfrm>
            <a:off x="1581722" y="1559685"/>
            <a:ext cx="9028555" cy="4670541"/>
          </a:xfrm>
        </p:spPr>
      </p:pic>
      <p:pic>
        <p:nvPicPr>
          <p:cNvPr id="11" name="Picture 10">
            <a:extLst>
              <a:ext uri="{FF2B5EF4-FFF2-40B4-BE49-F238E27FC236}">
                <a16:creationId xmlns:a16="http://schemas.microsoft.com/office/drawing/2014/main" id="{D59B5AE9-A2A1-B444-9E95-362446B1DEB4}"/>
              </a:ext>
            </a:extLst>
          </p:cNvPr>
          <p:cNvPicPr>
            <a:picLocks noChangeAspect="1"/>
          </p:cNvPicPr>
          <p:nvPr/>
        </p:nvPicPr>
        <p:blipFill>
          <a:blip r:embed="rId4"/>
          <a:stretch>
            <a:fillRect/>
          </a:stretch>
        </p:blipFill>
        <p:spPr>
          <a:xfrm>
            <a:off x="1581722" y="1194560"/>
            <a:ext cx="6586385" cy="467120"/>
          </a:xfrm>
          <a:prstGeom prst="rect">
            <a:avLst/>
          </a:prstGeom>
        </p:spPr>
      </p:pic>
      <p:sp>
        <p:nvSpPr>
          <p:cNvPr id="12" name="TextBox 11">
            <a:extLst>
              <a:ext uri="{FF2B5EF4-FFF2-40B4-BE49-F238E27FC236}">
                <a16:creationId xmlns:a16="http://schemas.microsoft.com/office/drawing/2014/main" id="{5B7E7534-C17A-714B-BC4E-C06DBD307713}"/>
              </a:ext>
            </a:extLst>
          </p:cNvPr>
          <p:cNvSpPr txBox="1"/>
          <p:nvPr/>
        </p:nvSpPr>
        <p:spPr>
          <a:xfrm>
            <a:off x="7627638" y="2335457"/>
            <a:ext cx="1601913" cy="369332"/>
          </a:xfrm>
          <a:prstGeom prst="rect">
            <a:avLst/>
          </a:prstGeom>
          <a:noFill/>
        </p:spPr>
        <p:txBody>
          <a:bodyPr wrap="none" rtlCol="0">
            <a:spAutoFit/>
          </a:bodyPr>
          <a:lstStyle/>
          <a:p>
            <a:r>
              <a:rPr lang="en-US" dirty="0"/>
              <a:t>Projected 2021</a:t>
            </a:r>
          </a:p>
        </p:txBody>
      </p:sp>
      <p:sp>
        <p:nvSpPr>
          <p:cNvPr id="14" name="Rectangle 13">
            <a:extLst>
              <a:ext uri="{FF2B5EF4-FFF2-40B4-BE49-F238E27FC236}">
                <a16:creationId xmlns:a16="http://schemas.microsoft.com/office/drawing/2014/main" id="{4C1A21CD-D54C-6446-8E85-1704839BE9AE}"/>
              </a:ext>
            </a:extLst>
          </p:cNvPr>
          <p:cNvSpPr/>
          <p:nvPr/>
        </p:nvSpPr>
        <p:spPr>
          <a:xfrm>
            <a:off x="7784123" y="2704789"/>
            <a:ext cx="700658" cy="245200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581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a:xfrm>
            <a:off x="817180" y="0"/>
            <a:ext cx="10515600" cy="1325563"/>
          </a:xfrm>
        </p:spPr>
        <p:txBody>
          <a:bodyPr/>
          <a:lstStyle/>
          <a:p>
            <a:r>
              <a:rPr lang="en-US" dirty="0">
                <a:solidFill>
                  <a:schemeClr val="bg1"/>
                </a:solidFill>
              </a:rPr>
              <a:t>Mo</a:t>
            </a:r>
            <a:r>
              <a:rPr lang="en-US" dirty="0"/>
              <a:t>st of the Action Is at the Top: Post-Tax</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17</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7329458" y="6476336"/>
            <a:ext cx="4309193" cy="246221"/>
          </a:xfrm>
          <a:prstGeom prst="rect">
            <a:avLst/>
          </a:prstGeom>
          <a:noFill/>
        </p:spPr>
        <p:txBody>
          <a:bodyPr wrap="none" rtlCol="0">
            <a:spAutoFit/>
          </a:bodyPr>
          <a:lstStyle/>
          <a:p>
            <a:pPr lvl="0">
              <a:defRPr/>
            </a:pPr>
            <a:r>
              <a:rPr lang="en-US" sz="1000" dirty="0"/>
              <a:t>CBO: Projected Changes in the Distribution of Household Income, 2016 to 2021</a:t>
            </a:r>
          </a:p>
        </p:txBody>
      </p:sp>
      <p:pic>
        <p:nvPicPr>
          <p:cNvPr id="9" name="Content Placeholder 8">
            <a:extLst>
              <a:ext uri="{FF2B5EF4-FFF2-40B4-BE49-F238E27FC236}">
                <a16:creationId xmlns:a16="http://schemas.microsoft.com/office/drawing/2014/main" id="{5834F862-CE2F-A14E-9E30-6CDF7CBDF5F3}"/>
              </a:ext>
            </a:extLst>
          </p:cNvPr>
          <p:cNvPicPr>
            <a:picLocks noGrp="1" noChangeAspect="1"/>
          </p:cNvPicPr>
          <p:nvPr>
            <p:ph idx="1"/>
          </p:nvPr>
        </p:nvPicPr>
        <p:blipFill>
          <a:blip r:embed="rId3" r:link="rId4"/>
          <a:srcRect/>
          <a:stretch>
            <a:fillRect/>
          </a:stretch>
        </p:blipFill>
        <p:spPr>
          <a:xfrm>
            <a:off x="1581722" y="1603225"/>
            <a:ext cx="9028555" cy="4583461"/>
          </a:xfrm>
        </p:spPr>
      </p:pic>
      <p:pic>
        <p:nvPicPr>
          <p:cNvPr id="11" name="Picture 10">
            <a:extLst>
              <a:ext uri="{FF2B5EF4-FFF2-40B4-BE49-F238E27FC236}">
                <a16:creationId xmlns:a16="http://schemas.microsoft.com/office/drawing/2014/main" id="{D59B5AE9-A2A1-B444-9E95-362446B1DEB4}"/>
              </a:ext>
            </a:extLst>
          </p:cNvPr>
          <p:cNvPicPr>
            <a:picLocks noChangeAspect="1"/>
          </p:cNvPicPr>
          <p:nvPr/>
        </p:nvPicPr>
        <p:blipFill>
          <a:blip r:embed="rId5"/>
          <a:stretch>
            <a:fillRect/>
          </a:stretch>
        </p:blipFill>
        <p:spPr>
          <a:xfrm>
            <a:off x="1581722" y="1194560"/>
            <a:ext cx="6586385" cy="467120"/>
          </a:xfrm>
          <a:prstGeom prst="rect">
            <a:avLst/>
          </a:prstGeom>
        </p:spPr>
      </p:pic>
      <p:sp>
        <p:nvSpPr>
          <p:cNvPr id="7" name="TextBox 6">
            <a:extLst>
              <a:ext uri="{FF2B5EF4-FFF2-40B4-BE49-F238E27FC236}">
                <a16:creationId xmlns:a16="http://schemas.microsoft.com/office/drawing/2014/main" id="{E44330A0-8A1F-3643-829A-6A50965CD51C}"/>
              </a:ext>
            </a:extLst>
          </p:cNvPr>
          <p:cNvSpPr txBox="1"/>
          <p:nvPr/>
        </p:nvSpPr>
        <p:spPr>
          <a:xfrm>
            <a:off x="7627638" y="2229127"/>
            <a:ext cx="1080937" cy="369332"/>
          </a:xfrm>
          <a:prstGeom prst="rect">
            <a:avLst/>
          </a:prstGeom>
          <a:noFill/>
        </p:spPr>
        <p:txBody>
          <a:bodyPr wrap="none" rtlCol="0">
            <a:spAutoFit/>
          </a:bodyPr>
          <a:lstStyle/>
          <a:p>
            <a:r>
              <a:rPr lang="en-US" dirty="0"/>
              <a:t>Projected</a:t>
            </a:r>
          </a:p>
        </p:txBody>
      </p:sp>
      <p:sp>
        <p:nvSpPr>
          <p:cNvPr id="10" name="Rectangle 9">
            <a:extLst>
              <a:ext uri="{FF2B5EF4-FFF2-40B4-BE49-F238E27FC236}">
                <a16:creationId xmlns:a16="http://schemas.microsoft.com/office/drawing/2014/main" id="{18709768-1241-9A4B-8BFD-AFEC3B1152F2}"/>
              </a:ext>
            </a:extLst>
          </p:cNvPr>
          <p:cNvSpPr/>
          <p:nvPr/>
        </p:nvSpPr>
        <p:spPr>
          <a:xfrm>
            <a:off x="7842737" y="2516398"/>
            <a:ext cx="642043" cy="2558331"/>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7321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9A25-AC20-E948-8936-0661EAAEB442}"/>
              </a:ext>
            </a:extLst>
          </p:cNvPr>
          <p:cNvSpPr>
            <a:spLocks noGrp="1"/>
          </p:cNvSpPr>
          <p:nvPr>
            <p:ph type="title"/>
          </p:nvPr>
        </p:nvSpPr>
        <p:spPr>
          <a:xfrm>
            <a:off x="912631" y="0"/>
            <a:ext cx="10515600" cy="1325563"/>
          </a:xfrm>
        </p:spPr>
        <p:txBody>
          <a:bodyPr/>
          <a:lstStyle/>
          <a:p>
            <a:r>
              <a:rPr lang="en-US" dirty="0">
                <a:solidFill>
                  <a:schemeClr val="bg1"/>
                </a:solidFill>
              </a:rPr>
              <a:t>Inc</a:t>
            </a:r>
            <a:r>
              <a:rPr lang="en-US" dirty="0"/>
              <a:t>ome Growth Pattern – Has Changed</a:t>
            </a:r>
          </a:p>
        </p:txBody>
      </p:sp>
      <p:sp>
        <p:nvSpPr>
          <p:cNvPr id="3" name="Content Placeholder 2">
            <a:extLst>
              <a:ext uri="{FF2B5EF4-FFF2-40B4-BE49-F238E27FC236}">
                <a16:creationId xmlns:a16="http://schemas.microsoft.com/office/drawing/2014/main" id="{6738574A-9856-0646-8F16-10D4A208293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4F60DC8F-F2DA-0C48-8604-D38178424D0D}"/>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7A5B0F6D-637D-3C45-875D-A3FFF753046A}"/>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6" name="Picture 5">
            <a:extLst>
              <a:ext uri="{FF2B5EF4-FFF2-40B4-BE49-F238E27FC236}">
                <a16:creationId xmlns:a16="http://schemas.microsoft.com/office/drawing/2014/main" id="{4F35F532-A207-4644-9DFF-645B3C7FF08A}"/>
              </a:ext>
            </a:extLst>
          </p:cNvPr>
          <p:cNvPicPr>
            <a:picLocks noChangeAspect="1"/>
          </p:cNvPicPr>
          <p:nvPr/>
        </p:nvPicPr>
        <p:blipFill>
          <a:blip r:embed="rId3"/>
          <a:stretch>
            <a:fillRect/>
          </a:stretch>
        </p:blipFill>
        <p:spPr>
          <a:xfrm>
            <a:off x="509477" y="1573351"/>
            <a:ext cx="5586523" cy="4101498"/>
          </a:xfrm>
          <a:prstGeom prst="rect">
            <a:avLst/>
          </a:prstGeom>
        </p:spPr>
      </p:pic>
      <p:pic>
        <p:nvPicPr>
          <p:cNvPr id="7" name="Picture 6">
            <a:extLst>
              <a:ext uri="{FF2B5EF4-FFF2-40B4-BE49-F238E27FC236}">
                <a16:creationId xmlns:a16="http://schemas.microsoft.com/office/drawing/2014/main" id="{F9C970E2-4864-2C41-9097-0D122CEE8C2A}"/>
              </a:ext>
            </a:extLst>
          </p:cNvPr>
          <p:cNvPicPr>
            <a:picLocks noChangeAspect="1"/>
          </p:cNvPicPr>
          <p:nvPr/>
        </p:nvPicPr>
        <p:blipFill>
          <a:blip r:embed="rId4"/>
          <a:stretch>
            <a:fillRect/>
          </a:stretch>
        </p:blipFill>
        <p:spPr>
          <a:xfrm>
            <a:off x="6096000" y="1569193"/>
            <a:ext cx="5563630" cy="4105656"/>
          </a:xfrm>
          <a:prstGeom prst="rect">
            <a:avLst/>
          </a:prstGeom>
        </p:spPr>
      </p:pic>
      <p:pic>
        <p:nvPicPr>
          <p:cNvPr id="8" name="Picture 7">
            <a:extLst>
              <a:ext uri="{FF2B5EF4-FFF2-40B4-BE49-F238E27FC236}">
                <a16:creationId xmlns:a16="http://schemas.microsoft.com/office/drawing/2014/main" id="{BF216314-BA1A-D040-9B54-A0C17B1D9BAC}"/>
              </a:ext>
            </a:extLst>
          </p:cNvPr>
          <p:cNvPicPr>
            <a:picLocks noChangeAspect="1"/>
          </p:cNvPicPr>
          <p:nvPr/>
        </p:nvPicPr>
        <p:blipFill>
          <a:blip r:embed="rId5"/>
          <a:stretch>
            <a:fillRect/>
          </a:stretch>
        </p:blipFill>
        <p:spPr>
          <a:xfrm>
            <a:off x="1152525" y="5688066"/>
            <a:ext cx="4552950" cy="259705"/>
          </a:xfrm>
          <a:prstGeom prst="rect">
            <a:avLst/>
          </a:prstGeom>
        </p:spPr>
      </p:pic>
      <p:pic>
        <p:nvPicPr>
          <p:cNvPr id="9" name="Picture 8">
            <a:extLst>
              <a:ext uri="{FF2B5EF4-FFF2-40B4-BE49-F238E27FC236}">
                <a16:creationId xmlns:a16="http://schemas.microsoft.com/office/drawing/2014/main" id="{0D780AEA-48CC-F94A-99A4-0F1F2E02595A}"/>
              </a:ext>
            </a:extLst>
          </p:cNvPr>
          <p:cNvPicPr>
            <a:picLocks noChangeAspect="1"/>
          </p:cNvPicPr>
          <p:nvPr/>
        </p:nvPicPr>
        <p:blipFill>
          <a:blip r:embed="rId5"/>
          <a:stretch>
            <a:fillRect/>
          </a:stretch>
        </p:blipFill>
        <p:spPr>
          <a:xfrm>
            <a:off x="6740527" y="5674849"/>
            <a:ext cx="4552950" cy="259705"/>
          </a:xfrm>
          <a:prstGeom prst="rect">
            <a:avLst/>
          </a:prstGeom>
        </p:spPr>
      </p:pic>
    </p:spTree>
    <p:extLst>
      <p:ext uri="{BB962C8B-B14F-4D97-AF65-F5344CB8AC3E}">
        <p14:creationId xmlns:p14="http://schemas.microsoft.com/office/powerpoint/2010/main" val="204514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8E13-FAD2-DD40-857C-52D6ADA59A06}"/>
              </a:ext>
            </a:extLst>
          </p:cNvPr>
          <p:cNvSpPr>
            <a:spLocks noGrp="1"/>
          </p:cNvSpPr>
          <p:nvPr>
            <p:ph type="title"/>
          </p:nvPr>
        </p:nvSpPr>
        <p:spPr>
          <a:xfrm>
            <a:off x="918410" y="0"/>
            <a:ext cx="10515600" cy="1325563"/>
          </a:xfrm>
        </p:spPr>
        <p:txBody>
          <a:bodyPr/>
          <a:lstStyle/>
          <a:p>
            <a:r>
              <a:rPr lang="en-US" dirty="0">
                <a:solidFill>
                  <a:schemeClr val="bg1"/>
                </a:solidFill>
              </a:rPr>
              <a:t>Ho</a:t>
            </a:r>
            <a:r>
              <a:rPr lang="en-US" dirty="0"/>
              <a:t>w Has Inequality Influenced Incomes?</a:t>
            </a:r>
          </a:p>
        </p:txBody>
      </p:sp>
      <p:sp>
        <p:nvSpPr>
          <p:cNvPr id="4" name="Slide Number Placeholder 3">
            <a:extLst>
              <a:ext uri="{FF2B5EF4-FFF2-40B4-BE49-F238E27FC236}">
                <a16:creationId xmlns:a16="http://schemas.microsoft.com/office/drawing/2014/main" id="{0002D384-1194-8245-A72D-582E7A07BC8F}"/>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9" name="Content Placeholder 8" descr="Chart, waterfall chart&#10;&#10;Description automatically generated">
            <a:extLst>
              <a:ext uri="{FF2B5EF4-FFF2-40B4-BE49-F238E27FC236}">
                <a16:creationId xmlns:a16="http://schemas.microsoft.com/office/drawing/2014/main" id="{7403932A-D3C9-2D46-A86B-4C841C11186B}"/>
              </a:ext>
            </a:extLst>
          </p:cNvPr>
          <p:cNvPicPr>
            <a:picLocks noGrp="1" noChangeAspect="1"/>
          </p:cNvPicPr>
          <p:nvPr>
            <p:ph idx="1"/>
          </p:nvPr>
        </p:nvPicPr>
        <p:blipFill>
          <a:blip r:embed="rId3" r:link="rId4"/>
          <a:stretch>
            <a:fillRect/>
          </a:stretch>
        </p:blipFill>
        <p:spPr>
          <a:xfrm>
            <a:off x="1147010" y="1201026"/>
            <a:ext cx="10058400" cy="5029200"/>
          </a:xfrm>
        </p:spPr>
      </p:pic>
      <p:pic>
        <p:nvPicPr>
          <p:cNvPr id="12" name="Content Placeholder 8">
            <a:extLst>
              <a:ext uri="{FF2B5EF4-FFF2-40B4-BE49-F238E27FC236}">
                <a16:creationId xmlns:a16="http://schemas.microsoft.com/office/drawing/2014/main" id="{0CFDD551-326E-9641-A0D8-0427B5380EA0}"/>
              </a:ext>
            </a:extLst>
          </p:cNvPr>
          <p:cNvPicPr>
            <a:picLocks noChangeAspect="1"/>
          </p:cNvPicPr>
          <p:nvPr/>
        </p:nvPicPr>
        <p:blipFill>
          <a:blip r:embed="rId5" r:link="rId6"/>
          <a:srcRect/>
          <a:stretch>
            <a:fillRect/>
          </a:stretch>
        </p:blipFill>
        <p:spPr>
          <a:xfrm>
            <a:off x="1147010" y="1201026"/>
            <a:ext cx="10058400" cy="5029200"/>
          </a:xfrm>
          <a:prstGeom prst="rect">
            <a:avLst/>
          </a:prstGeom>
        </p:spPr>
      </p:pic>
      <p:pic>
        <p:nvPicPr>
          <p:cNvPr id="13" name="Content Placeholder 8">
            <a:extLst>
              <a:ext uri="{FF2B5EF4-FFF2-40B4-BE49-F238E27FC236}">
                <a16:creationId xmlns:a16="http://schemas.microsoft.com/office/drawing/2014/main" id="{A79C77EB-E5FD-0F40-9A0F-AC97FFF75B79}"/>
              </a:ext>
            </a:extLst>
          </p:cNvPr>
          <p:cNvPicPr>
            <a:picLocks noChangeAspect="1"/>
          </p:cNvPicPr>
          <p:nvPr/>
        </p:nvPicPr>
        <p:blipFill>
          <a:blip r:embed="rId7" r:link="rId8"/>
          <a:srcRect/>
          <a:stretch>
            <a:fillRect/>
          </a:stretch>
        </p:blipFill>
        <p:spPr>
          <a:xfrm>
            <a:off x="1147010" y="1217355"/>
            <a:ext cx="10058400" cy="5029200"/>
          </a:xfrm>
          <a:prstGeom prst="rect">
            <a:avLst/>
          </a:prstGeom>
        </p:spPr>
      </p:pic>
    </p:spTree>
    <p:extLst>
      <p:ext uri="{BB962C8B-B14F-4D97-AF65-F5344CB8AC3E}">
        <p14:creationId xmlns:p14="http://schemas.microsoft.com/office/powerpoint/2010/main" val="31057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666575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8C1F6A-5072-4E85-9760-7EBE4D112D0F}"/>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4" name="Picture 3" descr="A screenshot of a cell phone&#10;&#10;Description automatically generated">
            <a:extLst>
              <a:ext uri="{FF2B5EF4-FFF2-40B4-BE49-F238E27FC236}">
                <a16:creationId xmlns:a16="http://schemas.microsoft.com/office/drawing/2014/main" id="{93BADA28-6695-49E6-AD3E-C130891288AA}"/>
              </a:ext>
            </a:extLst>
          </p:cNvPr>
          <p:cNvPicPr>
            <a:picLocks noChangeAspect="1"/>
          </p:cNvPicPr>
          <p:nvPr/>
        </p:nvPicPr>
        <p:blipFill>
          <a:blip r:embed="rId3"/>
          <a:stretch>
            <a:fillRect/>
          </a:stretch>
        </p:blipFill>
        <p:spPr>
          <a:xfrm>
            <a:off x="2236081" y="294635"/>
            <a:ext cx="7719837" cy="5935591"/>
          </a:xfrm>
          <a:prstGeom prst="rect">
            <a:avLst/>
          </a:prstGeom>
        </p:spPr>
      </p:pic>
      <p:sp>
        <p:nvSpPr>
          <p:cNvPr id="3" name="TextBox 2">
            <a:extLst>
              <a:ext uri="{FF2B5EF4-FFF2-40B4-BE49-F238E27FC236}">
                <a16:creationId xmlns:a16="http://schemas.microsoft.com/office/drawing/2014/main" id="{3039D97E-58D9-504A-A379-454082E090F5}"/>
              </a:ext>
            </a:extLst>
          </p:cNvPr>
          <p:cNvSpPr txBox="1"/>
          <p:nvPr/>
        </p:nvSpPr>
        <p:spPr>
          <a:xfrm>
            <a:off x="6986323" y="6542763"/>
            <a:ext cx="4572855" cy="276999"/>
          </a:xfrm>
          <a:prstGeom prst="rect">
            <a:avLst/>
          </a:prstGeom>
          <a:noFill/>
        </p:spPr>
        <p:txBody>
          <a:bodyPr wrap="none" rtlCol="0">
            <a:spAutoFit/>
          </a:bodyPr>
          <a:lstStyle/>
          <a:p>
            <a:r>
              <a:rPr lang="en-US" sz="1200" dirty="0"/>
              <a:t>https://</a:t>
            </a:r>
            <a:r>
              <a:rPr lang="en-US" sz="1200" dirty="0" err="1"/>
              <a:t>inequality.org</a:t>
            </a:r>
            <a:r>
              <a:rPr lang="en-US" sz="1200" dirty="0"/>
              <a:t>/facts/racial-inequality/#racial-income-inequality</a:t>
            </a:r>
          </a:p>
        </p:txBody>
      </p:sp>
    </p:spTree>
    <p:extLst>
      <p:ext uri="{BB962C8B-B14F-4D97-AF65-F5344CB8AC3E}">
        <p14:creationId xmlns:p14="http://schemas.microsoft.com/office/powerpoint/2010/main" val="3115636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61B11-7B5E-3144-A371-C57F3E4A6257}"/>
              </a:ext>
            </a:extLst>
          </p:cNvPr>
          <p:cNvSpPr>
            <a:spLocks noGrp="1"/>
          </p:cNvSpPr>
          <p:nvPr>
            <p:ph type="title"/>
          </p:nvPr>
        </p:nvSpPr>
        <p:spPr>
          <a:xfrm>
            <a:off x="763769" y="0"/>
            <a:ext cx="10515600" cy="1325563"/>
          </a:xfrm>
        </p:spPr>
        <p:txBody>
          <a:bodyPr/>
          <a:lstStyle/>
          <a:p>
            <a:r>
              <a:rPr lang="en-US" dirty="0">
                <a:solidFill>
                  <a:schemeClr val="bg1"/>
                </a:solidFill>
              </a:rPr>
              <a:t>You</a:t>
            </a:r>
            <a:r>
              <a:rPr lang="en-US" dirty="0"/>
              <a:t>r Local Inequality Trend</a:t>
            </a:r>
          </a:p>
        </p:txBody>
      </p:sp>
      <p:sp>
        <p:nvSpPr>
          <p:cNvPr id="4" name="Slide Number Placeholder 3">
            <a:extLst>
              <a:ext uri="{FF2B5EF4-FFF2-40B4-BE49-F238E27FC236}">
                <a16:creationId xmlns:a16="http://schemas.microsoft.com/office/drawing/2014/main" id="{6746AB2E-8B49-8744-B14D-57EAF59BB64C}"/>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3" name="TextBox 2">
            <a:extLst>
              <a:ext uri="{FF2B5EF4-FFF2-40B4-BE49-F238E27FC236}">
                <a16:creationId xmlns:a16="http://schemas.microsoft.com/office/drawing/2014/main" id="{66278FBD-3EF3-1136-4235-E825DE9FE086}"/>
              </a:ext>
            </a:extLst>
          </p:cNvPr>
          <p:cNvSpPr txBox="1"/>
          <p:nvPr/>
        </p:nvSpPr>
        <p:spPr>
          <a:xfrm>
            <a:off x="2531698" y="2806060"/>
            <a:ext cx="7070782" cy="830997"/>
          </a:xfrm>
          <a:prstGeom prst="rect">
            <a:avLst/>
          </a:prstGeom>
          <a:solidFill>
            <a:schemeClr val="bg1"/>
          </a:solidFill>
        </p:spPr>
        <p:txBody>
          <a:bodyPr wrap="none" rtlCol="0">
            <a:spAutoFit/>
          </a:bodyPr>
          <a:lstStyle/>
          <a:p>
            <a:r>
              <a:rPr lang="en-US" sz="2400" dirty="0"/>
              <a:t>See: </a:t>
            </a:r>
            <a:r>
              <a:rPr lang="en-US" sz="2400" dirty="0">
                <a:hlinkClick r:id="rId3"/>
              </a:rPr>
              <a:t>www.needelegation.org/LocalGraphs</a:t>
            </a:r>
            <a:r>
              <a:rPr lang="en-US" sz="2400" dirty="0"/>
              <a:t>   </a:t>
            </a:r>
          </a:p>
          <a:p>
            <a:r>
              <a:rPr lang="en-US" sz="2400" dirty="0"/>
              <a:t>for the graph for whatever county you’re presenting to.</a:t>
            </a:r>
          </a:p>
        </p:txBody>
      </p:sp>
      <p:pic>
        <p:nvPicPr>
          <p:cNvPr id="7" name="Content Placeholder 6"/>
          <p:cNvPicPr>
            <a:picLocks noGrp="1" noChangeAspect="1"/>
          </p:cNvPicPr>
          <p:nvPr>
            <p:ph idx="1"/>
          </p:nvPr>
        </p:nvPicPr>
        <p:blipFill>
          <a:blip r:embed="rId4"/>
          <a:stretch>
            <a:fillRect/>
          </a:stretch>
        </p:blipFill>
        <p:spPr>
          <a:xfrm>
            <a:off x="2146300" y="856360"/>
            <a:ext cx="7569199" cy="5537140"/>
          </a:xfrm>
          <a:prstGeom prst="rect">
            <a:avLst/>
          </a:prstGeom>
        </p:spPr>
      </p:pic>
    </p:spTree>
    <p:extLst>
      <p:ext uri="{BB962C8B-B14F-4D97-AF65-F5344CB8AC3E}">
        <p14:creationId xmlns:p14="http://schemas.microsoft.com/office/powerpoint/2010/main" val="305447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10515600" cy="1325563"/>
          </a:xfrm>
        </p:spPr>
        <p:txBody>
          <a:bodyPr/>
          <a:lstStyle/>
          <a:p>
            <a:pPr>
              <a:tabLst>
                <a:tab pos="2224088" algn="l"/>
              </a:tabLst>
            </a:pPr>
            <a:r>
              <a:rPr lang="en-US" dirty="0">
                <a:solidFill>
                  <a:schemeClr val="bg1"/>
                </a:solidFill>
              </a:rPr>
              <a:t>Wh</a:t>
            </a:r>
            <a:r>
              <a:rPr lang="en-US" dirty="0"/>
              <a:t>ere Does Inequality Come From?</a:t>
            </a:r>
          </a:p>
        </p:txBody>
      </p:sp>
      <p:sp>
        <p:nvSpPr>
          <p:cNvPr id="3" name="Content Placeholder 2"/>
          <p:cNvSpPr>
            <a:spLocks noGrp="1"/>
          </p:cNvSpPr>
          <p:nvPr>
            <p:ph sz="half" idx="1"/>
          </p:nvPr>
        </p:nvSpPr>
        <p:spPr>
          <a:xfrm>
            <a:off x="838200" y="1606668"/>
            <a:ext cx="5181600" cy="4189162"/>
          </a:xfrm>
        </p:spPr>
        <p:txBody>
          <a:bodyPr anchor="t" anchorCtr="0">
            <a:normAutofit/>
          </a:bodyPr>
          <a:lstStyle/>
          <a:p>
            <a:r>
              <a:rPr lang="en-US" dirty="0"/>
              <a:t>Labor Characteristics</a:t>
            </a:r>
          </a:p>
          <a:p>
            <a:pPr lvl="1"/>
            <a:r>
              <a:rPr lang="en-US" dirty="0"/>
              <a:t>Demographics</a:t>
            </a:r>
          </a:p>
          <a:p>
            <a:pPr lvl="2"/>
            <a:r>
              <a:rPr lang="en-US" dirty="0"/>
              <a:t>Age distribution</a:t>
            </a:r>
          </a:p>
          <a:p>
            <a:pPr lvl="1"/>
            <a:r>
              <a:rPr lang="en-US" dirty="0"/>
              <a:t>Personal Choices</a:t>
            </a:r>
          </a:p>
          <a:p>
            <a:pPr lvl="2"/>
            <a:r>
              <a:rPr lang="en-US" dirty="0"/>
              <a:t>Educational attainment</a:t>
            </a:r>
          </a:p>
          <a:p>
            <a:pPr lvl="2"/>
            <a:r>
              <a:rPr lang="en-US" dirty="0"/>
              <a:t>Effort</a:t>
            </a:r>
          </a:p>
          <a:p>
            <a:pPr lvl="2"/>
            <a:r>
              <a:rPr lang="en-US" dirty="0"/>
              <a:t>Priorities</a:t>
            </a:r>
          </a:p>
          <a:p>
            <a:pPr lvl="2"/>
            <a:r>
              <a:rPr lang="en-US" dirty="0"/>
              <a:t>Household composition</a:t>
            </a:r>
          </a:p>
          <a:p>
            <a:pPr lvl="1"/>
            <a:r>
              <a:rPr lang="en-US" dirty="0"/>
              <a:t>Immigration</a:t>
            </a:r>
          </a:p>
          <a:p>
            <a:pPr lvl="1"/>
            <a:endParaRPr lang="en-US" dirty="0"/>
          </a:p>
          <a:p>
            <a:pPr lvl="1"/>
            <a:endParaRPr lang="en-US" dirty="0"/>
          </a:p>
        </p:txBody>
      </p:sp>
      <p:sp>
        <p:nvSpPr>
          <p:cNvPr id="4" name="Content Placeholder 3"/>
          <p:cNvSpPr>
            <a:spLocks noGrp="1"/>
          </p:cNvSpPr>
          <p:nvPr>
            <p:ph sz="half" idx="2"/>
          </p:nvPr>
        </p:nvSpPr>
        <p:spPr>
          <a:xfrm>
            <a:off x="6019800" y="1606668"/>
            <a:ext cx="5181600" cy="4189162"/>
          </a:xfrm>
        </p:spPr>
        <p:txBody>
          <a:bodyPr>
            <a:normAutofit/>
          </a:bodyPr>
          <a:lstStyle/>
          <a:p>
            <a:r>
              <a:rPr lang="en-US" dirty="0"/>
              <a:t>Market Forces</a:t>
            </a:r>
          </a:p>
          <a:p>
            <a:pPr lvl="1"/>
            <a:r>
              <a:rPr lang="en-US" dirty="0"/>
              <a:t>Technology</a:t>
            </a:r>
          </a:p>
          <a:p>
            <a:pPr lvl="1"/>
            <a:r>
              <a:rPr lang="en-US" dirty="0"/>
              <a:t>Changing demand patterns</a:t>
            </a:r>
          </a:p>
          <a:p>
            <a:pPr lvl="1"/>
            <a:r>
              <a:rPr lang="en-US" dirty="0"/>
              <a:t>Competition for labor</a:t>
            </a:r>
          </a:p>
          <a:p>
            <a:pPr marL="457200" lvl="1" indent="0">
              <a:buNone/>
            </a:pPr>
            <a:endParaRPr lang="en-US" dirty="0"/>
          </a:p>
          <a:p>
            <a:r>
              <a:rPr lang="en-US" dirty="0"/>
              <a:t>Government Policy</a:t>
            </a:r>
          </a:p>
          <a:p>
            <a:pPr lvl="1"/>
            <a:r>
              <a:rPr lang="en-US" dirty="0"/>
              <a:t>Market influence</a:t>
            </a:r>
          </a:p>
          <a:p>
            <a:pPr lvl="1"/>
            <a:r>
              <a:rPr lang="en-US" dirty="0"/>
              <a:t>Redistribution</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94632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96FD-218A-BE43-9122-0DBC057E3E3F}"/>
              </a:ext>
            </a:extLst>
          </p:cNvPr>
          <p:cNvSpPr>
            <a:spLocks noGrp="1"/>
          </p:cNvSpPr>
          <p:nvPr>
            <p:ph type="title"/>
          </p:nvPr>
        </p:nvSpPr>
        <p:spPr>
          <a:xfrm>
            <a:off x="922865" y="0"/>
            <a:ext cx="10515600" cy="1325563"/>
          </a:xfrm>
        </p:spPr>
        <p:txBody>
          <a:bodyPr/>
          <a:lstStyle/>
          <a:p>
            <a:r>
              <a:rPr lang="en-US" dirty="0">
                <a:solidFill>
                  <a:schemeClr val="bg1"/>
                </a:solidFill>
              </a:rPr>
              <a:t>Go</a:t>
            </a:r>
            <a:r>
              <a:rPr lang="en-US" dirty="0"/>
              <a:t>vernment Policy and Inequality</a:t>
            </a:r>
          </a:p>
        </p:txBody>
      </p:sp>
      <p:sp>
        <p:nvSpPr>
          <p:cNvPr id="3" name="Content Placeholder 2">
            <a:extLst>
              <a:ext uri="{FF2B5EF4-FFF2-40B4-BE49-F238E27FC236}">
                <a16:creationId xmlns:a16="http://schemas.microsoft.com/office/drawing/2014/main" id="{8A235438-CAAE-804C-AE7F-D152CD7BBC62}"/>
              </a:ext>
            </a:extLst>
          </p:cNvPr>
          <p:cNvSpPr>
            <a:spLocks noGrp="1"/>
          </p:cNvSpPr>
          <p:nvPr>
            <p:ph sz="half" idx="1"/>
          </p:nvPr>
        </p:nvSpPr>
        <p:spPr/>
        <p:txBody>
          <a:bodyPr/>
          <a:lstStyle/>
          <a:p>
            <a:r>
              <a:rPr lang="en-US" dirty="0"/>
              <a:t>Market Influence: PRE-distribution</a:t>
            </a:r>
          </a:p>
          <a:p>
            <a:pPr lvl="1"/>
            <a:r>
              <a:rPr lang="en-US" dirty="0"/>
              <a:t>Characteristics of labor</a:t>
            </a:r>
          </a:p>
          <a:p>
            <a:pPr lvl="2"/>
            <a:r>
              <a:rPr lang="en-US" dirty="0"/>
              <a:t>Access to education</a:t>
            </a:r>
          </a:p>
          <a:p>
            <a:pPr lvl="1"/>
            <a:r>
              <a:rPr lang="en-US" dirty="0"/>
              <a:t>Effects on labor demand</a:t>
            </a:r>
          </a:p>
          <a:p>
            <a:pPr lvl="2"/>
            <a:r>
              <a:rPr lang="en-US" dirty="0"/>
              <a:t>Market regulation</a:t>
            </a:r>
          </a:p>
          <a:p>
            <a:pPr lvl="3"/>
            <a:r>
              <a:rPr lang="en-US" dirty="0"/>
              <a:t>Competition policy</a:t>
            </a:r>
          </a:p>
          <a:p>
            <a:pPr lvl="2"/>
            <a:r>
              <a:rPr lang="en-US" dirty="0"/>
              <a:t>Labor regulations</a:t>
            </a:r>
          </a:p>
          <a:p>
            <a:pPr lvl="3"/>
            <a:r>
              <a:rPr lang="en-US" dirty="0"/>
              <a:t>Minimum wage, overtime, health insurance, etc.</a:t>
            </a:r>
          </a:p>
        </p:txBody>
      </p:sp>
      <p:sp>
        <p:nvSpPr>
          <p:cNvPr id="4" name="Content Placeholder 3">
            <a:extLst>
              <a:ext uri="{FF2B5EF4-FFF2-40B4-BE49-F238E27FC236}">
                <a16:creationId xmlns:a16="http://schemas.microsoft.com/office/drawing/2014/main" id="{3050D8AA-139E-B047-BF12-8FD87DC12318}"/>
              </a:ext>
            </a:extLst>
          </p:cNvPr>
          <p:cNvSpPr>
            <a:spLocks noGrp="1"/>
          </p:cNvSpPr>
          <p:nvPr>
            <p:ph sz="half" idx="2"/>
          </p:nvPr>
        </p:nvSpPr>
        <p:spPr/>
        <p:txBody>
          <a:bodyPr/>
          <a:lstStyle/>
          <a:p>
            <a:r>
              <a:rPr lang="en-US" dirty="0"/>
              <a:t>RE-distribution</a:t>
            </a:r>
          </a:p>
          <a:p>
            <a:pPr lvl="1"/>
            <a:r>
              <a:rPr lang="en-US" dirty="0"/>
              <a:t>Tax Rates</a:t>
            </a:r>
          </a:p>
          <a:p>
            <a:pPr lvl="1"/>
            <a:r>
              <a:rPr lang="en-US" dirty="0"/>
              <a:t>Income support</a:t>
            </a:r>
          </a:p>
          <a:p>
            <a:pPr lvl="2"/>
            <a:r>
              <a:rPr lang="en-US" dirty="0"/>
              <a:t>Direct aid</a:t>
            </a:r>
          </a:p>
          <a:p>
            <a:pPr lvl="2"/>
            <a:r>
              <a:rPr lang="en-US" dirty="0"/>
              <a:t>Food stamps</a:t>
            </a:r>
          </a:p>
          <a:p>
            <a:pPr lvl="2"/>
            <a:endParaRPr lang="en-US" dirty="0"/>
          </a:p>
          <a:p>
            <a:pPr lvl="2"/>
            <a:endParaRPr lang="en-US" dirty="0"/>
          </a:p>
          <a:p>
            <a:pPr lvl="2"/>
            <a:endParaRPr lang="en-US" dirty="0"/>
          </a:p>
          <a:p>
            <a:pPr lvl="2"/>
            <a:endParaRPr lang="en-US" dirty="0"/>
          </a:p>
        </p:txBody>
      </p:sp>
      <p:sp>
        <p:nvSpPr>
          <p:cNvPr id="5" name="Slide Number Placeholder 4">
            <a:extLst>
              <a:ext uri="{FF2B5EF4-FFF2-40B4-BE49-F238E27FC236}">
                <a16:creationId xmlns:a16="http://schemas.microsoft.com/office/drawing/2014/main" id="{B7E48B4F-BDD6-994D-B6C8-BE26FD5615EC}"/>
              </a:ext>
            </a:extLst>
          </p:cNvPr>
          <p:cNvSpPr>
            <a:spLocks noGrp="1"/>
          </p:cNvSpPr>
          <p:nvPr>
            <p:ph type="sldNum" sz="quarter" idx="12"/>
          </p:nvPr>
        </p:nvSpPr>
        <p:spPr/>
        <p:txBody>
          <a:bodyPr/>
          <a:lstStyle/>
          <a:p>
            <a:fld id="{D9F085D5-EC86-4F6A-B501-C1359CB39116}" type="slidenum">
              <a:rPr lang="en-US" smtClean="0"/>
              <a:t>23</a:t>
            </a:fld>
            <a:endParaRPr lang="en-US" dirty="0"/>
          </a:p>
        </p:txBody>
      </p:sp>
    </p:spTree>
    <p:extLst>
      <p:ext uri="{BB962C8B-B14F-4D97-AF65-F5344CB8AC3E}">
        <p14:creationId xmlns:p14="http://schemas.microsoft.com/office/powerpoint/2010/main" val="143711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F6FA4-AF02-1242-8474-6653A6ACA3CF}"/>
              </a:ext>
            </a:extLst>
          </p:cNvPr>
          <p:cNvSpPr>
            <a:spLocks noGrp="1"/>
          </p:cNvSpPr>
          <p:nvPr>
            <p:ph type="title"/>
          </p:nvPr>
        </p:nvSpPr>
        <p:spPr>
          <a:xfrm>
            <a:off x="817180" y="0"/>
            <a:ext cx="9233263" cy="1325563"/>
          </a:xfrm>
        </p:spPr>
        <p:txBody>
          <a:bodyPr/>
          <a:lstStyle/>
          <a:p>
            <a:r>
              <a:rPr lang="en-US" dirty="0">
                <a:solidFill>
                  <a:schemeClr val="bg1"/>
                </a:solidFill>
              </a:rPr>
              <a:t>Tax</a:t>
            </a:r>
            <a:r>
              <a:rPr lang="en-US" dirty="0"/>
              <a:t> and Transfer Programs and Inequality</a:t>
            </a:r>
          </a:p>
        </p:txBody>
      </p:sp>
      <p:sp>
        <p:nvSpPr>
          <p:cNvPr id="4" name="Slide Number Placeholder 3">
            <a:extLst>
              <a:ext uri="{FF2B5EF4-FFF2-40B4-BE49-F238E27FC236}">
                <a16:creationId xmlns:a16="http://schemas.microsoft.com/office/drawing/2014/main" id="{0AC49C86-0741-E54F-A849-52E84BF5FAAD}"/>
              </a:ext>
            </a:extLst>
          </p:cNvPr>
          <p:cNvSpPr>
            <a:spLocks noGrp="1"/>
          </p:cNvSpPr>
          <p:nvPr>
            <p:ph type="sldNum" sz="quarter" idx="12"/>
          </p:nvPr>
        </p:nvSpPr>
        <p:spPr/>
        <p:txBody>
          <a:bodyPr/>
          <a:lstStyle/>
          <a:p>
            <a:fld id="{D9F085D5-EC86-4F6A-B501-C1359CB39116}" type="slidenum">
              <a:rPr lang="en-US" smtClean="0"/>
              <a:t>24</a:t>
            </a:fld>
            <a:endParaRPr lang="en-US" dirty="0"/>
          </a:p>
        </p:txBody>
      </p:sp>
      <p:pic>
        <p:nvPicPr>
          <p:cNvPr id="10" name="Content Placeholder 9">
            <a:extLst>
              <a:ext uri="{FF2B5EF4-FFF2-40B4-BE49-F238E27FC236}">
                <a16:creationId xmlns:a16="http://schemas.microsoft.com/office/drawing/2014/main" id="{A996E908-1C4F-3A45-8F04-0A3760C6AB8B}"/>
              </a:ext>
            </a:extLst>
          </p:cNvPr>
          <p:cNvPicPr>
            <a:picLocks noGrp="1" noChangeAspect="1"/>
          </p:cNvPicPr>
          <p:nvPr>
            <p:ph idx="1"/>
          </p:nvPr>
        </p:nvPicPr>
        <p:blipFill>
          <a:blip r:embed="rId3"/>
          <a:stretch>
            <a:fillRect/>
          </a:stretch>
        </p:blipFill>
        <p:spPr>
          <a:xfrm>
            <a:off x="2446077" y="977900"/>
            <a:ext cx="7019199" cy="5252326"/>
          </a:xfrm>
        </p:spPr>
      </p:pic>
      <p:sp>
        <p:nvSpPr>
          <p:cNvPr id="11" name="TextBox 10">
            <a:extLst>
              <a:ext uri="{FF2B5EF4-FFF2-40B4-BE49-F238E27FC236}">
                <a16:creationId xmlns:a16="http://schemas.microsoft.com/office/drawing/2014/main" id="{507E9A06-5AF5-B449-96B7-1AC7039047FE}"/>
              </a:ext>
            </a:extLst>
          </p:cNvPr>
          <p:cNvSpPr txBox="1"/>
          <p:nvPr/>
        </p:nvSpPr>
        <p:spPr>
          <a:xfrm>
            <a:off x="4940176" y="1553227"/>
            <a:ext cx="1111255" cy="461665"/>
          </a:xfrm>
          <a:prstGeom prst="rect">
            <a:avLst/>
          </a:prstGeom>
          <a:solidFill>
            <a:srgbClr val="0C4C88"/>
          </a:solidFill>
        </p:spPr>
        <p:txBody>
          <a:bodyPr wrap="square" rtlCol="0">
            <a:spAutoFit/>
          </a:bodyPr>
          <a:lstStyle/>
          <a:p>
            <a:pPr algn="ctr"/>
            <a:r>
              <a:rPr lang="en-US" sz="2400" b="1" dirty="0">
                <a:solidFill>
                  <a:schemeClr val="bg1"/>
                </a:solidFill>
              </a:rPr>
              <a:t>2014</a:t>
            </a:r>
          </a:p>
        </p:txBody>
      </p:sp>
      <p:sp>
        <p:nvSpPr>
          <p:cNvPr id="6" name="TextBox 5">
            <a:extLst>
              <a:ext uri="{FF2B5EF4-FFF2-40B4-BE49-F238E27FC236}">
                <a16:creationId xmlns:a16="http://schemas.microsoft.com/office/drawing/2014/main" id="{328104E7-6EFB-2243-BB0E-CD59E280A263}"/>
              </a:ext>
            </a:extLst>
          </p:cNvPr>
          <p:cNvSpPr txBox="1"/>
          <p:nvPr/>
        </p:nvSpPr>
        <p:spPr>
          <a:xfrm>
            <a:off x="3249827" y="6457890"/>
            <a:ext cx="8108310" cy="400110"/>
          </a:xfrm>
          <a:prstGeom prst="rect">
            <a:avLst/>
          </a:prstGeom>
          <a:noFill/>
        </p:spPr>
        <p:txBody>
          <a:bodyPr wrap="none" rtlCol="0">
            <a:spAutoFit/>
          </a:bodyPr>
          <a:lstStyle/>
          <a:p>
            <a:pPr lvl="0">
              <a:defRPr/>
            </a:pPr>
            <a:r>
              <a:rPr lang="en-US" sz="1000" dirty="0"/>
              <a:t>Source: U.S. Congressional Budget Office, “The Distribution of Household Income, 2014”, Average Income Before and After Means-Tested Transfers and</a:t>
            </a:r>
          </a:p>
          <a:p>
            <a:pPr lvl="0">
              <a:defRPr/>
            </a:pPr>
            <a:r>
              <a:rPr lang="en-US" sz="1000" dirty="0"/>
              <a:t>Federal Taxes, by Income Group, 2014.</a:t>
            </a:r>
          </a:p>
        </p:txBody>
      </p:sp>
    </p:spTree>
    <p:extLst>
      <p:ext uri="{BB962C8B-B14F-4D97-AF65-F5344CB8AC3E}">
        <p14:creationId xmlns:p14="http://schemas.microsoft.com/office/powerpoint/2010/main" val="1500595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70" y="0"/>
            <a:ext cx="10515600" cy="1325563"/>
          </a:xfrm>
        </p:spPr>
        <p:txBody>
          <a:bodyPr/>
          <a:lstStyle/>
          <a:p>
            <a:r>
              <a:rPr lang="en-US" dirty="0">
                <a:solidFill>
                  <a:schemeClr val="bg1"/>
                </a:solidFill>
              </a:rPr>
              <a:t>Wh</a:t>
            </a:r>
            <a:r>
              <a:rPr lang="en-US" dirty="0"/>
              <a:t>at About Tax Rates?</a:t>
            </a:r>
          </a:p>
        </p:txBody>
      </p:sp>
      <p:sp>
        <p:nvSpPr>
          <p:cNvPr id="7" name="TextBox 6">
            <a:extLst>
              <a:ext uri="{FF2B5EF4-FFF2-40B4-BE49-F238E27FC236}">
                <a16:creationId xmlns:a16="http://schemas.microsoft.com/office/drawing/2014/main" id="{040F5EDB-56B6-4964-920E-70FE664B99D7}"/>
              </a:ext>
            </a:extLst>
          </p:cNvPr>
          <p:cNvSpPr txBox="1">
            <a:spLocks/>
          </p:cNvSpPr>
          <p:nvPr/>
        </p:nvSpPr>
        <p:spPr>
          <a:xfrm>
            <a:off x="13349926" y="497072"/>
            <a:ext cx="5130107" cy="9643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400 Taxpayers with highest incomes</a:t>
            </a:r>
          </a:p>
          <a:p>
            <a:pPr marL="0" indent="0">
              <a:buNone/>
            </a:pPr>
            <a:r>
              <a:rPr lang="en-US" b="0" dirty="0">
                <a:solidFill>
                  <a:srgbClr val="2B414D"/>
                </a:solidFill>
              </a:rPr>
              <a:t>1992-2007</a:t>
            </a:r>
            <a:endParaRPr lang="en-GB" b="0" dirty="0">
              <a:solidFill>
                <a:srgbClr val="2B414D"/>
              </a:solidFill>
            </a:endParaRPr>
          </a:p>
        </p:txBody>
      </p:sp>
      <p:sp>
        <p:nvSpPr>
          <p:cNvPr id="10" name="TextBox 9">
            <a:extLst>
              <a:ext uri="{FF2B5EF4-FFF2-40B4-BE49-F238E27FC236}">
                <a16:creationId xmlns:a16="http://schemas.microsoft.com/office/drawing/2014/main" id="{6C2E6E19-9AEA-44F4-987D-0EABB400F745}"/>
              </a:ext>
            </a:extLst>
          </p:cNvPr>
          <p:cNvSpPr txBox="1">
            <a:spLocks/>
          </p:cNvSpPr>
          <p:nvPr/>
        </p:nvSpPr>
        <p:spPr>
          <a:xfrm>
            <a:off x="5968307" y="2801261"/>
            <a:ext cx="1708023" cy="1174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b="0" dirty="0">
              <a:solidFill>
                <a:schemeClr val="bg1"/>
              </a:solidFill>
            </a:endParaRPr>
          </a:p>
        </p:txBody>
      </p:sp>
      <p:grpSp>
        <p:nvGrpSpPr>
          <p:cNvPr id="8" name="Group 7">
            <a:extLst>
              <a:ext uri="{FF2B5EF4-FFF2-40B4-BE49-F238E27FC236}">
                <a16:creationId xmlns:a16="http://schemas.microsoft.com/office/drawing/2014/main" id="{D6C06F63-3816-45BA-A2E3-13EA8F550BA5}"/>
              </a:ext>
            </a:extLst>
          </p:cNvPr>
          <p:cNvGrpSpPr/>
          <p:nvPr/>
        </p:nvGrpSpPr>
        <p:grpSpPr>
          <a:xfrm>
            <a:off x="14405139" y="954948"/>
            <a:ext cx="4074894" cy="4646919"/>
            <a:chOff x="6247729" y="1575606"/>
            <a:chExt cx="4074894" cy="4646919"/>
          </a:xfrm>
        </p:grpSpPr>
        <p:sp>
          <p:nvSpPr>
            <p:cNvPr id="12" name="TextBox 11">
              <a:extLst>
                <a:ext uri="{FF2B5EF4-FFF2-40B4-BE49-F238E27FC236}">
                  <a16:creationId xmlns:a16="http://schemas.microsoft.com/office/drawing/2014/main" id="{E5D4F430-DDB5-428A-BDBF-95BEF9F150E0}"/>
                </a:ext>
              </a:extLst>
            </p:cNvPr>
            <p:cNvSpPr txBox="1">
              <a:spLocks/>
            </p:cNvSpPr>
            <p:nvPr/>
          </p:nvSpPr>
          <p:spPr>
            <a:xfrm>
              <a:off x="6558081" y="5945526"/>
              <a:ext cx="791820" cy="276999"/>
            </a:xfrm>
            <a:prstGeom prst="rect">
              <a:avLst/>
            </a:prstGeom>
            <a:noFill/>
          </p:spPr>
          <p:txBody>
            <a:bodyPr wrap="none" lIns="0" rtlCol="0">
              <a:spAutoFit/>
            </a:bodyPr>
            <a:lstStyle/>
            <a:p>
              <a:pPr algn="ctr"/>
              <a:r>
                <a:rPr lang="en-US" sz="1200" b="1" dirty="0">
                  <a:solidFill>
                    <a:srgbClr val="2B414D"/>
                  </a:solidFill>
                </a:rPr>
                <a:t>Source: </a:t>
              </a:r>
              <a:r>
                <a:rPr lang="en-US" sz="1200" dirty="0">
                  <a:solidFill>
                    <a:srgbClr val="2B414D"/>
                  </a:solidFill>
                </a:rPr>
                <a:t>IRS</a:t>
              </a:r>
            </a:p>
          </p:txBody>
        </p:sp>
        <p:grpSp>
          <p:nvGrpSpPr>
            <p:cNvPr id="15" name="Group 14">
              <a:extLst>
                <a:ext uri="{FF2B5EF4-FFF2-40B4-BE49-F238E27FC236}">
                  <a16:creationId xmlns:a16="http://schemas.microsoft.com/office/drawing/2014/main" id="{507983D9-2C1C-46B1-8589-2A4F971C581A}"/>
                </a:ext>
              </a:extLst>
            </p:cNvPr>
            <p:cNvGrpSpPr>
              <a:grpSpLocks/>
            </p:cNvGrpSpPr>
            <p:nvPr/>
          </p:nvGrpSpPr>
          <p:grpSpPr>
            <a:xfrm>
              <a:off x="8209719" y="1595721"/>
              <a:ext cx="2112904" cy="4222400"/>
              <a:chOff x="6926250" y="2840993"/>
              <a:chExt cx="2096339" cy="4189293"/>
            </a:xfrm>
          </p:grpSpPr>
          <p:sp>
            <p:nvSpPr>
              <p:cNvPr id="3" name="Arrow: Pentagon 2">
                <a:extLst>
                  <a:ext uri="{FF2B5EF4-FFF2-40B4-BE49-F238E27FC236}">
                    <a16:creationId xmlns:a16="http://schemas.microsoft.com/office/drawing/2014/main" id="{9B576615-4685-4CFD-83AF-F30E9ADBEA4B}"/>
                  </a:ext>
                </a:extLst>
              </p:cNvPr>
              <p:cNvSpPr>
                <a:spLocks/>
              </p:cNvSpPr>
              <p:nvPr/>
            </p:nvSpPr>
            <p:spPr>
              <a:xfrm rot="5400000">
                <a:off x="6386687" y="3686574"/>
                <a:ext cx="3175462" cy="1484299"/>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D44E9F0-8652-495B-B8D6-CCC91CAA63A0}"/>
                  </a:ext>
                </a:extLst>
              </p:cNvPr>
              <p:cNvSpPr>
                <a:spLocks/>
              </p:cNvSpPr>
              <p:nvPr/>
            </p:nvSpPr>
            <p:spPr>
              <a:xfrm>
                <a:off x="7514023" y="6109493"/>
                <a:ext cx="920793" cy="920793"/>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ndParaRPr>
              </a:p>
            </p:txBody>
          </p:sp>
          <p:sp>
            <p:nvSpPr>
              <p:cNvPr id="5" name="Rectangle 4">
                <a:extLst>
                  <a:ext uri="{FF2B5EF4-FFF2-40B4-BE49-F238E27FC236}">
                    <a16:creationId xmlns:a16="http://schemas.microsoft.com/office/drawing/2014/main" id="{D57E1C68-F631-4006-9C0C-624D469E6925}"/>
                  </a:ext>
                </a:extLst>
              </p:cNvPr>
              <p:cNvSpPr>
                <a:spLocks/>
              </p:cNvSpPr>
              <p:nvPr/>
            </p:nvSpPr>
            <p:spPr>
              <a:xfrm>
                <a:off x="6926250" y="3864009"/>
                <a:ext cx="2096339" cy="682305"/>
              </a:xfrm>
              <a:prstGeom prst="rect">
                <a:avLst/>
              </a:prstGeom>
            </p:spPr>
            <p:txBody>
              <a:bodyPr wrap="square">
                <a:spAutoFit/>
              </a:bodyPr>
              <a:lstStyle/>
              <a:p>
                <a:pPr algn="ctr"/>
                <a:r>
                  <a:rPr lang="en-US" sz="2400" b="1" dirty="0">
                    <a:solidFill>
                      <a:schemeClr val="bg1"/>
                    </a:solidFill>
                  </a:rPr>
                  <a:t>Average</a:t>
                </a:r>
              </a:p>
              <a:p>
                <a:pPr algn="ctr"/>
                <a:r>
                  <a:rPr lang="en-US" sz="2400" b="1" dirty="0">
                    <a:solidFill>
                      <a:schemeClr val="bg1"/>
                    </a:solidFill>
                  </a:rPr>
                  <a:t>Tax Rate</a:t>
                </a:r>
                <a:endParaRPr lang="en-GB" sz="2400" b="1" dirty="0">
                  <a:solidFill>
                    <a:schemeClr val="bg1"/>
                  </a:solidFill>
                </a:endParaRPr>
              </a:p>
            </p:txBody>
          </p:sp>
          <p:sp>
            <p:nvSpPr>
              <p:cNvPr id="6" name="Rectangle 5">
                <a:extLst>
                  <a:ext uri="{FF2B5EF4-FFF2-40B4-BE49-F238E27FC236}">
                    <a16:creationId xmlns:a16="http://schemas.microsoft.com/office/drawing/2014/main" id="{F11661B3-B045-476C-AF0B-872A7F70C244}"/>
                  </a:ext>
                </a:extLst>
              </p:cNvPr>
              <p:cNvSpPr>
                <a:spLocks/>
              </p:cNvSpPr>
              <p:nvPr/>
            </p:nvSpPr>
            <p:spPr>
              <a:xfrm>
                <a:off x="7549614" y="6115644"/>
                <a:ext cx="849611" cy="860361"/>
              </a:xfrm>
              <a:prstGeom prst="rect">
                <a:avLst/>
              </a:prstGeom>
            </p:spPr>
            <p:txBody>
              <a:bodyPr wrap="none">
                <a:spAutoFit/>
              </a:bodyPr>
              <a:lstStyle/>
              <a:p>
                <a:pPr algn="ctr">
                  <a:lnSpc>
                    <a:spcPts val="3000"/>
                  </a:lnSpc>
                </a:pPr>
                <a:r>
                  <a:rPr lang="en-US" sz="3600" b="1" dirty="0">
                    <a:solidFill>
                      <a:schemeClr val="bg1"/>
                    </a:solidFill>
                  </a:rPr>
                  <a:t>-</a:t>
                </a:r>
              </a:p>
              <a:p>
                <a:pPr algn="ctr">
                  <a:lnSpc>
                    <a:spcPts val="3000"/>
                  </a:lnSpc>
                </a:pPr>
                <a:r>
                  <a:rPr lang="en-US" sz="3000" b="1" dirty="0">
                    <a:solidFill>
                      <a:schemeClr val="bg1"/>
                    </a:solidFill>
                  </a:rPr>
                  <a:t>37%</a:t>
                </a:r>
              </a:p>
            </p:txBody>
          </p:sp>
        </p:grpSp>
        <p:grpSp>
          <p:nvGrpSpPr>
            <p:cNvPr id="21" name="Group 20">
              <a:extLst>
                <a:ext uri="{FF2B5EF4-FFF2-40B4-BE49-F238E27FC236}">
                  <a16:creationId xmlns:a16="http://schemas.microsoft.com/office/drawing/2014/main" id="{05D1111B-4346-4C5F-93F4-76362687D2CD}"/>
                </a:ext>
              </a:extLst>
            </p:cNvPr>
            <p:cNvGrpSpPr>
              <a:grpSpLocks/>
            </p:cNvGrpSpPr>
            <p:nvPr/>
          </p:nvGrpSpPr>
          <p:grpSpPr>
            <a:xfrm>
              <a:off x="6247729" y="1575606"/>
              <a:ext cx="2112904" cy="4266644"/>
              <a:chOff x="3506369" y="446025"/>
              <a:chExt cx="2553186" cy="5155721"/>
            </a:xfrm>
          </p:grpSpPr>
          <p:sp>
            <p:nvSpPr>
              <p:cNvPr id="17" name="Arrow: Pentagon 16">
                <a:extLst>
                  <a:ext uri="{FF2B5EF4-FFF2-40B4-BE49-F238E27FC236}">
                    <a16:creationId xmlns:a16="http://schemas.microsoft.com/office/drawing/2014/main" id="{2DB1DDBA-35FA-49FB-8056-288DA828597E}"/>
                  </a:ext>
                </a:extLst>
              </p:cNvPr>
              <p:cNvSpPr>
                <a:spLocks/>
              </p:cNvSpPr>
              <p:nvPr/>
            </p:nvSpPr>
            <p:spPr>
              <a:xfrm rot="16200000">
                <a:off x="2849220" y="2764121"/>
                <a:ext cx="3867482" cy="1807767"/>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7FDBDF7-D2DB-4FC3-8709-F8CB169B8390}"/>
                  </a:ext>
                </a:extLst>
              </p:cNvPr>
              <p:cNvSpPr>
                <a:spLocks/>
              </p:cNvSpPr>
              <p:nvPr/>
            </p:nvSpPr>
            <p:spPr>
              <a:xfrm rot="10800000">
                <a:off x="4222233" y="475361"/>
                <a:ext cx="1121458" cy="1121458"/>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 name="Rectangle 18">
                <a:extLst>
                  <a:ext uri="{FF2B5EF4-FFF2-40B4-BE49-F238E27FC236}">
                    <a16:creationId xmlns:a16="http://schemas.microsoft.com/office/drawing/2014/main" id="{D5F30077-B9C1-4557-BE72-D8AA1CE4F70F}"/>
                  </a:ext>
                </a:extLst>
              </p:cNvPr>
              <p:cNvSpPr>
                <a:spLocks/>
              </p:cNvSpPr>
              <p:nvPr/>
            </p:nvSpPr>
            <p:spPr>
              <a:xfrm>
                <a:off x="3506369" y="3566635"/>
                <a:ext cx="2553186" cy="830997"/>
              </a:xfrm>
              <a:prstGeom prst="rect">
                <a:avLst/>
              </a:prstGeom>
            </p:spPr>
            <p:txBody>
              <a:bodyPr wrap="square">
                <a:spAutoFit/>
              </a:bodyPr>
              <a:lstStyle/>
              <a:p>
                <a:pPr algn="ctr"/>
                <a:r>
                  <a:rPr lang="en-US" sz="2400" b="1" dirty="0">
                    <a:solidFill>
                      <a:srgbClr val="2B414D"/>
                    </a:solidFill>
                  </a:rPr>
                  <a:t>Average</a:t>
                </a:r>
              </a:p>
              <a:p>
                <a:pPr algn="ctr"/>
                <a:r>
                  <a:rPr lang="en-US" sz="2400" b="1" dirty="0">
                    <a:solidFill>
                      <a:srgbClr val="2B414D"/>
                    </a:solidFill>
                  </a:rPr>
                  <a:t>Income</a:t>
                </a:r>
                <a:endParaRPr lang="en-GB" sz="2400" b="1" dirty="0">
                  <a:solidFill>
                    <a:srgbClr val="2B414D"/>
                  </a:solidFill>
                </a:endParaRPr>
              </a:p>
            </p:txBody>
          </p:sp>
          <p:sp>
            <p:nvSpPr>
              <p:cNvPr id="20" name="Rectangle 19">
                <a:extLst>
                  <a:ext uri="{FF2B5EF4-FFF2-40B4-BE49-F238E27FC236}">
                    <a16:creationId xmlns:a16="http://schemas.microsoft.com/office/drawing/2014/main" id="{03825088-CD3C-4A9C-854C-6CE88644C6B3}"/>
                  </a:ext>
                </a:extLst>
              </p:cNvPr>
              <p:cNvSpPr>
                <a:spLocks/>
              </p:cNvSpPr>
              <p:nvPr/>
            </p:nvSpPr>
            <p:spPr>
              <a:xfrm>
                <a:off x="4025258" y="446025"/>
                <a:ext cx="1515406" cy="1047858"/>
              </a:xfrm>
              <a:prstGeom prst="rect">
                <a:avLst/>
              </a:prstGeom>
            </p:spPr>
            <p:txBody>
              <a:bodyPr wrap="square">
                <a:spAutoFit/>
              </a:bodyPr>
              <a:lstStyle/>
              <a:p>
                <a:pPr algn="ctr">
                  <a:lnSpc>
                    <a:spcPts val="3000"/>
                  </a:lnSpc>
                </a:pPr>
                <a:r>
                  <a:rPr lang="en-US" sz="3600" b="1" spc="-20" dirty="0">
                    <a:solidFill>
                      <a:srgbClr val="2B414D"/>
                    </a:solidFill>
                  </a:rPr>
                  <a:t>+</a:t>
                </a:r>
              </a:p>
              <a:p>
                <a:pPr algn="ctr">
                  <a:lnSpc>
                    <a:spcPts val="3000"/>
                  </a:lnSpc>
                </a:pPr>
                <a:r>
                  <a:rPr lang="en-US" sz="3000" b="1" spc="-20" dirty="0">
                    <a:solidFill>
                      <a:srgbClr val="2B414D"/>
                    </a:solidFill>
                  </a:rPr>
                  <a:t>392%</a:t>
                </a:r>
              </a:p>
            </p:txBody>
          </p:sp>
        </p:grpSp>
      </p:grpSp>
      <p:pic>
        <p:nvPicPr>
          <p:cNvPr id="22" name="Picture 21">
            <a:extLst>
              <a:ext uri="{FF2B5EF4-FFF2-40B4-BE49-F238E27FC236}">
                <a16:creationId xmlns:a16="http://schemas.microsoft.com/office/drawing/2014/main" id="{FA47076C-66C7-4601-839B-77F6DE45B15E}"/>
              </a:ext>
            </a:extLst>
          </p:cNvPr>
          <p:cNvPicPr>
            <a:picLocks noChangeAspect="1"/>
          </p:cNvPicPr>
          <p:nvPr/>
        </p:nvPicPr>
        <p:blipFill>
          <a:blip r:embed="rId3"/>
          <a:stretch>
            <a:fillRect/>
          </a:stretch>
        </p:blipFill>
        <p:spPr>
          <a:xfrm>
            <a:off x="2786076" y="1423478"/>
            <a:ext cx="6692900" cy="4665210"/>
          </a:xfrm>
          <a:prstGeom prst="rect">
            <a:avLst/>
          </a:prstGeom>
        </p:spPr>
      </p:pic>
      <p:sp>
        <p:nvSpPr>
          <p:cNvPr id="9" name="TextBox 8">
            <a:extLst>
              <a:ext uri="{FF2B5EF4-FFF2-40B4-BE49-F238E27FC236}">
                <a16:creationId xmlns:a16="http://schemas.microsoft.com/office/drawing/2014/main" id="{A405F742-0740-7844-AC29-F93D6D2BB8F6}"/>
              </a:ext>
            </a:extLst>
          </p:cNvPr>
          <p:cNvSpPr txBox="1"/>
          <p:nvPr/>
        </p:nvSpPr>
        <p:spPr>
          <a:xfrm>
            <a:off x="3031252" y="1907293"/>
            <a:ext cx="1191352" cy="369332"/>
          </a:xfrm>
          <a:prstGeom prst="rect">
            <a:avLst/>
          </a:prstGeom>
          <a:solidFill>
            <a:schemeClr val="bg1"/>
          </a:solidFill>
        </p:spPr>
        <p:txBody>
          <a:bodyPr wrap="none" rtlCol="0">
            <a:spAutoFit/>
          </a:bodyPr>
          <a:lstStyle/>
          <a:p>
            <a:r>
              <a:rPr lang="en-US" dirty="0"/>
              <a:t>1992-2014</a:t>
            </a:r>
          </a:p>
        </p:txBody>
      </p:sp>
      <p:sp>
        <p:nvSpPr>
          <p:cNvPr id="11" name="TextBox 10">
            <a:extLst>
              <a:ext uri="{FF2B5EF4-FFF2-40B4-BE49-F238E27FC236}">
                <a16:creationId xmlns:a16="http://schemas.microsoft.com/office/drawing/2014/main" id="{5E4B09DF-2F17-6243-9B33-5235FB9CC1B5}"/>
              </a:ext>
            </a:extLst>
          </p:cNvPr>
          <p:cNvSpPr txBox="1"/>
          <p:nvPr/>
        </p:nvSpPr>
        <p:spPr>
          <a:xfrm>
            <a:off x="3741380" y="3124071"/>
            <a:ext cx="1452642" cy="646331"/>
          </a:xfrm>
          <a:prstGeom prst="rect">
            <a:avLst/>
          </a:prstGeom>
          <a:solidFill>
            <a:srgbClr val="FFD800"/>
          </a:solidFill>
        </p:spPr>
        <p:txBody>
          <a:bodyPr wrap="none" rtlCol="0">
            <a:spAutoFit/>
          </a:bodyPr>
          <a:lstStyle/>
          <a:p>
            <a:r>
              <a:rPr lang="en-US" sz="3600" b="1" dirty="0"/>
              <a:t>+310%</a:t>
            </a:r>
          </a:p>
        </p:txBody>
      </p:sp>
      <p:sp>
        <p:nvSpPr>
          <p:cNvPr id="23" name="TextBox 22">
            <a:extLst>
              <a:ext uri="{FF2B5EF4-FFF2-40B4-BE49-F238E27FC236}">
                <a16:creationId xmlns:a16="http://schemas.microsoft.com/office/drawing/2014/main" id="{E0CE227F-0241-B34D-A61D-AF3BE4779AC6}"/>
              </a:ext>
            </a:extLst>
          </p:cNvPr>
          <p:cNvSpPr txBox="1"/>
          <p:nvPr/>
        </p:nvSpPr>
        <p:spPr>
          <a:xfrm>
            <a:off x="7102406" y="4025817"/>
            <a:ext cx="1130438" cy="646331"/>
          </a:xfrm>
          <a:prstGeom prst="rect">
            <a:avLst/>
          </a:prstGeom>
          <a:solidFill>
            <a:srgbClr val="E43300"/>
          </a:solidFill>
        </p:spPr>
        <p:txBody>
          <a:bodyPr wrap="none" rtlCol="0">
            <a:spAutoFit/>
          </a:bodyPr>
          <a:lstStyle/>
          <a:p>
            <a:r>
              <a:rPr lang="en-US" sz="3600" b="1" dirty="0"/>
              <a:t>-12%</a:t>
            </a:r>
          </a:p>
        </p:txBody>
      </p:sp>
      <p:sp>
        <p:nvSpPr>
          <p:cNvPr id="24" name="TextBox 23">
            <a:extLst>
              <a:ext uri="{FF2B5EF4-FFF2-40B4-BE49-F238E27FC236}">
                <a16:creationId xmlns:a16="http://schemas.microsoft.com/office/drawing/2014/main" id="{BAEB8277-01EC-C741-9B2B-D35F73868153}"/>
              </a:ext>
            </a:extLst>
          </p:cNvPr>
          <p:cNvSpPr txBox="1"/>
          <p:nvPr/>
        </p:nvSpPr>
        <p:spPr>
          <a:xfrm>
            <a:off x="3249827" y="6457890"/>
            <a:ext cx="3199915" cy="246221"/>
          </a:xfrm>
          <a:prstGeom prst="rect">
            <a:avLst/>
          </a:prstGeom>
          <a:noFill/>
        </p:spPr>
        <p:txBody>
          <a:bodyPr wrap="none" rtlCol="0">
            <a:spAutoFit/>
          </a:bodyPr>
          <a:lstStyle/>
          <a:p>
            <a:pPr lvl="0">
              <a:defRPr/>
            </a:pPr>
            <a:r>
              <a:rPr lang="en-US" sz="1000" dirty="0"/>
              <a:t>Source: IRS, Statistics of Income Division, December 2016.</a:t>
            </a:r>
          </a:p>
        </p:txBody>
      </p:sp>
      <p:sp>
        <p:nvSpPr>
          <p:cNvPr id="25" name="TextBox 24">
            <a:extLst>
              <a:ext uri="{FF2B5EF4-FFF2-40B4-BE49-F238E27FC236}">
                <a16:creationId xmlns:a16="http://schemas.microsoft.com/office/drawing/2014/main" id="{F6BE39EE-034A-F846-B3FA-B53AD88F27A5}"/>
              </a:ext>
            </a:extLst>
          </p:cNvPr>
          <p:cNvSpPr txBox="1"/>
          <p:nvPr/>
        </p:nvSpPr>
        <p:spPr>
          <a:xfrm>
            <a:off x="2786076" y="5601867"/>
            <a:ext cx="1454244" cy="369332"/>
          </a:xfrm>
          <a:prstGeom prst="rect">
            <a:avLst/>
          </a:prstGeom>
          <a:solidFill>
            <a:schemeClr val="bg1"/>
          </a:solidFill>
        </p:spPr>
        <p:txBody>
          <a:bodyPr wrap="none" rtlCol="0">
            <a:spAutoFit/>
          </a:bodyPr>
          <a:lstStyle/>
          <a:p>
            <a:r>
              <a:rPr lang="en-US" dirty="0">
                <a:solidFill>
                  <a:schemeClr val="bg1"/>
                </a:solidFill>
              </a:rPr>
              <a:t>                        </a:t>
            </a:r>
          </a:p>
        </p:txBody>
      </p:sp>
    </p:spTree>
    <p:extLst>
      <p:ext uri="{BB962C8B-B14F-4D97-AF65-F5344CB8AC3E}">
        <p14:creationId xmlns:p14="http://schemas.microsoft.com/office/powerpoint/2010/main" val="921780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FC61-53F9-C140-957E-97FFAAD9E630}"/>
              </a:ext>
            </a:extLst>
          </p:cNvPr>
          <p:cNvSpPr>
            <a:spLocks noGrp="1"/>
          </p:cNvSpPr>
          <p:nvPr>
            <p:ph type="title"/>
          </p:nvPr>
        </p:nvSpPr>
        <p:spPr>
          <a:xfrm>
            <a:off x="781050" y="0"/>
            <a:ext cx="10515600" cy="1325563"/>
          </a:xfrm>
        </p:spPr>
        <p:txBody>
          <a:bodyPr/>
          <a:lstStyle/>
          <a:p>
            <a:r>
              <a:rPr lang="en-US" dirty="0">
                <a:solidFill>
                  <a:schemeClr val="bg1"/>
                </a:solidFill>
              </a:rPr>
              <a:t>Dra</a:t>
            </a:r>
            <a:r>
              <a:rPr lang="en-US" dirty="0"/>
              <a:t>matically Less Progressivity in the Tax Code</a:t>
            </a:r>
          </a:p>
        </p:txBody>
      </p:sp>
      <p:pic>
        <p:nvPicPr>
          <p:cNvPr id="8" name="Content Placeholder 7" descr="A screenshot of text&#10;&#10;Description automatically generated">
            <a:extLst>
              <a:ext uri="{FF2B5EF4-FFF2-40B4-BE49-F238E27FC236}">
                <a16:creationId xmlns:a16="http://schemas.microsoft.com/office/drawing/2014/main" id="{7D222406-8D40-DB49-BAB8-1E33A897AA17}"/>
              </a:ext>
            </a:extLst>
          </p:cNvPr>
          <p:cNvPicPr>
            <a:picLocks noGrp="1" noChangeAspect="1"/>
          </p:cNvPicPr>
          <p:nvPr>
            <p:ph idx="1"/>
          </p:nvPr>
        </p:nvPicPr>
        <p:blipFill>
          <a:blip r:embed="rId3" r:link="rId4"/>
          <a:stretch>
            <a:fillRect/>
          </a:stretch>
        </p:blipFill>
        <p:spPr>
          <a:xfrm>
            <a:off x="2450305" y="847639"/>
            <a:ext cx="7291390" cy="5382587"/>
          </a:xfrm>
        </p:spPr>
      </p:pic>
      <p:sp>
        <p:nvSpPr>
          <p:cNvPr id="4" name="Slide Number Placeholder 3">
            <a:extLst>
              <a:ext uri="{FF2B5EF4-FFF2-40B4-BE49-F238E27FC236}">
                <a16:creationId xmlns:a16="http://schemas.microsoft.com/office/drawing/2014/main" id="{0EA767E5-2B47-9B40-B95F-40574D30E8D8}"/>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9" name="TextBox 8">
            <a:extLst>
              <a:ext uri="{FF2B5EF4-FFF2-40B4-BE49-F238E27FC236}">
                <a16:creationId xmlns:a16="http://schemas.microsoft.com/office/drawing/2014/main" id="{31196316-AAB0-7B4F-ABCE-91293574B5AF}"/>
              </a:ext>
            </a:extLst>
          </p:cNvPr>
          <p:cNvSpPr txBox="1"/>
          <p:nvPr/>
        </p:nvSpPr>
        <p:spPr>
          <a:xfrm>
            <a:off x="4969103" y="6412788"/>
            <a:ext cx="6384697" cy="523220"/>
          </a:xfrm>
          <a:prstGeom prst="rect">
            <a:avLst/>
          </a:prstGeom>
          <a:noFill/>
        </p:spPr>
        <p:txBody>
          <a:bodyPr wrap="none" rtlCol="0">
            <a:spAutoFit/>
          </a:bodyPr>
          <a:lstStyle/>
          <a:p>
            <a:r>
              <a:rPr lang="en-US" sz="1400" dirty="0"/>
              <a:t>Source: </a:t>
            </a:r>
            <a:r>
              <a:rPr lang="en-US" sz="1400"/>
              <a:t>New York </a:t>
            </a:r>
            <a:r>
              <a:rPr lang="en-US" sz="1400" dirty="0"/>
              <a:t>Times, from Thomas Piketty, Emmanuel </a:t>
            </a:r>
            <a:r>
              <a:rPr lang="en-US" sz="1400" dirty="0" err="1"/>
              <a:t>Saez</a:t>
            </a:r>
            <a:r>
              <a:rPr lang="en-US" sz="1400" dirty="0"/>
              <a:t> and Gabriel Zucman, “</a:t>
            </a:r>
          </a:p>
          <a:p>
            <a:r>
              <a:rPr lang="en-US" sz="1400" dirty="0"/>
              <a:t>Distributional National Accounts: Methods and Estimates for the United States”</a:t>
            </a:r>
          </a:p>
        </p:txBody>
      </p:sp>
      <p:sp>
        <p:nvSpPr>
          <p:cNvPr id="3" name="TextBox 2">
            <a:extLst>
              <a:ext uri="{FF2B5EF4-FFF2-40B4-BE49-F238E27FC236}">
                <a16:creationId xmlns:a16="http://schemas.microsoft.com/office/drawing/2014/main" id="{ED169B62-4EC1-7148-AC0A-3E8B3E97012F}"/>
              </a:ext>
            </a:extLst>
          </p:cNvPr>
          <p:cNvSpPr txBox="1"/>
          <p:nvPr/>
        </p:nvSpPr>
        <p:spPr>
          <a:xfrm>
            <a:off x="5384426" y="5641029"/>
            <a:ext cx="1423147" cy="369332"/>
          </a:xfrm>
          <a:prstGeom prst="rect">
            <a:avLst/>
          </a:prstGeom>
          <a:noFill/>
        </p:spPr>
        <p:txBody>
          <a:bodyPr wrap="none" rtlCol="0">
            <a:spAutoFit/>
          </a:bodyPr>
          <a:lstStyle/>
          <a:p>
            <a:r>
              <a:rPr lang="en-US" dirty="0"/>
              <a:t>1961 to 2011</a:t>
            </a:r>
          </a:p>
        </p:txBody>
      </p:sp>
    </p:spTree>
    <p:extLst>
      <p:ext uri="{BB962C8B-B14F-4D97-AF65-F5344CB8AC3E}">
        <p14:creationId xmlns:p14="http://schemas.microsoft.com/office/powerpoint/2010/main" val="1929388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90961-E54A-8345-B518-D7807E0B04F9}"/>
              </a:ext>
            </a:extLst>
          </p:cNvPr>
          <p:cNvSpPr>
            <a:spLocks noGrp="1"/>
          </p:cNvSpPr>
          <p:nvPr>
            <p:ph type="title"/>
          </p:nvPr>
        </p:nvSpPr>
        <p:spPr/>
        <p:txBody>
          <a:bodyPr/>
          <a:lstStyle/>
          <a:p>
            <a:r>
              <a:rPr lang="en-US" dirty="0">
                <a:solidFill>
                  <a:schemeClr val="bg1"/>
                </a:solidFill>
              </a:rPr>
              <a:t>Ma</a:t>
            </a:r>
            <a:r>
              <a:rPr lang="en-US" dirty="0"/>
              <a:t>rket Forces and Inequality</a:t>
            </a:r>
          </a:p>
        </p:txBody>
      </p:sp>
      <p:sp>
        <p:nvSpPr>
          <p:cNvPr id="3" name="Content Placeholder 2">
            <a:extLst>
              <a:ext uri="{FF2B5EF4-FFF2-40B4-BE49-F238E27FC236}">
                <a16:creationId xmlns:a16="http://schemas.microsoft.com/office/drawing/2014/main" id="{5DF48CE3-0ACB-9940-AECA-CA93AADD7A62}"/>
              </a:ext>
            </a:extLst>
          </p:cNvPr>
          <p:cNvSpPr>
            <a:spLocks noGrp="1"/>
          </p:cNvSpPr>
          <p:nvPr>
            <p:ph idx="1"/>
          </p:nvPr>
        </p:nvSpPr>
        <p:spPr>
          <a:xfrm>
            <a:off x="838200" y="1226473"/>
            <a:ext cx="10515600" cy="4659496"/>
          </a:xfrm>
        </p:spPr>
        <p:txBody>
          <a:bodyPr/>
          <a:lstStyle/>
          <a:p>
            <a:pPr marL="0" indent="0">
              <a:buNone/>
            </a:pPr>
            <a:endParaRPr lang="en-US" dirty="0"/>
          </a:p>
          <a:p>
            <a:r>
              <a:rPr lang="en-US" dirty="0"/>
              <a:t>Changing demand patterns</a:t>
            </a:r>
          </a:p>
          <a:p>
            <a:pPr lvl="1"/>
            <a:r>
              <a:rPr lang="en-US" dirty="0"/>
              <a:t>Technology</a:t>
            </a:r>
          </a:p>
          <a:p>
            <a:pPr lvl="1"/>
            <a:r>
              <a:rPr lang="en-US" dirty="0"/>
              <a:t>Globalization</a:t>
            </a:r>
          </a:p>
          <a:p>
            <a:pPr lvl="1"/>
            <a:r>
              <a:rPr lang="en-US" dirty="0"/>
              <a:t>Industry composition</a:t>
            </a:r>
          </a:p>
          <a:p>
            <a:pPr lvl="2"/>
            <a:r>
              <a:rPr lang="en-US" dirty="0"/>
              <a:t>PCs instead of typewriters</a:t>
            </a:r>
          </a:p>
          <a:p>
            <a:pPr lvl="2"/>
            <a:r>
              <a:rPr lang="en-US" dirty="0"/>
              <a:t>Services instead of goods</a:t>
            </a:r>
          </a:p>
          <a:p>
            <a:pPr lvl="2"/>
            <a:r>
              <a:rPr lang="en-US" dirty="0"/>
              <a:t>Professional services instead of personal services</a:t>
            </a:r>
          </a:p>
          <a:p>
            <a:r>
              <a:rPr lang="en-US" dirty="0"/>
              <a:t>Competition in labor markets</a:t>
            </a:r>
          </a:p>
          <a:p>
            <a:pPr lvl="1"/>
            <a:r>
              <a:rPr lang="en-US" dirty="0"/>
              <a:t>Unionization</a:t>
            </a:r>
          </a:p>
          <a:p>
            <a:pPr lvl="1"/>
            <a:r>
              <a:rPr lang="en-US" dirty="0"/>
              <a:t>Market concentration</a:t>
            </a:r>
          </a:p>
        </p:txBody>
      </p:sp>
      <p:sp>
        <p:nvSpPr>
          <p:cNvPr id="4" name="Slide Number Placeholder 3">
            <a:extLst>
              <a:ext uri="{FF2B5EF4-FFF2-40B4-BE49-F238E27FC236}">
                <a16:creationId xmlns:a16="http://schemas.microsoft.com/office/drawing/2014/main" id="{C2470719-2FFD-E94A-ADAE-B9243550E247}"/>
              </a:ext>
            </a:extLst>
          </p:cNvPr>
          <p:cNvSpPr>
            <a:spLocks noGrp="1"/>
          </p:cNvSpPr>
          <p:nvPr>
            <p:ph type="sldNum" sz="quarter" idx="12"/>
          </p:nvPr>
        </p:nvSpPr>
        <p:spPr/>
        <p:txBody>
          <a:bodyPr/>
          <a:lstStyle/>
          <a:p>
            <a:fld id="{D9F085D5-EC86-4F6A-B501-C1359CB39116}" type="slidenum">
              <a:rPr lang="en-US" smtClean="0"/>
              <a:t>27</a:t>
            </a:fld>
            <a:endParaRPr lang="en-US" dirty="0"/>
          </a:p>
        </p:txBody>
      </p:sp>
    </p:spTree>
    <p:extLst>
      <p:ext uri="{BB962C8B-B14F-4D97-AF65-F5344CB8AC3E}">
        <p14:creationId xmlns:p14="http://schemas.microsoft.com/office/powerpoint/2010/main" val="1901349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2955-A410-BE45-85FD-5083D64D54CC}"/>
              </a:ext>
            </a:extLst>
          </p:cNvPr>
          <p:cNvSpPr>
            <a:spLocks noGrp="1"/>
          </p:cNvSpPr>
          <p:nvPr>
            <p:ph type="title"/>
          </p:nvPr>
        </p:nvSpPr>
        <p:spPr>
          <a:xfrm>
            <a:off x="804334" y="0"/>
            <a:ext cx="10515600" cy="1325563"/>
          </a:xfrm>
        </p:spPr>
        <p:txBody>
          <a:bodyPr/>
          <a:lstStyle/>
          <a:p>
            <a:r>
              <a:rPr lang="en-US" dirty="0">
                <a:solidFill>
                  <a:schemeClr val="bg1"/>
                </a:solidFill>
              </a:rPr>
              <a:t>Wh</a:t>
            </a:r>
            <a:r>
              <a:rPr lang="en-US" dirty="0"/>
              <a:t>ere Does Inequality Come From? Summary</a:t>
            </a:r>
          </a:p>
        </p:txBody>
      </p:sp>
      <p:sp>
        <p:nvSpPr>
          <p:cNvPr id="3" name="Content Placeholder 2">
            <a:extLst>
              <a:ext uri="{FF2B5EF4-FFF2-40B4-BE49-F238E27FC236}">
                <a16:creationId xmlns:a16="http://schemas.microsoft.com/office/drawing/2014/main" id="{257BB855-9421-9242-A11B-B69AFCB40C17}"/>
              </a:ext>
            </a:extLst>
          </p:cNvPr>
          <p:cNvSpPr>
            <a:spLocks noGrp="1"/>
          </p:cNvSpPr>
          <p:nvPr>
            <p:ph idx="1"/>
          </p:nvPr>
        </p:nvSpPr>
        <p:spPr/>
        <p:txBody>
          <a:bodyPr/>
          <a:lstStyle/>
          <a:p>
            <a:r>
              <a:rPr lang="en-US" dirty="0"/>
              <a:t>Labor characteristics</a:t>
            </a:r>
          </a:p>
          <a:p>
            <a:pPr lvl="1"/>
            <a:r>
              <a:rPr lang="en-US" dirty="0"/>
              <a:t>What do workers bring to the market?</a:t>
            </a:r>
          </a:p>
          <a:p>
            <a:r>
              <a:rPr lang="en-US" dirty="0"/>
              <a:t>Market forces</a:t>
            </a:r>
          </a:p>
          <a:p>
            <a:pPr lvl="1"/>
            <a:r>
              <a:rPr lang="en-US" dirty="0"/>
              <a:t>How does the market value the labor characteristics?</a:t>
            </a:r>
          </a:p>
          <a:p>
            <a:r>
              <a:rPr lang="en-US" dirty="0"/>
              <a:t>Government policies</a:t>
            </a:r>
          </a:p>
          <a:p>
            <a:pPr lvl="1"/>
            <a:r>
              <a:rPr lang="en-US"/>
              <a:t>PRE-distribution </a:t>
            </a:r>
            <a:r>
              <a:rPr lang="en-US" dirty="0"/>
              <a:t>– affecting markets</a:t>
            </a:r>
          </a:p>
          <a:p>
            <a:pPr lvl="1"/>
            <a:r>
              <a:rPr lang="en-US" dirty="0"/>
              <a:t>Redistribution – affecting incomes</a:t>
            </a:r>
          </a:p>
        </p:txBody>
      </p:sp>
      <p:sp>
        <p:nvSpPr>
          <p:cNvPr id="4" name="Slide Number Placeholder 3">
            <a:extLst>
              <a:ext uri="{FF2B5EF4-FFF2-40B4-BE49-F238E27FC236}">
                <a16:creationId xmlns:a16="http://schemas.microsoft.com/office/drawing/2014/main" id="{42CFEF58-9B84-8F4A-AFC1-7177C6CB89D5}"/>
              </a:ext>
            </a:extLst>
          </p:cNvPr>
          <p:cNvSpPr>
            <a:spLocks noGrp="1"/>
          </p:cNvSpPr>
          <p:nvPr>
            <p:ph type="sldNum" sz="quarter" idx="12"/>
          </p:nvPr>
        </p:nvSpPr>
        <p:spPr/>
        <p:txBody>
          <a:bodyPr/>
          <a:lstStyle/>
          <a:p>
            <a:fld id="{D9F085D5-EC86-4F6A-B501-C1359CB39116}" type="slidenum">
              <a:rPr lang="en-US" smtClean="0"/>
              <a:t>28</a:t>
            </a:fld>
            <a:endParaRPr lang="en-US" dirty="0"/>
          </a:p>
        </p:txBody>
      </p:sp>
    </p:spTree>
    <p:extLst>
      <p:ext uri="{BB962C8B-B14F-4D97-AF65-F5344CB8AC3E}">
        <p14:creationId xmlns:p14="http://schemas.microsoft.com/office/powerpoint/2010/main" val="2278831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70" y="0"/>
            <a:ext cx="10515600" cy="1325563"/>
          </a:xfrm>
        </p:spPr>
        <p:txBody>
          <a:bodyPr/>
          <a:lstStyle/>
          <a:p>
            <a:r>
              <a:rPr lang="en-US" spc="-20" dirty="0">
                <a:solidFill>
                  <a:schemeClr val="bg1"/>
                </a:solidFill>
              </a:rPr>
              <a:t>Lab</a:t>
            </a:r>
            <a:r>
              <a:rPr lang="en-US" dirty="0"/>
              <a:t>or Income is Unhinged from Productivity</a:t>
            </a:r>
          </a:p>
        </p:txBody>
      </p:sp>
      <p:sp>
        <p:nvSpPr>
          <p:cNvPr id="9" name="Content Placeholder 8">
            <a:extLst>
              <a:ext uri="{FF2B5EF4-FFF2-40B4-BE49-F238E27FC236}">
                <a16:creationId xmlns:a16="http://schemas.microsoft.com/office/drawing/2014/main" id="{EAA10C6A-AF6F-4225-9CBA-F7C0F57B1997}"/>
              </a:ext>
            </a:extLst>
          </p:cNvPr>
          <p:cNvSpPr>
            <a:spLocks noGrp="1"/>
          </p:cNvSpPr>
          <p:nvPr>
            <p:ph sz="half" idx="2"/>
          </p:nvPr>
        </p:nvSpPr>
        <p:spPr>
          <a:xfrm>
            <a:off x="6933063" y="2012062"/>
            <a:ext cx="4420737" cy="3082452"/>
          </a:xfrm>
        </p:spPr>
        <p:txBody>
          <a:bodyPr>
            <a:normAutofit/>
          </a:bodyPr>
          <a:lstStyle/>
          <a:p>
            <a:pPr marL="0" indent="0">
              <a:buNone/>
            </a:pPr>
            <a:r>
              <a:rPr lang="en-US" dirty="0"/>
              <a:t>Why?</a:t>
            </a:r>
          </a:p>
          <a:p>
            <a:pPr marL="457200" indent="-457200"/>
            <a:r>
              <a:rPr lang="en-US" b="0" dirty="0"/>
              <a:t>Declining unionization</a:t>
            </a:r>
          </a:p>
          <a:p>
            <a:pPr marL="457200" indent="-457200"/>
            <a:r>
              <a:rPr lang="en-US" b="0" dirty="0"/>
              <a:t>Globalization</a:t>
            </a:r>
          </a:p>
          <a:p>
            <a:pPr marL="457200" indent="-457200"/>
            <a:r>
              <a:rPr lang="en-US" b="0" dirty="0"/>
              <a:t>Immigration</a:t>
            </a:r>
          </a:p>
          <a:p>
            <a:pPr marL="457200" indent="-457200"/>
            <a:r>
              <a:rPr lang="en-US" b="0" dirty="0"/>
              <a:t>Competition policy</a:t>
            </a:r>
          </a:p>
          <a:p>
            <a:pPr marL="457200" indent="-457200"/>
            <a:r>
              <a:rPr lang="en-US" b="0" dirty="0"/>
              <a:t>Cheap technology</a:t>
            </a:r>
          </a:p>
        </p:txBody>
      </p:sp>
      <p:pic>
        <p:nvPicPr>
          <p:cNvPr id="5" name="Picture 4">
            <a:extLst>
              <a:ext uri="{FF2B5EF4-FFF2-40B4-BE49-F238E27FC236}">
                <a16:creationId xmlns:a16="http://schemas.microsoft.com/office/drawing/2014/main" id="{0B6EF921-EFED-8443-3915-05DBDF9BBF0F}"/>
              </a:ext>
            </a:extLst>
          </p:cNvPr>
          <p:cNvPicPr>
            <a:picLocks noChangeAspect="1"/>
          </p:cNvPicPr>
          <p:nvPr/>
        </p:nvPicPr>
        <p:blipFill>
          <a:blip r:embed="rId3" r:link="rId4"/>
          <a:srcRect/>
          <a:stretch>
            <a:fillRect/>
          </a:stretch>
        </p:blipFill>
        <p:spPr>
          <a:xfrm>
            <a:off x="290043" y="1325563"/>
            <a:ext cx="6425494" cy="4674797"/>
          </a:xfrm>
          <a:prstGeom prst="rect">
            <a:avLst/>
          </a:prstGeom>
        </p:spPr>
      </p:pic>
    </p:spTree>
    <p:extLst>
      <p:ext uri="{BB962C8B-B14F-4D97-AF65-F5344CB8AC3E}">
        <p14:creationId xmlns:p14="http://schemas.microsoft.com/office/powerpoint/2010/main" val="3076542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788772"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4 Nobel Prize Winners</a:t>
            </a:r>
          </a:p>
          <a:p>
            <a:pPr lvl="2"/>
            <a:r>
              <a:rPr lang="en-US" dirty="0" err="1"/>
              <a:t>Akerlof</a:t>
            </a:r>
            <a:r>
              <a:rPr lang="en-US" dirty="0"/>
              <a:t>, Bernanke,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765151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1E1D-174D-C949-A37D-FA2C2022CB89}"/>
              </a:ext>
            </a:extLst>
          </p:cNvPr>
          <p:cNvSpPr>
            <a:spLocks noGrp="1"/>
          </p:cNvSpPr>
          <p:nvPr>
            <p:ph type="title"/>
          </p:nvPr>
        </p:nvSpPr>
        <p:spPr>
          <a:xfrm>
            <a:off x="617490" y="0"/>
            <a:ext cx="10515600" cy="1325563"/>
          </a:xfrm>
        </p:spPr>
        <p:txBody>
          <a:bodyPr/>
          <a:lstStyle/>
          <a:p>
            <a:r>
              <a:rPr lang="en-US" dirty="0"/>
              <a:t> </a:t>
            </a:r>
            <a:r>
              <a:rPr lang="en-US" dirty="0">
                <a:solidFill>
                  <a:schemeClr val="bg1"/>
                </a:solidFill>
              </a:rPr>
              <a:t>Dec</a:t>
            </a:r>
            <a:r>
              <a:rPr lang="en-US" dirty="0"/>
              <a:t>lining Unionization</a:t>
            </a:r>
          </a:p>
        </p:txBody>
      </p:sp>
      <p:sp>
        <p:nvSpPr>
          <p:cNvPr id="4" name="Slide Number Placeholder 3">
            <a:extLst>
              <a:ext uri="{FF2B5EF4-FFF2-40B4-BE49-F238E27FC236}">
                <a16:creationId xmlns:a16="http://schemas.microsoft.com/office/drawing/2014/main" id="{A8B653B3-C2FF-F243-9EE4-577C44911AA3}"/>
              </a:ext>
            </a:extLst>
          </p:cNvPr>
          <p:cNvSpPr>
            <a:spLocks noGrp="1"/>
          </p:cNvSpPr>
          <p:nvPr>
            <p:ph type="sldNum" sz="quarter" idx="12"/>
          </p:nvPr>
        </p:nvSpPr>
        <p:spPr/>
        <p:txBody>
          <a:bodyPr/>
          <a:lstStyle/>
          <a:p>
            <a:fld id="{D9F085D5-EC86-4F6A-B501-C1359CB39116}" type="slidenum">
              <a:rPr lang="en-US" smtClean="0"/>
              <a:t>30</a:t>
            </a:fld>
            <a:endParaRPr lang="en-US" dirty="0"/>
          </a:p>
        </p:txBody>
      </p:sp>
      <p:pic>
        <p:nvPicPr>
          <p:cNvPr id="5" name="Content Placeholder 4">
            <a:extLst>
              <a:ext uri="{FF2B5EF4-FFF2-40B4-BE49-F238E27FC236}">
                <a16:creationId xmlns:a16="http://schemas.microsoft.com/office/drawing/2014/main" id="{335F348B-484C-D448-BE5E-5ADBF4452488}"/>
              </a:ext>
            </a:extLst>
          </p:cNvPr>
          <p:cNvPicPr>
            <a:picLocks noGrp="1" noChangeAspect="1"/>
          </p:cNvPicPr>
          <p:nvPr>
            <p:ph idx="1"/>
          </p:nvPr>
        </p:nvPicPr>
        <p:blipFill>
          <a:blip r:embed="rId3" r:link="rId4"/>
          <a:srcRect/>
          <a:stretch>
            <a:fillRect/>
          </a:stretch>
        </p:blipFill>
        <p:spPr>
          <a:xfrm>
            <a:off x="225612" y="1325563"/>
            <a:ext cx="7315200" cy="4875610"/>
          </a:xfrm>
          <a:prstGeom prst="rect">
            <a:avLst/>
          </a:prstGeom>
        </p:spPr>
      </p:pic>
      <p:sp>
        <p:nvSpPr>
          <p:cNvPr id="7" name="Content Placeholder 8">
            <a:extLst>
              <a:ext uri="{FF2B5EF4-FFF2-40B4-BE49-F238E27FC236}">
                <a16:creationId xmlns:a16="http://schemas.microsoft.com/office/drawing/2014/main" id="{61AF33F7-42EB-8940-AFE3-E5B01E16B806}"/>
              </a:ext>
            </a:extLst>
          </p:cNvPr>
          <p:cNvSpPr txBox="1">
            <a:spLocks/>
          </p:cNvSpPr>
          <p:nvPr/>
        </p:nvSpPr>
        <p:spPr>
          <a:xfrm>
            <a:off x="7806495" y="1681743"/>
            <a:ext cx="3350624" cy="14762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Unionization Rates</a:t>
            </a:r>
          </a:p>
          <a:p>
            <a:pPr marL="457200" indent="-457200"/>
            <a:r>
              <a:rPr lang="en-US" dirty="0"/>
              <a:t>1983: </a:t>
            </a:r>
            <a:r>
              <a:rPr lang="en-US" b="0" dirty="0"/>
              <a:t>	</a:t>
            </a:r>
            <a:r>
              <a:rPr lang="en-US" b="0" dirty="0">
                <a:solidFill>
                  <a:srgbClr val="2B414D"/>
                </a:solidFill>
              </a:rPr>
              <a:t>20.1%</a:t>
            </a:r>
          </a:p>
          <a:p>
            <a:pPr marL="457200" indent="-457200"/>
            <a:r>
              <a:rPr lang="en-US" dirty="0"/>
              <a:t>2021:</a:t>
            </a:r>
            <a:r>
              <a:rPr lang="en-US" b="0" dirty="0"/>
              <a:t>	</a:t>
            </a:r>
            <a:r>
              <a:rPr lang="en-US" b="0" dirty="0">
                <a:solidFill>
                  <a:srgbClr val="2B414D"/>
                </a:solidFill>
              </a:rPr>
              <a:t>10.3%</a:t>
            </a:r>
          </a:p>
        </p:txBody>
      </p:sp>
      <p:sp>
        <p:nvSpPr>
          <p:cNvPr id="6" name="TextBox 5">
            <a:extLst>
              <a:ext uri="{FF2B5EF4-FFF2-40B4-BE49-F238E27FC236}">
                <a16:creationId xmlns:a16="http://schemas.microsoft.com/office/drawing/2014/main" id="{3FB529B1-DEA3-3344-82BB-C0A3149FE18D}"/>
              </a:ext>
            </a:extLst>
          </p:cNvPr>
          <p:cNvSpPr txBox="1"/>
          <p:nvPr/>
        </p:nvSpPr>
        <p:spPr>
          <a:xfrm>
            <a:off x="4162709" y="6422600"/>
            <a:ext cx="7287572" cy="246221"/>
          </a:xfrm>
          <a:prstGeom prst="rect">
            <a:avLst/>
          </a:prstGeom>
          <a:noFill/>
        </p:spPr>
        <p:txBody>
          <a:bodyPr wrap="none" rtlCol="0">
            <a:spAutoFit/>
          </a:bodyPr>
          <a:lstStyle/>
          <a:p>
            <a:pPr lvl="0">
              <a:defRPr/>
            </a:pPr>
            <a:r>
              <a:rPr lang="en-US" sz="1000" dirty="0"/>
              <a:t>Source: </a:t>
            </a:r>
            <a:r>
              <a:rPr lang="en-US" sz="1000" dirty="0">
                <a:hlinkClick r:id="rId5"/>
              </a:rPr>
              <a:t>https://inequality.org/facts/income-inequality/</a:t>
            </a:r>
            <a:r>
              <a:rPr lang="en-US" sz="1000" dirty="0"/>
              <a:t>, Bureau of Labor Statistics and </a:t>
            </a:r>
            <a:r>
              <a:rPr lang="en-US" sz="1000" dirty="0" err="1"/>
              <a:t>Emmanueul</a:t>
            </a:r>
            <a:r>
              <a:rPr lang="en-US" sz="1000" dirty="0"/>
              <a:t> </a:t>
            </a:r>
            <a:r>
              <a:rPr lang="en-US" sz="1000" dirty="0" err="1"/>
              <a:t>Saez</a:t>
            </a:r>
            <a:r>
              <a:rPr lang="en-US" sz="1000" dirty="0"/>
              <a:t>, University of </a:t>
            </a:r>
            <a:r>
              <a:rPr lang="en-US" sz="1000" dirty="0" err="1"/>
              <a:t>Califonria</a:t>
            </a:r>
            <a:r>
              <a:rPr lang="en-US" sz="1000" dirty="0"/>
              <a:t>, Berkeley</a:t>
            </a:r>
          </a:p>
        </p:txBody>
      </p:sp>
      <p:sp>
        <p:nvSpPr>
          <p:cNvPr id="8" name="Content Placeholder 8">
            <a:extLst>
              <a:ext uri="{FF2B5EF4-FFF2-40B4-BE49-F238E27FC236}">
                <a16:creationId xmlns:a16="http://schemas.microsoft.com/office/drawing/2014/main" id="{97150D71-C935-804B-AA42-B29D472FD6ED}"/>
              </a:ext>
            </a:extLst>
          </p:cNvPr>
          <p:cNvSpPr txBox="1">
            <a:spLocks/>
          </p:cNvSpPr>
          <p:nvPr/>
        </p:nvSpPr>
        <p:spPr>
          <a:xfrm>
            <a:off x="7806495" y="3700011"/>
            <a:ext cx="3350624" cy="14762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Unionization Rates</a:t>
            </a:r>
          </a:p>
          <a:p>
            <a:pPr marL="457200" indent="-457200"/>
            <a:r>
              <a:rPr lang="en-US" dirty="0"/>
              <a:t>Public: </a:t>
            </a:r>
            <a:r>
              <a:rPr lang="en-US" b="0" dirty="0"/>
              <a:t>	</a:t>
            </a:r>
            <a:r>
              <a:rPr lang="en-US" b="0" dirty="0">
                <a:solidFill>
                  <a:srgbClr val="2B414D"/>
                </a:solidFill>
              </a:rPr>
              <a:t>33.9%</a:t>
            </a:r>
          </a:p>
          <a:p>
            <a:pPr marL="457200" indent="-457200"/>
            <a:r>
              <a:rPr lang="en-US" dirty="0"/>
              <a:t>Private:</a:t>
            </a:r>
            <a:r>
              <a:rPr lang="en-US" b="0" dirty="0"/>
              <a:t>	  </a:t>
            </a:r>
            <a:r>
              <a:rPr lang="en-US" b="0" dirty="0">
                <a:solidFill>
                  <a:srgbClr val="2B414D"/>
                </a:solidFill>
              </a:rPr>
              <a:t>6.1%</a:t>
            </a:r>
          </a:p>
        </p:txBody>
      </p:sp>
    </p:spTree>
    <p:extLst>
      <p:ext uri="{BB962C8B-B14F-4D97-AF65-F5344CB8AC3E}">
        <p14:creationId xmlns:p14="http://schemas.microsoft.com/office/powerpoint/2010/main" val="79546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CC58-9E27-B845-8027-77BF9D3B7FF2}"/>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mpetition in the Economy</a:t>
            </a:r>
          </a:p>
        </p:txBody>
      </p:sp>
      <p:sp>
        <p:nvSpPr>
          <p:cNvPr id="4" name="Slide Number Placeholder 3">
            <a:extLst>
              <a:ext uri="{FF2B5EF4-FFF2-40B4-BE49-F238E27FC236}">
                <a16:creationId xmlns:a16="http://schemas.microsoft.com/office/drawing/2014/main" id="{98F6E120-2C9A-A345-9235-08CEA0EC58B7}"/>
              </a:ext>
            </a:extLst>
          </p:cNvPr>
          <p:cNvSpPr>
            <a:spLocks noGrp="1"/>
          </p:cNvSpPr>
          <p:nvPr>
            <p:ph type="sldNum" sz="quarter" idx="12"/>
          </p:nvPr>
        </p:nvSpPr>
        <p:spPr/>
        <p:txBody>
          <a:bodyPr/>
          <a:lstStyle/>
          <a:p>
            <a:fld id="{D9F085D5-EC86-4F6A-B501-C1359CB39116}" type="slidenum">
              <a:rPr lang="en-US" smtClean="0"/>
              <a:t>31</a:t>
            </a:fld>
            <a:endParaRPr lang="en-US" dirty="0"/>
          </a:p>
        </p:txBody>
      </p:sp>
      <p:pic>
        <p:nvPicPr>
          <p:cNvPr id="5" name="Content Placeholder 4">
            <a:extLst>
              <a:ext uri="{FF2B5EF4-FFF2-40B4-BE49-F238E27FC236}">
                <a16:creationId xmlns:a16="http://schemas.microsoft.com/office/drawing/2014/main" id="{6E6E07AB-5355-9744-96B3-BF792258FB96}"/>
              </a:ext>
            </a:extLst>
          </p:cNvPr>
          <p:cNvPicPr>
            <a:picLocks noGrp="1" noChangeAspect="1"/>
          </p:cNvPicPr>
          <p:nvPr>
            <p:ph idx="1"/>
          </p:nvPr>
        </p:nvPicPr>
        <p:blipFill>
          <a:blip r:embed="rId3"/>
          <a:stretch>
            <a:fillRect/>
          </a:stretch>
        </p:blipFill>
        <p:spPr>
          <a:xfrm>
            <a:off x="1636376" y="1095190"/>
            <a:ext cx="9076580" cy="5135035"/>
          </a:xfrm>
          <a:prstGeom prst="rect">
            <a:avLst/>
          </a:prstGeom>
        </p:spPr>
      </p:pic>
      <p:sp>
        <p:nvSpPr>
          <p:cNvPr id="6" name="TextBox 5">
            <a:extLst>
              <a:ext uri="{FF2B5EF4-FFF2-40B4-BE49-F238E27FC236}">
                <a16:creationId xmlns:a16="http://schemas.microsoft.com/office/drawing/2014/main" id="{91CB434D-1EBA-4142-A686-4A667AC6C46A}"/>
              </a:ext>
            </a:extLst>
          </p:cNvPr>
          <p:cNvSpPr txBox="1"/>
          <p:nvPr/>
        </p:nvSpPr>
        <p:spPr>
          <a:xfrm>
            <a:off x="3414877" y="1095190"/>
            <a:ext cx="5362237" cy="707886"/>
          </a:xfrm>
          <a:prstGeom prst="rect">
            <a:avLst/>
          </a:prstGeom>
          <a:noFill/>
        </p:spPr>
        <p:txBody>
          <a:bodyPr wrap="none" rtlCol="0">
            <a:spAutoFit/>
          </a:bodyPr>
          <a:lstStyle/>
          <a:p>
            <a:pPr algn="ctr"/>
            <a:r>
              <a:rPr lang="en-US" sz="2000" b="1" dirty="0">
                <a:solidFill>
                  <a:srgbClr val="0C4C88"/>
                </a:solidFill>
              </a:rPr>
              <a:t>Return on invested capital excluding goodwill – </a:t>
            </a:r>
          </a:p>
          <a:p>
            <a:pPr algn="ctr"/>
            <a:r>
              <a:rPr lang="en-US" sz="2000" b="1" dirty="0">
                <a:solidFill>
                  <a:srgbClr val="0C4C88"/>
                </a:solidFill>
              </a:rPr>
              <a:t>US publicly-traded nonfinancial firms, 1965-2014</a:t>
            </a:r>
          </a:p>
        </p:txBody>
      </p:sp>
      <p:sp>
        <p:nvSpPr>
          <p:cNvPr id="7" name="TextBox 6">
            <a:extLst>
              <a:ext uri="{FF2B5EF4-FFF2-40B4-BE49-F238E27FC236}">
                <a16:creationId xmlns:a16="http://schemas.microsoft.com/office/drawing/2014/main" id="{64CEA87C-377B-7043-9E27-BBB58EDA4F3E}"/>
              </a:ext>
            </a:extLst>
          </p:cNvPr>
          <p:cNvSpPr txBox="1"/>
          <p:nvPr/>
        </p:nvSpPr>
        <p:spPr>
          <a:xfrm>
            <a:off x="3249827" y="6457890"/>
            <a:ext cx="5849678" cy="246221"/>
          </a:xfrm>
          <a:prstGeom prst="rect">
            <a:avLst/>
          </a:prstGeom>
          <a:noFill/>
        </p:spPr>
        <p:txBody>
          <a:bodyPr wrap="none" rtlCol="0">
            <a:spAutoFit/>
          </a:bodyPr>
          <a:lstStyle/>
          <a:p>
            <a:pPr lvl="0">
              <a:defRPr/>
            </a:pPr>
            <a:r>
              <a:rPr lang="en-US" sz="1000" dirty="0"/>
              <a:t>Source: Jason Furman, ”Forms and sources of inequality in the United States”, VOX, March 17, 2016, Figure 6.</a:t>
            </a:r>
          </a:p>
        </p:txBody>
      </p:sp>
      <p:cxnSp>
        <p:nvCxnSpPr>
          <p:cNvPr id="8" name="Straight Connector 7">
            <a:extLst>
              <a:ext uri="{FF2B5EF4-FFF2-40B4-BE49-F238E27FC236}">
                <a16:creationId xmlns:a16="http://schemas.microsoft.com/office/drawing/2014/main" id="{29EDF935-80E6-9746-9222-0E7EE41716AA}"/>
              </a:ext>
            </a:extLst>
          </p:cNvPr>
          <p:cNvCxnSpPr/>
          <p:nvPr/>
        </p:nvCxnSpPr>
        <p:spPr>
          <a:xfrm>
            <a:off x="2603500" y="4330700"/>
            <a:ext cx="2273300" cy="0"/>
          </a:xfrm>
          <a:prstGeom prst="line">
            <a:avLst/>
          </a:prstGeom>
          <a:ln w="50800">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6A12B-D6D5-AA43-B25E-6DB06E5DD592}"/>
              </a:ext>
            </a:extLst>
          </p:cNvPr>
          <p:cNvCxnSpPr>
            <a:cxnSpLocks/>
          </p:cNvCxnSpPr>
          <p:nvPr/>
        </p:nvCxnSpPr>
        <p:spPr>
          <a:xfrm flipV="1">
            <a:off x="5107214" y="1803076"/>
            <a:ext cx="3669900" cy="2494708"/>
          </a:xfrm>
          <a:prstGeom prst="line">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1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BD97-B2CE-FA4C-9C95-909C8D3840AD}"/>
              </a:ext>
            </a:extLst>
          </p:cNvPr>
          <p:cNvSpPr>
            <a:spLocks noGrp="1"/>
          </p:cNvSpPr>
          <p:nvPr>
            <p:ph type="title"/>
          </p:nvPr>
        </p:nvSpPr>
        <p:spPr>
          <a:xfrm>
            <a:off x="766760" y="0"/>
            <a:ext cx="10515600" cy="1325563"/>
          </a:xfrm>
        </p:spPr>
        <p:txBody>
          <a:bodyPr/>
          <a:lstStyle/>
          <a:p>
            <a:r>
              <a:rPr lang="en-US" dirty="0">
                <a:solidFill>
                  <a:schemeClr val="bg1"/>
                </a:solidFill>
              </a:rPr>
              <a:t>Gro</a:t>
            </a:r>
            <a:r>
              <a:rPr lang="en-US" dirty="0"/>
              <a:t>wing Revenue Concentration</a:t>
            </a:r>
          </a:p>
        </p:txBody>
      </p:sp>
      <p:pic>
        <p:nvPicPr>
          <p:cNvPr id="6" name="Content Placeholder 5">
            <a:extLst>
              <a:ext uri="{FF2B5EF4-FFF2-40B4-BE49-F238E27FC236}">
                <a16:creationId xmlns:a16="http://schemas.microsoft.com/office/drawing/2014/main" id="{347849BD-E6BE-8540-9BA1-A53409819265}"/>
              </a:ext>
            </a:extLst>
          </p:cNvPr>
          <p:cNvPicPr>
            <a:picLocks noGrp="1" noChangeAspect="1"/>
          </p:cNvPicPr>
          <p:nvPr>
            <p:ph idx="1"/>
          </p:nvPr>
        </p:nvPicPr>
        <p:blipFill>
          <a:blip r:embed="rId3" r:link="rId4"/>
          <a:srcRect/>
          <a:stretch>
            <a:fillRect/>
          </a:stretch>
        </p:blipFill>
        <p:spPr>
          <a:xfrm>
            <a:off x="1197453" y="1129304"/>
            <a:ext cx="9797093" cy="5070557"/>
          </a:xfrm>
        </p:spPr>
      </p:pic>
      <p:sp>
        <p:nvSpPr>
          <p:cNvPr id="4" name="Slide Number Placeholder 3">
            <a:extLst>
              <a:ext uri="{FF2B5EF4-FFF2-40B4-BE49-F238E27FC236}">
                <a16:creationId xmlns:a16="http://schemas.microsoft.com/office/drawing/2014/main" id="{700BB3AA-A103-6A45-9264-B2F71C71ED71}"/>
              </a:ext>
            </a:extLst>
          </p:cNvPr>
          <p:cNvSpPr>
            <a:spLocks noGrp="1"/>
          </p:cNvSpPr>
          <p:nvPr>
            <p:ph type="sldNum" sz="quarter" idx="12"/>
          </p:nvPr>
        </p:nvSpPr>
        <p:spPr/>
        <p:txBody>
          <a:bodyPr/>
          <a:lstStyle/>
          <a:p>
            <a:fld id="{D9F085D5-EC86-4F6A-B501-C1359CB39116}" type="slidenum">
              <a:rPr lang="en-GB" smtClean="0"/>
              <a:t>32</a:t>
            </a:fld>
            <a:endParaRPr lang="en-GB"/>
          </a:p>
        </p:txBody>
      </p:sp>
      <p:sp>
        <p:nvSpPr>
          <p:cNvPr id="7" name="TextBox 6">
            <a:extLst>
              <a:ext uri="{FF2B5EF4-FFF2-40B4-BE49-F238E27FC236}">
                <a16:creationId xmlns:a16="http://schemas.microsoft.com/office/drawing/2014/main" id="{213AE603-20D3-7B43-A552-9C8A3BD5541D}"/>
              </a:ext>
            </a:extLst>
          </p:cNvPr>
          <p:cNvSpPr txBox="1"/>
          <p:nvPr/>
        </p:nvSpPr>
        <p:spPr>
          <a:xfrm>
            <a:off x="6319087" y="6456851"/>
            <a:ext cx="5283178" cy="276999"/>
          </a:xfrm>
          <a:prstGeom prst="rect">
            <a:avLst/>
          </a:prstGeom>
          <a:noFill/>
        </p:spPr>
        <p:txBody>
          <a:bodyPr wrap="none" rtlCol="0">
            <a:spAutoFit/>
          </a:bodyPr>
          <a:lstStyle/>
          <a:p>
            <a:r>
              <a:rPr lang="en-US" sz="1200" dirty="0"/>
              <a:t>Source: The Hamilton Project, Brookings: The State of Competition and dynamism.</a:t>
            </a:r>
          </a:p>
        </p:txBody>
      </p:sp>
    </p:spTree>
    <p:extLst>
      <p:ext uri="{BB962C8B-B14F-4D97-AF65-F5344CB8AC3E}">
        <p14:creationId xmlns:p14="http://schemas.microsoft.com/office/powerpoint/2010/main" val="3088984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64A6-7DA2-524F-8985-DBCB03DE5D4D}"/>
              </a:ext>
            </a:extLst>
          </p:cNvPr>
          <p:cNvSpPr>
            <a:spLocks noGrp="1"/>
          </p:cNvSpPr>
          <p:nvPr>
            <p:ph type="title"/>
          </p:nvPr>
        </p:nvSpPr>
        <p:spPr/>
        <p:txBody>
          <a:bodyPr/>
          <a:lstStyle/>
          <a:p>
            <a:r>
              <a:rPr lang="en-US" dirty="0">
                <a:solidFill>
                  <a:schemeClr val="bg1"/>
                </a:solidFill>
              </a:rPr>
              <a:t>Tec</a:t>
            </a:r>
            <a:r>
              <a:rPr lang="en-US" dirty="0"/>
              <a:t>hnological Change and Inequality</a:t>
            </a:r>
          </a:p>
        </p:txBody>
      </p:sp>
      <p:sp>
        <p:nvSpPr>
          <p:cNvPr id="3" name="Content Placeholder 2">
            <a:extLst>
              <a:ext uri="{FF2B5EF4-FFF2-40B4-BE49-F238E27FC236}">
                <a16:creationId xmlns:a16="http://schemas.microsoft.com/office/drawing/2014/main" id="{8EBB23C7-9FB2-F046-BEA9-D20CC47017D5}"/>
              </a:ext>
            </a:extLst>
          </p:cNvPr>
          <p:cNvSpPr>
            <a:spLocks noGrp="1"/>
          </p:cNvSpPr>
          <p:nvPr>
            <p:ph idx="1"/>
          </p:nvPr>
        </p:nvSpPr>
        <p:spPr/>
        <p:txBody>
          <a:bodyPr/>
          <a:lstStyle/>
          <a:p>
            <a:r>
              <a:rPr lang="en-US" dirty="0"/>
              <a:t>Much of the technology adopted in the last 30 years has eliminated low-skill or low-wage jobs.</a:t>
            </a:r>
          </a:p>
          <a:p>
            <a:pPr lvl="1"/>
            <a:r>
              <a:rPr lang="en-US" dirty="0"/>
              <a:t>Computers, advanced manufacturing equipment, steel mini-mills, automation</a:t>
            </a:r>
          </a:p>
          <a:p>
            <a:r>
              <a:rPr lang="en-US" dirty="0"/>
              <a:t>There is a “winner take all” aspect of the technology-driven economy.</a:t>
            </a:r>
          </a:p>
          <a:p>
            <a:pPr lvl="1"/>
            <a:r>
              <a:rPr lang="en-US" dirty="0"/>
              <a:t>This likely favors a small group of individuals.</a:t>
            </a:r>
          </a:p>
          <a:p>
            <a:r>
              <a:rPr lang="en-US" dirty="0"/>
              <a:t>Both aspects increase inequality by increasing the rewards to:</a:t>
            </a:r>
          </a:p>
          <a:p>
            <a:pPr lvl="1"/>
            <a:r>
              <a:rPr lang="en-US" dirty="0"/>
              <a:t>Those with significant labor market skills.</a:t>
            </a:r>
          </a:p>
          <a:p>
            <a:pPr lvl="1"/>
            <a:r>
              <a:rPr lang="en-US" dirty="0"/>
              <a:t>Owners over workers</a:t>
            </a:r>
          </a:p>
        </p:txBody>
      </p:sp>
      <p:sp>
        <p:nvSpPr>
          <p:cNvPr id="4" name="Slide Number Placeholder 3">
            <a:extLst>
              <a:ext uri="{FF2B5EF4-FFF2-40B4-BE49-F238E27FC236}">
                <a16:creationId xmlns:a16="http://schemas.microsoft.com/office/drawing/2014/main" id="{7B79DC94-BA23-AA49-8D84-000B6190D1F1}"/>
              </a:ext>
            </a:extLst>
          </p:cNvPr>
          <p:cNvSpPr>
            <a:spLocks noGrp="1"/>
          </p:cNvSpPr>
          <p:nvPr>
            <p:ph type="sldNum" sz="quarter" idx="12"/>
          </p:nvPr>
        </p:nvSpPr>
        <p:spPr/>
        <p:txBody>
          <a:bodyPr/>
          <a:lstStyle/>
          <a:p>
            <a:fld id="{D9F085D5-EC86-4F6A-B501-C1359CB39116}" type="slidenum">
              <a:rPr lang="en-US" smtClean="0"/>
              <a:t>33</a:t>
            </a:fld>
            <a:endParaRPr lang="en-US" dirty="0"/>
          </a:p>
        </p:txBody>
      </p:sp>
    </p:spTree>
    <p:extLst>
      <p:ext uri="{BB962C8B-B14F-4D97-AF65-F5344CB8AC3E}">
        <p14:creationId xmlns:p14="http://schemas.microsoft.com/office/powerpoint/2010/main" val="403134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00E4-5E93-D544-96D8-F7D52B0BE826}"/>
              </a:ext>
            </a:extLst>
          </p:cNvPr>
          <p:cNvSpPr>
            <a:spLocks noGrp="1"/>
          </p:cNvSpPr>
          <p:nvPr>
            <p:ph type="title"/>
          </p:nvPr>
        </p:nvSpPr>
        <p:spPr>
          <a:xfrm>
            <a:off x="888999" y="0"/>
            <a:ext cx="10515600" cy="1325563"/>
          </a:xfrm>
        </p:spPr>
        <p:txBody>
          <a:bodyPr/>
          <a:lstStyle/>
          <a:p>
            <a:r>
              <a:rPr lang="en-US" dirty="0"/>
              <a:t> </a:t>
            </a:r>
            <a:r>
              <a:rPr lang="en-US" dirty="0">
                <a:solidFill>
                  <a:schemeClr val="bg1"/>
                </a:solidFill>
              </a:rPr>
              <a:t> A </a:t>
            </a:r>
            <a:r>
              <a:rPr lang="en-US" dirty="0"/>
              <a:t>Modern Example: Uber &amp; Lyft</a:t>
            </a:r>
          </a:p>
        </p:txBody>
      </p:sp>
      <p:sp>
        <p:nvSpPr>
          <p:cNvPr id="3" name="Content Placeholder 2">
            <a:extLst>
              <a:ext uri="{FF2B5EF4-FFF2-40B4-BE49-F238E27FC236}">
                <a16:creationId xmlns:a16="http://schemas.microsoft.com/office/drawing/2014/main" id="{15BE4FF6-283A-3942-A6AE-6C3A1B28E9F8}"/>
              </a:ext>
            </a:extLst>
          </p:cNvPr>
          <p:cNvSpPr>
            <a:spLocks noGrp="1"/>
          </p:cNvSpPr>
          <p:nvPr>
            <p:ph idx="1"/>
          </p:nvPr>
        </p:nvSpPr>
        <p:spPr/>
        <p:txBody>
          <a:bodyPr/>
          <a:lstStyle/>
          <a:p>
            <a:r>
              <a:rPr lang="en-US" dirty="0"/>
              <a:t>Technology:</a:t>
            </a:r>
          </a:p>
          <a:p>
            <a:pPr lvl="1"/>
            <a:r>
              <a:rPr lang="en-US" dirty="0"/>
              <a:t>Facilitates market power for owners.</a:t>
            </a:r>
          </a:p>
          <a:p>
            <a:pPr lvl="1"/>
            <a:r>
              <a:rPr lang="en-US" dirty="0"/>
              <a:t>Reduces bargaining power for labor.</a:t>
            </a:r>
          </a:p>
          <a:p>
            <a:pPr lvl="1"/>
            <a:r>
              <a:rPr lang="en-US" dirty="0"/>
              <a:t>Shifts costs of doing business onto labor.</a:t>
            </a:r>
          </a:p>
          <a:p>
            <a:pPr lvl="1"/>
            <a:endParaRPr lang="en-US" dirty="0"/>
          </a:p>
          <a:p>
            <a:r>
              <a:rPr lang="en-US" dirty="0"/>
              <a:t>Modern day Robber Barons?</a:t>
            </a:r>
          </a:p>
          <a:p>
            <a:pPr lvl="1"/>
            <a:r>
              <a:rPr lang="en-US" dirty="0"/>
              <a:t>Ruthlessly absorbing as much income as they can.</a:t>
            </a:r>
          </a:p>
          <a:p>
            <a:pPr lvl="1"/>
            <a:r>
              <a:rPr lang="en-US" dirty="0"/>
              <a:t>Lack of regard for labor.</a:t>
            </a:r>
          </a:p>
          <a:p>
            <a:endParaRPr lang="en-US" dirty="0"/>
          </a:p>
        </p:txBody>
      </p:sp>
      <p:sp>
        <p:nvSpPr>
          <p:cNvPr id="4" name="Slide Number Placeholder 3">
            <a:extLst>
              <a:ext uri="{FF2B5EF4-FFF2-40B4-BE49-F238E27FC236}">
                <a16:creationId xmlns:a16="http://schemas.microsoft.com/office/drawing/2014/main" id="{885EC1CA-E3F3-1C40-9DEB-5FFC75507055}"/>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2062623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4E20-A00E-4948-BE0A-3D2959F50DA3}"/>
              </a:ext>
            </a:extLst>
          </p:cNvPr>
          <p:cNvSpPr>
            <a:spLocks noGrp="1"/>
          </p:cNvSpPr>
          <p:nvPr>
            <p:ph type="title"/>
          </p:nvPr>
        </p:nvSpPr>
        <p:spPr>
          <a:xfrm>
            <a:off x="806670" y="0"/>
            <a:ext cx="10515600" cy="1325563"/>
          </a:xfrm>
        </p:spPr>
        <p:txBody>
          <a:bodyPr/>
          <a:lstStyle/>
          <a:p>
            <a:r>
              <a:rPr lang="en-US" dirty="0">
                <a:solidFill>
                  <a:schemeClr val="bg1"/>
                </a:solidFill>
              </a:rPr>
              <a:t>Glo</a:t>
            </a:r>
            <a:r>
              <a:rPr lang="en-US" dirty="0"/>
              <a:t>balization</a:t>
            </a:r>
          </a:p>
        </p:txBody>
      </p:sp>
      <p:sp>
        <p:nvSpPr>
          <p:cNvPr id="3" name="Content Placeholder 2">
            <a:extLst>
              <a:ext uri="{FF2B5EF4-FFF2-40B4-BE49-F238E27FC236}">
                <a16:creationId xmlns:a16="http://schemas.microsoft.com/office/drawing/2014/main" id="{7A1C6CF0-B971-1545-A10A-634ADE0F3351}"/>
              </a:ext>
            </a:extLst>
          </p:cNvPr>
          <p:cNvSpPr>
            <a:spLocks noGrp="1"/>
          </p:cNvSpPr>
          <p:nvPr>
            <p:ph idx="1"/>
          </p:nvPr>
        </p:nvSpPr>
        <p:spPr/>
        <p:txBody>
          <a:bodyPr/>
          <a:lstStyle/>
          <a:p>
            <a:r>
              <a:rPr lang="en-US" dirty="0"/>
              <a:t>What is globalization?</a:t>
            </a:r>
          </a:p>
          <a:p>
            <a:pPr lvl="1"/>
            <a:r>
              <a:rPr lang="en-US" dirty="0"/>
              <a:t>Flow of goods, services, capital, and labor across international borders</a:t>
            </a:r>
          </a:p>
          <a:p>
            <a:r>
              <a:rPr lang="en-US" dirty="0"/>
              <a:t>How does it affect inequality?</a:t>
            </a:r>
          </a:p>
          <a:p>
            <a:pPr lvl="1"/>
            <a:r>
              <a:rPr lang="en-US" dirty="0"/>
              <a:t>Through a differential impact </a:t>
            </a:r>
            <a:r>
              <a:rPr lang="en-US"/>
              <a:t>on low-skilled </a:t>
            </a:r>
            <a:r>
              <a:rPr lang="en-US" dirty="0"/>
              <a:t>workers and hence their wages</a:t>
            </a:r>
          </a:p>
          <a:p>
            <a:pPr lvl="1"/>
            <a:endParaRPr lang="en-US" dirty="0"/>
          </a:p>
          <a:p>
            <a:pPr lvl="1"/>
            <a:r>
              <a:rPr lang="en-US" dirty="0"/>
              <a:t>For the United States, globalization is thought to lower the wages of low skilled and </a:t>
            </a:r>
            <a:r>
              <a:rPr lang="en-US"/>
              <a:t>hence low-wage </a:t>
            </a:r>
            <a:r>
              <a:rPr lang="en-US" dirty="0"/>
              <a:t>workers relative to those </a:t>
            </a:r>
            <a:r>
              <a:rPr lang="en-US"/>
              <a:t>of high-skilled </a:t>
            </a:r>
            <a:r>
              <a:rPr lang="en-US" dirty="0"/>
              <a:t>workers</a:t>
            </a:r>
          </a:p>
          <a:p>
            <a:endParaRPr lang="en-US" dirty="0"/>
          </a:p>
        </p:txBody>
      </p:sp>
      <p:sp>
        <p:nvSpPr>
          <p:cNvPr id="4" name="Slide Number Placeholder 3">
            <a:extLst>
              <a:ext uri="{FF2B5EF4-FFF2-40B4-BE49-F238E27FC236}">
                <a16:creationId xmlns:a16="http://schemas.microsoft.com/office/drawing/2014/main" id="{392B3DA1-6851-8444-959C-B868BC7A8D8F}"/>
              </a:ext>
            </a:extLst>
          </p:cNvPr>
          <p:cNvSpPr>
            <a:spLocks noGrp="1"/>
          </p:cNvSpPr>
          <p:nvPr>
            <p:ph type="sldNum" sz="quarter" idx="12"/>
          </p:nvPr>
        </p:nvSpPr>
        <p:spPr/>
        <p:txBody>
          <a:bodyPr/>
          <a:lstStyle/>
          <a:p>
            <a:fld id="{D9F085D5-EC86-4F6A-B501-C1359CB39116}" type="slidenum">
              <a:rPr lang="en-US" smtClean="0"/>
              <a:t>35</a:t>
            </a:fld>
            <a:endParaRPr lang="en-US" dirty="0"/>
          </a:p>
        </p:txBody>
      </p:sp>
    </p:spTree>
    <p:extLst>
      <p:ext uri="{BB962C8B-B14F-4D97-AF65-F5344CB8AC3E}">
        <p14:creationId xmlns:p14="http://schemas.microsoft.com/office/powerpoint/2010/main" val="439056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EDA4-A6FA-4640-A0AC-014455CB62F3}"/>
              </a:ext>
            </a:extLst>
          </p:cNvPr>
          <p:cNvSpPr>
            <a:spLocks noGrp="1"/>
          </p:cNvSpPr>
          <p:nvPr>
            <p:ph type="title"/>
          </p:nvPr>
        </p:nvSpPr>
        <p:spPr/>
        <p:txBody>
          <a:bodyPr/>
          <a:lstStyle/>
          <a:p>
            <a:r>
              <a:rPr lang="en-US" dirty="0">
                <a:solidFill>
                  <a:schemeClr val="bg1"/>
                </a:solidFill>
              </a:rPr>
              <a:t>Me</a:t>
            </a:r>
            <a:r>
              <a:rPr lang="en-US" dirty="0"/>
              <a:t>chanisms for the Effects of Globalization</a:t>
            </a:r>
          </a:p>
        </p:txBody>
      </p:sp>
      <p:sp>
        <p:nvSpPr>
          <p:cNvPr id="3" name="Content Placeholder 2">
            <a:extLst>
              <a:ext uri="{FF2B5EF4-FFF2-40B4-BE49-F238E27FC236}">
                <a16:creationId xmlns:a16="http://schemas.microsoft.com/office/drawing/2014/main" id="{73F34F29-862A-0B4F-8F2B-30C56DC0F985}"/>
              </a:ext>
            </a:extLst>
          </p:cNvPr>
          <p:cNvSpPr>
            <a:spLocks noGrp="1"/>
          </p:cNvSpPr>
          <p:nvPr>
            <p:ph idx="1"/>
          </p:nvPr>
        </p:nvSpPr>
        <p:spPr>
          <a:xfrm>
            <a:off x="838200" y="1253331"/>
            <a:ext cx="10515600" cy="4736922"/>
          </a:xfrm>
        </p:spPr>
        <p:txBody>
          <a:bodyPr>
            <a:normAutofit/>
          </a:bodyPr>
          <a:lstStyle/>
          <a:p>
            <a:r>
              <a:rPr lang="en-US" dirty="0"/>
              <a:t>Merchandise trade</a:t>
            </a:r>
          </a:p>
          <a:p>
            <a:pPr lvl="1"/>
            <a:r>
              <a:rPr lang="en-US" dirty="0"/>
              <a:t>Importing goods that are made with low-skilled workers and exporting goods that are made with high-skilled workers</a:t>
            </a:r>
          </a:p>
          <a:p>
            <a:pPr lvl="2"/>
            <a:r>
              <a:rPr lang="en-US" dirty="0"/>
              <a:t>Lowers the wages of unskilled relative to skilled</a:t>
            </a:r>
          </a:p>
          <a:p>
            <a:pPr lvl="3"/>
            <a:r>
              <a:rPr lang="en-US" dirty="0"/>
              <a:t>making the distribution of income </a:t>
            </a:r>
            <a:r>
              <a:rPr lang="en-US" b="1" dirty="0"/>
              <a:t>less equal</a:t>
            </a:r>
          </a:p>
          <a:p>
            <a:r>
              <a:rPr lang="en-US" dirty="0"/>
              <a:t>Outsourcing</a:t>
            </a:r>
          </a:p>
          <a:p>
            <a:pPr lvl="1"/>
            <a:r>
              <a:rPr lang="en-US" dirty="0"/>
              <a:t>Similar channel as with merchandise trade</a:t>
            </a:r>
          </a:p>
          <a:p>
            <a:r>
              <a:rPr lang="en-US" dirty="0"/>
              <a:t>Trade in services</a:t>
            </a:r>
          </a:p>
          <a:p>
            <a:pPr lvl="1"/>
            <a:r>
              <a:rPr lang="en-US" dirty="0"/>
              <a:t>US imports of middle-skill services: business and some professional services</a:t>
            </a:r>
          </a:p>
          <a:p>
            <a:pPr lvl="1"/>
            <a:endParaRPr lang="en-US" dirty="0"/>
          </a:p>
          <a:p>
            <a:r>
              <a:rPr lang="en-US" dirty="0"/>
              <a:t>Intuitively:  The same as if we were to move the actual workers.</a:t>
            </a:r>
          </a:p>
        </p:txBody>
      </p:sp>
      <p:sp>
        <p:nvSpPr>
          <p:cNvPr id="4" name="Slide Number Placeholder 3">
            <a:extLst>
              <a:ext uri="{FF2B5EF4-FFF2-40B4-BE49-F238E27FC236}">
                <a16:creationId xmlns:a16="http://schemas.microsoft.com/office/drawing/2014/main" id="{5DA631BD-26F2-604A-9E36-F2A9B126E71B}"/>
              </a:ext>
            </a:extLst>
          </p:cNvPr>
          <p:cNvSpPr>
            <a:spLocks noGrp="1"/>
          </p:cNvSpPr>
          <p:nvPr>
            <p:ph type="sldNum" sz="quarter" idx="12"/>
          </p:nvPr>
        </p:nvSpPr>
        <p:spPr/>
        <p:txBody>
          <a:bodyPr/>
          <a:lstStyle/>
          <a:p>
            <a:fld id="{D9F085D5-EC86-4F6A-B501-C1359CB39116}" type="slidenum">
              <a:rPr lang="en-US" smtClean="0"/>
              <a:t>36</a:t>
            </a:fld>
            <a:endParaRPr lang="en-US" dirty="0"/>
          </a:p>
        </p:txBody>
      </p:sp>
    </p:spTree>
    <p:extLst>
      <p:ext uri="{BB962C8B-B14F-4D97-AF65-F5344CB8AC3E}">
        <p14:creationId xmlns:p14="http://schemas.microsoft.com/office/powerpoint/2010/main" val="12480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E72F-2CFA-4441-AD53-FD043506A03C}"/>
              </a:ext>
            </a:extLst>
          </p:cNvPr>
          <p:cNvSpPr>
            <a:spLocks noGrp="1"/>
          </p:cNvSpPr>
          <p:nvPr>
            <p:ph type="title"/>
          </p:nvPr>
        </p:nvSpPr>
        <p:spPr>
          <a:xfrm>
            <a:off x="628000" y="0"/>
            <a:ext cx="10515600" cy="1325563"/>
          </a:xfrm>
        </p:spPr>
        <p:txBody>
          <a:bodyPr/>
          <a:lstStyle/>
          <a:p>
            <a:r>
              <a:rPr lang="en-US" dirty="0"/>
              <a:t> </a:t>
            </a:r>
            <a:r>
              <a:rPr lang="en-US" dirty="0">
                <a:solidFill>
                  <a:schemeClr val="bg1"/>
                </a:solidFill>
              </a:rPr>
              <a:t>Effe</a:t>
            </a:r>
            <a:r>
              <a:rPr lang="en-US" dirty="0"/>
              <a:t>cts of the Unhinging?</a:t>
            </a:r>
          </a:p>
        </p:txBody>
      </p:sp>
      <p:pic>
        <p:nvPicPr>
          <p:cNvPr id="6" name="Content Placeholder 5">
            <a:extLst>
              <a:ext uri="{FF2B5EF4-FFF2-40B4-BE49-F238E27FC236}">
                <a16:creationId xmlns:a16="http://schemas.microsoft.com/office/drawing/2014/main" id="{9CC67C6C-E10E-DC4A-AC94-B9CF182B73EE}"/>
              </a:ext>
            </a:extLst>
          </p:cNvPr>
          <p:cNvPicPr>
            <a:picLocks noGrp="1" noChangeAspect="1"/>
          </p:cNvPicPr>
          <p:nvPr>
            <p:ph idx="1"/>
          </p:nvPr>
        </p:nvPicPr>
        <p:blipFill>
          <a:blip r:embed="rId3" r:link="rId4"/>
          <a:stretch>
            <a:fillRect/>
          </a:stretch>
        </p:blipFill>
        <p:spPr>
          <a:xfrm>
            <a:off x="1324667" y="1171079"/>
            <a:ext cx="6201591" cy="4515841"/>
          </a:xfrm>
        </p:spPr>
      </p:pic>
      <p:sp>
        <p:nvSpPr>
          <p:cNvPr id="4" name="Slide Number Placeholder 3">
            <a:extLst>
              <a:ext uri="{FF2B5EF4-FFF2-40B4-BE49-F238E27FC236}">
                <a16:creationId xmlns:a16="http://schemas.microsoft.com/office/drawing/2014/main" id="{14647505-D0A3-2845-8DD5-94485F840D14}"/>
              </a:ext>
            </a:extLst>
          </p:cNvPr>
          <p:cNvSpPr>
            <a:spLocks noGrp="1"/>
          </p:cNvSpPr>
          <p:nvPr>
            <p:ph type="sldNum" sz="quarter" idx="12"/>
          </p:nvPr>
        </p:nvSpPr>
        <p:spPr/>
        <p:txBody>
          <a:bodyPr/>
          <a:lstStyle/>
          <a:p>
            <a:fld id="{D9F085D5-EC86-4F6A-B501-C1359CB39116}" type="slidenum">
              <a:rPr lang="en-US" smtClean="0"/>
              <a:t>37</a:t>
            </a:fld>
            <a:endParaRPr lang="en-US" dirty="0"/>
          </a:p>
        </p:txBody>
      </p:sp>
      <p:sp>
        <p:nvSpPr>
          <p:cNvPr id="3" name="TextBox 2">
            <a:extLst>
              <a:ext uri="{FF2B5EF4-FFF2-40B4-BE49-F238E27FC236}">
                <a16:creationId xmlns:a16="http://schemas.microsoft.com/office/drawing/2014/main" id="{86144174-FCEC-2C41-BA7F-AB81B7085753}"/>
              </a:ext>
            </a:extLst>
          </p:cNvPr>
          <p:cNvSpPr txBox="1"/>
          <p:nvPr/>
        </p:nvSpPr>
        <p:spPr>
          <a:xfrm>
            <a:off x="8071138" y="2090171"/>
            <a:ext cx="3241850" cy="2677656"/>
          </a:xfrm>
          <a:prstGeom prst="rect">
            <a:avLst/>
          </a:prstGeom>
          <a:noFill/>
        </p:spPr>
        <p:txBody>
          <a:bodyPr wrap="none" rtlCol="0">
            <a:spAutoFit/>
          </a:bodyPr>
          <a:lstStyle/>
          <a:p>
            <a:pPr algn="ctr"/>
            <a:r>
              <a:rPr lang="en-US" sz="2400" b="1" dirty="0"/>
              <a:t>Labor’s Share of Income</a:t>
            </a:r>
          </a:p>
          <a:p>
            <a:pPr algn="ctr"/>
            <a:endParaRPr lang="en-US" sz="2400" dirty="0"/>
          </a:p>
          <a:p>
            <a:pPr algn="ctr"/>
            <a:r>
              <a:rPr lang="en-US" sz="2400" dirty="0"/>
              <a:t>1960:  66%</a:t>
            </a:r>
          </a:p>
          <a:p>
            <a:pPr algn="ctr"/>
            <a:endParaRPr lang="en-US" sz="2400" dirty="0"/>
          </a:p>
          <a:p>
            <a:pPr algn="ctr"/>
            <a:r>
              <a:rPr lang="en-US" sz="2400" dirty="0"/>
              <a:t>2011:  56%</a:t>
            </a:r>
          </a:p>
          <a:p>
            <a:pPr algn="ctr"/>
            <a:endParaRPr lang="en-US" sz="2400" dirty="0"/>
          </a:p>
          <a:p>
            <a:pPr algn="ctr"/>
            <a:r>
              <a:rPr lang="en-US" sz="2400" dirty="0"/>
              <a:t>2016:  58%</a:t>
            </a:r>
          </a:p>
        </p:txBody>
      </p:sp>
      <p:sp>
        <p:nvSpPr>
          <p:cNvPr id="5" name="TextBox 4">
            <a:extLst>
              <a:ext uri="{FF2B5EF4-FFF2-40B4-BE49-F238E27FC236}">
                <a16:creationId xmlns:a16="http://schemas.microsoft.com/office/drawing/2014/main" id="{D9B02FE3-BC7B-B249-A926-9319AD042BAE}"/>
              </a:ext>
            </a:extLst>
          </p:cNvPr>
          <p:cNvSpPr txBox="1"/>
          <p:nvPr/>
        </p:nvSpPr>
        <p:spPr>
          <a:xfrm>
            <a:off x="8071138" y="6413908"/>
            <a:ext cx="3317447" cy="369332"/>
          </a:xfrm>
          <a:prstGeom prst="rect">
            <a:avLst/>
          </a:prstGeom>
          <a:noFill/>
        </p:spPr>
        <p:txBody>
          <a:bodyPr wrap="none" rtlCol="0">
            <a:spAutoFit/>
          </a:bodyPr>
          <a:lstStyle/>
          <a:p>
            <a:r>
              <a:rPr lang="en-US" dirty="0"/>
              <a:t>Source: Bureau of Labor Statistics</a:t>
            </a:r>
          </a:p>
        </p:txBody>
      </p:sp>
    </p:spTree>
    <p:extLst>
      <p:ext uri="{BB962C8B-B14F-4D97-AF65-F5344CB8AC3E}">
        <p14:creationId xmlns:p14="http://schemas.microsoft.com/office/powerpoint/2010/main" val="3348647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670" y="0"/>
            <a:ext cx="10515600" cy="1325563"/>
          </a:xfrm>
        </p:spPr>
        <p:txBody>
          <a:bodyPr/>
          <a:lstStyle/>
          <a:p>
            <a:r>
              <a:rPr lang="en-US" dirty="0">
                <a:solidFill>
                  <a:schemeClr val="bg1"/>
                </a:solidFill>
              </a:rPr>
              <a:t>Wh</a:t>
            </a:r>
            <a:r>
              <a:rPr lang="en-US" dirty="0"/>
              <a:t>y Does Inequality Matter?</a:t>
            </a:r>
          </a:p>
        </p:txBody>
      </p:sp>
      <p:sp>
        <p:nvSpPr>
          <p:cNvPr id="3" name="Content Placeholder 2"/>
          <p:cNvSpPr>
            <a:spLocks noGrp="1"/>
          </p:cNvSpPr>
          <p:nvPr>
            <p:ph sz="half" idx="1"/>
          </p:nvPr>
        </p:nvSpPr>
        <p:spPr>
          <a:xfrm>
            <a:off x="838200" y="1345940"/>
            <a:ext cx="5181600" cy="1736894"/>
          </a:xfrm>
        </p:spPr>
        <p:txBody>
          <a:bodyPr/>
          <a:lstStyle/>
          <a:p>
            <a:r>
              <a:rPr lang="en-US" sz="2400" dirty="0"/>
              <a:t>Too little inequality can:</a:t>
            </a:r>
          </a:p>
          <a:p>
            <a:pPr lvl="1"/>
            <a:r>
              <a:rPr lang="en-US" sz="2000" dirty="0"/>
              <a:t>Reduce individual motivation</a:t>
            </a:r>
          </a:p>
          <a:p>
            <a:pPr lvl="1"/>
            <a:r>
              <a:rPr lang="en-US" sz="2000" dirty="0"/>
              <a:t>Slow economic growth</a:t>
            </a:r>
          </a:p>
        </p:txBody>
      </p:sp>
      <p:sp>
        <p:nvSpPr>
          <p:cNvPr id="4" name="Content Placeholder 3"/>
          <p:cNvSpPr>
            <a:spLocks noGrp="1"/>
          </p:cNvSpPr>
          <p:nvPr>
            <p:ph sz="half" idx="2"/>
          </p:nvPr>
        </p:nvSpPr>
        <p:spPr>
          <a:xfrm>
            <a:off x="6172200" y="1345940"/>
            <a:ext cx="5181600" cy="1736894"/>
          </a:xfrm>
        </p:spPr>
        <p:txBody>
          <a:bodyPr/>
          <a:lstStyle/>
          <a:p>
            <a:r>
              <a:rPr lang="en-US" sz="2400" dirty="0"/>
              <a:t>Too much inequality can:</a:t>
            </a:r>
          </a:p>
          <a:p>
            <a:pPr lvl="1"/>
            <a:r>
              <a:rPr lang="en-US" sz="2000" dirty="0"/>
              <a:t>Reduce individual motivation</a:t>
            </a:r>
          </a:p>
          <a:p>
            <a:pPr lvl="1"/>
            <a:r>
              <a:rPr lang="en-US" sz="2000" dirty="0"/>
              <a:t>Slow economic growth</a:t>
            </a:r>
          </a:p>
        </p:txBody>
      </p:sp>
      <p:pic>
        <p:nvPicPr>
          <p:cNvPr id="6" name="Picture 5">
            <a:extLst>
              <a:ext uri="{FF2B5EF4-FFF2-40B4-BE49-F238E27FC236}">
                <a16:creationId xmlns:a16="http://schemas.microsoft.com/office/drawing/2014/main" id="{B885F805-0170-41DD-B5AF-D9A95FF1BBA8}"/>
              </a:ext>
            </a:extLst>
          </p:cNvPr>
          <p:cNvPicPr>
            <a:picLocks noChangeAspect="1"/>
          </p:cNvPicPr>
          <p:nvPr/>
        </p:nvPicPr>
        <p:blipFill rotWithShape="1">
          <a:blip r:embed="rId3"/>
          <a:srcRect l="3333" t="25527" r="8947" b="18158"/>
          <a:stretch/>
        </p:blipFill>
        <p:spPr>
          <a:xfrm>
            <a:off x="3495652" y="4603318"/>
            <a:ext cx="4010526" cy="1716505"/>
          </a:xfrm>
          <a:prstGeom prst="rect">
            <a:avLst/>
          </a:prstGeom>
        </p:spPr>
      </p:pic>
      <p:sp>
        <p:nvSpPr>
          <p:cNvPr id="7" name="Content Placeholder 2">
            <a:extLst>
              <a:ext uri="{FF2B5EF4-FFF2-40B4-BE49-F238E27FC236}">
                <a16:creationId xmlns:a16="http://schemas.microsoft.com/office/drawing/2014/main" id="{856961F4-F892-0542-8186-A640950D4E1F}"/>
              </a:ext>
            </a:extLst>
          </p:cNvPr>
          <p:cNvSpPr txBox="1">
            <a:spLocks/>
          </p:cNvSpPr>
          <p:nvPr/>
        </p:nvSpPr>
        <p:spPr>
          <a:xfrm>
            <a:off x="914400" y="3443525"/>
            <a:ext cx="10515600" cy="1864801"/>
          </a:xfrm>
          <a:prstGeom prst="rect">
            <a:avLst/>
          </a:prstGeom>
        </p:spPr>
        <p:txBody>
          <a:bodyPr vert="horz" lIns="91440" tIns="45720" rIns="91440" bIns="45720" numCol="2" rtlCol="0" anchor="ctr"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dirty="0"/>
          </a:p>
          <a:p>
            <a:pPr lvl="1"/>
            <a:r>
              <a:rPr lang="en-US" sz="2000" dirty="0"/>
              <a:t>Divide society</a:t>
            </a:r>
          </a:p>
          <a:p>
            <a:pPr lvl="1"/>
            <a:r>
              <a:rPr lang="en-US" sz="2000" dirty="0"/>
              <a:t>Distort political environment</a:t>
            </a:r>
          </a:p>
          <a:p>
            <a:pPr lvl="1"/>
            <a:r>
              <a:rPr lang="en-US" sz="2000" dirty="0"/>
              <a:t>Reduce political participation</a:t>
            </a:r>
          </a:p>
          <a:p>
            <a:pPr marL="457200" lvl="1" indent="0">
              <a:buNone/>
            </a:pPr>
            <a:endParaRPr lang="en-US" sz="2000" dirty="0"/>
          </a:p>
          <a:p>
            <a:pPr lvl="1"/>
            <a:endParaRPr lang="en-US" sz="2000" dirty="0"/>
          </a:p>
          <a:p>
            <a:pPr lvl="1"/>
            <a:endParaRPr lang="en-US" sz="2000" dirty="0"/>
          </a:p>
          <a:p>
            <a:pPr lvl="1"/>
            <a:r>
              <a:rPr lang="en-US" sz="2000" dirty="0"/>
              <a:t>Reduce investments in public goods</a:t>
            </a:r>
          </a:p>
          <a:p>
            <a:pPr lvl="2"/>
            <a:r>
              <a:rPr lang="en-US" sz="2000" dirty="0"/>
              <a:t>Education</a:t>
            </a:r>
          </a:p>
          <a:p>
            <a:pPr lvl="2"/>
            <a:r>
              <a:rPr lang="en-US" sz="2000" dirty="0"/>
              <a:t>Environmental protections</a:t>
            </a:r>
          </a:p>
          <a:p>
            <a:endParaRPr lang="en-US" dirty="0"/>
          </a:p>
        </p:txBody>
      </p:sp>
      <p:cxnSp>
        <p:nvCxnSpPr>
          <p:cNvPr id="8" name="Straight Connector 7">
            <a:extLst>
              <a:ext uri="{FF2B5EF4-FFF2-40B4-BE49-F238E27FC236}">
                <a16:creationId xmlns:a16="http://schemas.microsoft.com/office/drawing/2014/main" id="{BAEA7477-25EE-2F4D-836F-DD7755042118}"/>
              </a:ext>
            </a:extLst>
          </p:cNvPr>
          <p:cNvCxnSpPr/>
          <p:nvPr/>
        </p:nvCxnSpPr>
        <p:spPr>
          <a:xfrm>
            <a:off x="2063932" y="3052915"/>
            <a:ext cx="645087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BAA03F0-93B9-2541-B48F-CA652C3200AA}"/>
              </a:ext>
            </a:extLst>
          </p:cNvPr>
          <p:cNvSpPr txBox="1">
            <a:spLocks/>
          </p:cNvSpPr>
          <p:nvPr/>
        </p:nvSpPr>
        <p:spPr>
          <a:xfrm>
            <a:off x="838200" y="2818902"/>
            <a:ext cx="10515600" cy="1864801"/>
          </a:xfrm>
          <a:prstGeom prst="rect">
            <a:avLst/>
          </a:prstGeom>
        </p:spPr>
        <p:txBody>
          <a:bodyPr vert="horz" lIns="91440" tIns="45720" rIns="91440" bIns="45720" numCol="1"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Too much inequality may also:</a:t>
            </a:r>
          </a:p>
          <a:p>
            <a:pPr marL="0" indent="0">
              <a:buNone/>
            </a:pPr>
            <a:endParaRPr lang="en-US" dirty="0"/>
          </a:p>
        </p:txBody>
      </p:sp>
    </p:spTree>
    <p:extLst>
      <p:ext uri="{BB962C8B-B14F-4D97-AF65-F5344CB8AC3E}">
        <p14:creationId xmlns:p14="http://schemas.microsoft.com/office/powerpoint/2010/main" val="28868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60DB83-A3C5-EE41-8A08-435974337D85}"/>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3" name="Picture 2">
            <a:extLst>
              <a:ext uri="{FF2B5EF4-FFF2-40B4-BE49-F238E27FC236}">
                <a16:creationId xmlns:a16="http://schemas.microsoft.com/office/drawing/2014/main" id="{6E8C8D87-9BD1-F849-910B-7B798256A17A}"/>
              </a:ext>
            </a:extLst>
          </p:cNvPr>
          <p:cNvPicPr>
            <a:picLocks noChangeAspect="1"/>
          </p:cNvPicPr>
          <p:nvPr/>
        </p:nvPicPr>
        <p:blipFill>
          <a:blip r:embed="rId3"/>
          <a:stretch>
            <a:fillRect/>
          </a:stretch>
        </p:blipFill>
        <p:spPr>
          <a:xfrm>
            <a:off x="2114808" y="141345"/>
            <a:ext cx="7962383" cy="6088881"/>
          </a:xfrm>
          <a:prstGeom prst="rect">
            <a:avLst/>
          </a:prstGeom>
        </p:spPr>
      </p:pic>
      <p:sp>
        <p:nvSpPr>
          <p:cNvPr id="4" name="TextBox 3">
            <a:extLst>
              <a:ext uri="{FF2B5EF4-FFF2-40B4-BE49-F238E27FC236}">
                <a16:creationId xmlns:a16="http://schemas.microsoft.com/office/drawing/2014/main" id="{955E3C38-110F-3F49-89FE-CC00B49EDB30}"/>
              </a:ext>
            </a:extLst>
          </p:cNvPr>
          <p:cNvSpPr txBox="1"/>
          <p:nvPr/>
        </p:nvSpPr>
        <p:spPr>
          <a:xfrm>
            <a:off x="5128054" y="6456851"/>
            <a:ext cx="6580391" cy="276999"/>
          </a:xfrm>
          <a:prstGeom prst="rect">
            <a:avLst/>
          </a:prstGeom>
          <a:noFill/>
        </p:spPr>
        <p:txBody>
          <a:bodyPr wrap="none" rtlCol="0">
            <a:spAutoFit/>
          </a:bodyPr>
          <a:lstStyle/>
          <a:p>
            <a:r>
              <a:rPr lang="en-US" sz="1200" dirty="0">
                <a:hlinkClick r:id="rId4"/>
              </a:rPr>
              <a:t>https://equitablegrowth.org/research-paper/are-todays-inequalities-limiting-tomorrows-opportunities</a:t>
            </a:r>
            <a:endParaRPr lang="en-US" sz="1200" dirty="0"/>
          </a:p>
        </p:txBody>
      </p:sp>
      <p:grpSp>
        <p:nvGrpSpPr>
          <p:cNvPr id="10" name="Group 9">
            <a:extLst>
              <a:ext uri="{FF2B5EF4-FFF2-40B4-BE49-F238E27FC236}">
                <a16:creationId xmlns:a16="http://schemas.microsoft.com/office/drawing/2014/main" id="{FF9A5233-23AF-DB4A-ADAA-D5B625F7B448}"/>
              </a:ext>
            </a:extLst>
          </p:cNvPr>
          <p:cNvGrpSpPr/>
          <p:nvPr/>
        </p:nvGrpSpPr>
        <p:grpSpPr>
          <a:xfrm>
            <a:off x="7853082" y="2689412"/>
            <a:ext cx="1626752" cy="1324363"/>
            <a:chOff x="7853082" y="2689412"/>
            <a:chExt cx="1626752" cy="1324363"/>
          </a:xfrm>
        </p:grpSpPr>
        <p:sp>
          <p:nvSpPr>
            <p:cNvPr id="5" name="TextBox 4">
              <a:extLst>
                <a:ext uri="{FF2B5EF4-FFF2-40B4-BE49-F238E27FC236}">
                  <a16:creationId xmlns:a16="http://schemas.microsoft.com/office/drawing/2014/main" id="{0A617054-E3FC-3B45-84AE-1EA730C740A2}"/>
                </a:ext>
              </a:extLst>
            </p:cNvPr>
            <p:cNvSpPr txBox="1"/>
            <p:nvPr/>
          </p:nvSpPr>
          <p:spPr>
            <a:xfrm>
              <a:off x="8641976" y="3429000"/>
              <a:ext cx="837858" cy="584775"/>
            </a:xfrm>
            <a:prstGeom prst="rect">
              <a:avLst/>
            </a:prstGeom>
            <a:noFill/>
          </p:spPr>
          <p:txBody>
            <a:bodyPr wrap="none" rtlCol="0">
              <a:spAutoFit/>
            </a:bodyPr>
            <a:lstStyle/>
            <a:p>
              <a:r>
                <a:rPr lang="en-US" sz="3200" dirty="0"/>
                <a:t>U.S.</a:t>
              </a:r>
            </a:p>
          </p:txBody>
        </p:sp>
        <p:cxnSp>
          <p:nvCxnSpPr>
            <p:cNvPr id="7" name="Straight Connector 6">
              <a:extLst>
                <a:ext uri="{FF2B5EF4-FFF2-40B4-BE49-F238E27FC236}">
                  <a16:creationId xmlns:a16="http://schemas.microsoft.com/office/drawing/2014/main" id="{A20C02DA-662C-1049-95C9-D32A7EDCF00E}"/>
                </a:ext>
              </a:extLst>
            </p:cNvPr>
            <p:cNvCxnSpPr>
              <a:cxnSpLocks/>
            </p:cNvCxnSpPr>
            <p:nvPr/>
          </p:nvCxnSpPr>
          <p:spPr>
            <a:xfrm flipH="1" flipV="1">
              <a:off x="8458395" y="3014893"/>
              <a:ext cx="327017" cy="41410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F6156F-43B8-9447-B677-18FC538051D0}"/>
                </a:ext>
              </a:extLst>
            </p:cNvPr>
            <p:cNvSpPr/>
            <p:nvPr/>
          </p:nvSpPr>
          <p:spPr>
            <a:xfrm>
              <a:off x="7853082" y="2689412"/>
              <a:ext cx="1207823" cy="268941"/>
            </a:xfrm>
            <a:prstGeom prst="rect">
              <a:avLst/>
            </a:prstGeom>
            <a:noFill/>
            <a:ln w="38100">
              <a:solidFill>
                <a:srgbClr val="CF1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082214D-215C-2545-8E34-BA845AF0CAB1}"/>
              </a:ext>
            </a:extLst>
          </p:cNvPr>
          <p:cNvSpPr txBox="1"/>
          <p:nvPr/>
        </p:nvSpPr>
        <p:spPr>
          <a:xfrm>
            <a:off x="9184195" y="2027643"/>
            <a:ext cx="692882" cy="369332"/>
          </a:xfrm>
          <a:prstGeom prst="rect">
            <a:avLst/>
          </a:prstGeom>
          <a:solidFill>
            <a:schemeClr val="bg2"/>
          </a:solidFill>
          <a:ln w="12700">
            <a:solidFill>
              <a:srgbClr val="CF1D01"/>
            </a:solidFill>
          </a:ln>
        </p:spPr>
        <p:txBody>
          <a:bodyPr wrap="none" rtlCol="0">
            <a:spAutoFit/>
          </a:bodyPr>
          <a:lstStyle/>
          <a:p>
            <a:r>
              <a:rPr lang="en-US" dirty="0"/>
              <a:t>Brazil</a:t>
            </a:r>
          </a:p>
        </p:txBody>
      </p:sp>
      <p:sp>
        <p:nvSpPr>
          <p:cNvPr id="13" name="TextBox 12">
            <a:extLst>
              <a:ext uri="{FF2B5EF4-FFF2-40B4-BE49-F238E27FC236}">
                <a16:creationId xmlns:a16="http://schemas.microsoft.com/office/drawing/2014/main" id="{5546C5AC-076F-924C-A21B-72687036DA77}"/>
              </a:ext>
            </a:extLst>
          </p:cNvPr>
          <p:cNvSpPr txBox="1"/>
          <p:nvPr/>
        </p:nvSpPr>
        <p:spPr>
          <a:xfrm>
            <a:off x="7252620" y="2008135"/>
            <a:ext cx="715260" cy="369332"/>
          </a:xfrm>
          <a:prstGeom prst="rect">
            <a:avLst/>
          </a:prstGeom>
          <a:solidFill>
            <a:schemeClr val="bg2"/>
          </a:solidFill>
          <a:ln w="12700">
            <a:solidFill>
              <a:srgbClr val="CF1D01"/>
            </a:solidFill>
          </a:ln>
        </p:spPr>
        <p:txBody>
          <a:bodyPr wrap="none" rtlCol="0">
            <a:spAutoFit/>
          </a:bodyPr>
          <a:lstStyle/>
          <a:p>
            <a:r>
              <a:rPr lang="en-US" dirty="0"/>
              <a:t>China</a:t>
            </a:r>
          </a:p>
        </p:txBody>
      </p:sp>
      <p:sp>
        <p:nvSpPr>
          <p:cNvPr id="14" name="TextBox 13">
            <a:extLst>
              <a:ext uri="{FF2B5EF4-FFF2-40B4-BE49-F238E27FC236}">
                <a16:creationId xmlns:a16="http://schemas.microsoft.com/office/drawing/2014/main" id="{19D77645-5E7C-7549-A2AC-4731A9BC2AD0}"/>
              </a:ext>
            </a:extLst>
          </p:cNvPr>
          <p:cNvSpPr txBox="1"/>
          <p:nvPr/>
        </p:nvSpPr>
        <p:spPr>
          <a:xfrm>
            <a:off x="8154327" y="1915802"/>
            <a:ext cx="360996" cy="276999"/>
          </a:xfrm>
          <a:prstGeom prst="rect">
            <a:avLst/>
          </a:prstGeom>
          <a:solidFill>
            <a:schemeClr val="bg2"/>
          </a:solidFill>
        </p:spPr>
        <p:txBody>
          <a:bodyPr wrap="none" rtlCol="0">
            <a:spAutoFit/>
          </a:bodyPr>
          <a:lstStyle/>
          <a:p>
            <a:r>
              <a:rPr lang="en-US" sz="1200" dirty="0"/>
              <a:t>     </a:t>
            </a:r>
          </a:p>
        </p:txBody>
      </p:sp>
      <p:sp>
        <p:nvSpPr>
          <p:cNvPr id="15" name="TextBox 14">
            <a:extLst>
              <a:ext uri="{FF2B5EF4-FFF2-40B4-BE49-F238E27FC236}">
                <a16:creationId xmlns:a16="http://schemas.microsoft.com/office/drawing/2014/main" id="{2B7DF44D-F8F9-FE4F-9F55-87258D394326}"/>
              </a:ext>
            </a:extLst>
          </p:cNvPr>
          <p:cNvSpPr txBox="1"/>
          <p:nvPr/>
        </p:nvSpPr>
        <p:spPr>
          <a:xfrm>
            <a:off x="3311069" y="3339698"/>
            <a:ext cx="1042786" cy="369332"/>
          </a:xfrm>
          <a:prstGeom prst="rect">
            <a:avLst/>
          </a:prstGeom>
          <a:solidFill>
            <a:schemeClr val="bg2"/>
          </a:solidFill>
          <a:ln w="12700">
            <a:solidFill>
              <a:srgbClr val="CF1D01"/>
            </a:solidFill>
          </a:ln>
        </p:spPr>
        <p:txBody>
          <a:bodyPr wrap="none" rtlCol="0">
            <a:spAutoFit/>
          </a:bodyPr>
          <a:lstStyle/>
          <a:p>
            <a:r>
              <a:rPr lang="en-US" dirty="0"/>
              <a:t>Germany</a:t>
            </a:r>
          </a:p>
        </p:txBody>
      </p:sp>
      <p:sp>
        <p:nvSpPr>
          <p:cNvPr id="16" name="TextBox 15">
            <a:extLst>
              <a:ext uri="{FF2B5EF4-FFF2-40B4-BE49-F238E27FC236}">
                <a16:creationId xmlns:a16="http://schemas.microsoft.com/office/drawing/2014/main" id="{89700EB2-C41C-0842-AA8C-DD3F4F7BB917}"/>
              </a:ext>
            </a:extLst>
          </p:cNvPr>
          <p:cNvSpPr txBox="1"/>
          <p:nvPr/>
        </p:nvSpPr>
        <p:spPr>
          <a:xfrm>
            <a:off x="7723338" y="1482831"/>
            <a:ext cx="616066" cy="369332"/>
          </a:xfrm>
          <a:prstGeom prst="rect">
            <a:avLst/>
          </a:prstGeom>
          <a:solidFill>
            <a:schemeClr val="bg2"/>
          </a:solidFill>
          <a:ln w="12700">
            <a:solidFill>
              <a:srgbClr val="CF1D01"/>
            </a:solidFill>
          </a:ln>
        </p:spPr>
        <p:txBody>
          <a:bodyPr wrap="none" rtlCol="0">
            <a:spAutoFit/>
          </a:bodyPr>
          <a:lstStyle/>
          <a:p>
            <a:r>
              <a:rPr lang="en-US" dirty="0"/>
              <a:t>Peru</a:t>
            </a:r>
          </a:p>
        </p:txBody>
      </p:sp>
      <p:sp>
        <p:nvSpPr>
          <p:cNvPr id="17" name="TextBox 16">
            <a:extLst>
              <a:ext uri="{FF2B5EF4-FFF2-40B4-BE49-F238E27FC236}">
                <a16:creationId xmlns:a16="http://schemas.microsoft.com/office/drawing/2014/main" id="{2FCEC4BC-8648-1D4F-9A9A-2694A5617729}"/>
              </a:ext>
            </a:extLst>
          </p:cNvPr>
          <p:cNvSpPr txBox="1"/>
          <p:nvPr/>
        </p:nvSpPr>
        <p:spPr>
          <a:xfrm>
            <a:off x="5435704" y="4209275"/>
            <a:ext cx="883575" cy="369332"/>
          </a:xfrm>
          <a:prstGeom prst="rect">
            <a:avLst/>
          </a:prstGeom>
          <a:solidFill>
            <a:schemeClr val="bg2"/>
          </a:solidFill>
          <a:ln w="12700">
            <a:solidFill>
              <a:srgbClr val="CF1D01"/>
            </a:solidFill>
          </a:ln>
        </p:spPr>
        <p:txBody>
          <a:bodyPr wrap="none" rtlCol="0">
            <a:spAutoFit/>
          </a:bodyPr>
          <a:lstStyle/>
          <a:p>
            <a:r>
              <a:rPr lang="en-US" dirty="0"/>
              <a:t>Canada</a:t>
            </a:r>
          </a:p>
        </p:txBody>
      </p:sp>
    </p:spTree>
    <p:extLst>
      <p:ext uri="{BB962C8B-B14F-4D97-AF65-F5344CB8AC3E}">
        <p14:creationId xmlns:p14="http://schemas.microsoft.com/office/powerpoint/2010/main" val="281322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6" grpId="0" animBg="1"/>
      <p:bldP spid="16"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987026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B2DB-40EB-A74D-BCFF-FB7A6C99243E}"/>
              </a:ext>
            </a:extLst>
          </p:cNvPr>
          <p:cNvSpPr>
            <a:spLocks noGrp="1"/>
          </p:cNvSpPr>
          <p:nvPr>
            <p:ph type="title"/>
          </p:nvPr>
        </p:nvSpPr>
        <p:spPr>
          <a:xfrm>
            <a:off x="776217" y="11430"/>
            <a:ext cx="10515600" cy="1325563"/>
          </a:xfrm>
        </p:spPr>
        <p:txBody>
          <a:bodyPr>
            <a:normAutofit/>
          </a:bodyPr>
          <a:lstStyle/>
          <a:p>
            <a:r>
              <a:rPr lang="en-US" sz="3600" dirty="0">
                <a:solidFill>
                  <a:schemeClr val="bg1"/>
                </a:solidFill>
              </a:rPr>
              <a:t>U.S.</a:t>
            </a:r>
            <a:r>
              <a:rPr lang="en-US" sz="3600" dirty="0"/>
              <a:t> – Racial Differences</a:t>
            </a:r>
          </a:p>
        </p:txBody>
      </p:sp>
      <p:sp>
        <p:nvSpPr>
          <p:cNvPr id="4" name="Slide Number Placeholder 3">
            <a:extLst>
              <a:ext uri="{FF2B5EF4-FFF2-40B4-BE49-F238E27FC236}">
                <a16:creationId xmlns:a16="http://schemas.microsoft.com/office/drawing/2014/main" id="{0E563612-0DE0-BA4D-A273-07CA0620E41B}"/>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6" name="Rectangle 5">
            <a:extLst>
              <a:ext uri="{FF2B5EF4-FFF2-40B4-BE49-F238E27FC236}">
                <a16:creationId xmlns:a16="http://schemas.microsoft.com/office/drawing/2014/main" id="{9A22BDBF-96E6-774A-B187-ADCFFD5FCBF2}"/>
              </a:ext>
            </a:extLst>
          </p:cNvPr>
          <p:cNvSpPr/>
          <p:nvPr/>
        </p:nvSpPr>
        <p:spPr>
          <a:xfrm>
            <a:off x="6491591" y="6441462"/>
            <a:ext cx="6096000" cy="307777"/>
          </a:xfrm>
          <a:prstGeom prst="rect">
            <a:avLst/>
          </a:prstGeom>
        </p:spPr>
        <p:txBody>
          <a:bodyPr>
            <a:spAutoFit/>
          </a:bodyPr>
          <a:lstStyle/>
          <a:p>
            <a:r>
              <a:rPr lang="en-US" sz="1400" dirty="0"/>
              <a:t>Economic Policy Institute, </a:t>
            </a:r>
            <a:r>
              <a:rPr lang="en-US" sz="1400" i="1" dirty="0"/>
              <a:t>State of Working America</a:t>
            </a:r>
            <a:r>
              <a:rPr lang="en-US" sz="1400" dirty="0"/>
              <a:t>, 2012</a:t>
            </a:r>
          </a:p>
        </p:txBody>
      </p:sp>
      <p:pic>
        <p:nvPicPr>
          <p:cNvPr id="5" name="Picture 4">
            <a:extLst>
              <a:ext uri="{FF2B5EF4-FFF2-40B4-BE49-F238E27FC236}">
                <a16:creationId xmlns:a16="http://schemas.microsoft.com/office/drawing/2014/main" id="{F28B28A5-B0D3-44A9-A830-91115C794A07}"/>
              </a:ext>
            </a:extLst>
          </p:cNvPr>
          <p:cNvPicPr>
            <a:picLocks noChangeAspect="1"/>
          </p:cNvPicPr>
          <p:nvPr/>
        </p:nvPicPr>
        <p:blipFill>
          <a:blip r:embed="rId3"/>
          <a:stretch>
            <a:fillRect/>
          </a:stretch>
        </p:blipFill>
        <p:spPr>
          <a:xfrm>
            <a:off x="2416695" y="875446"/>
            <a:ext cx="6982329" cy="5200892"/>
          </a:xfrm>
          <a:prstGeom prst="rect">
            <a:avLst/>
          </a:prstGeom>
        </p:spPr>
      </p:pic>
      <p:sp>
        <p:nvSpPr>
          <p:cNvPr id="7" name="TextBox 6">
            <a:extLst>
              <a:ext uri="{FF2B5EF4-FFF2-40B4-BE49-F238E27FC236}">
                <a16:creationId xmlns:a16="http://schemas.microsoft.com/office/drawing/2014/main" id="{EE661FB8-7C15-4172-A810-5432997682F4}"/>
              </a:ext>
            </a:extLst>
          </p:cNvPr>
          <p:cNvSpPr txBox="1"/>
          <p:nvPr/>
        </p:nvSpPr>
        <p:spPr>
          <a:xfrm>
            <a:off x="121224" y="3075057"/>
            <a:ext cx="2451288" cy="707886"/>
          </a:xfrm>
          <a:prstGeom prst="rect">
            <a:avLst/>
          </a:prstGeom>
          <a:noFill/>
          <a:ln>
            <a:solidFill>
              <a:schemeClr val="accent2">
                <a:lumMod val="75000"/>
              </a:schemeClr>
            </a:solidFill>
          </a:ln>
        </p:spPr>
        <p:txBody>
          <a:bodyPr wrap="square">
            <a:spAutoFit/>
          </a:bodyPr>
          <a:lstStyle/>
          <a:p>
            <a:r>
              <a:rPr lang="en-US" sz="2000" dirty="0"/>
              <a:t>Odds of staying poor, if born poor</a:t>
            </a:r>
          </a:p>
        </p:txBody>
      </p:sp>
      <p:sp>
        <p:nvSpPr>
          <p:cNvPr id="8" name="Rectangle: Rounded Corners 7">
            <a:extLst>
              <a:ext uri="{FF2B5EF4-FFF2-40B4-BE49-F238E27FC236}">
                <a16:creationId xmlns:a16="http://schemas.microsoft.com/office/drawing/2014/main" id="{293EFEA3-332E-4F00-877A-E63B8C5F3D87}"/>
              </a:ext>
            </a:extLst>
          </p:cNvPr>
          <p:cNvSpPr/>
          <p:nvPr/>
        </p:nvSpPr>
        <p:spPr>
          <a:xfrm>
            <a:off x="3096768" y="1938528"/>
            <a:ext cx="975360" cy="3572256"/>
          </a:xfrm>
          <a:prstGeom prst="round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627DF3A-501D-465F-86E2-D0D776D9AFB5}"/>
              </a:ext>
            </a:extLst>
          </p:cNvPr>
          <p:cNvSpPr txBox="1"/>
          <p:nvPr/>
        </p:nvSpPr>
        <p:spPr>
          <a:xfrm>
            <a:off x="9399024" y="3989457"/>
            <a:ext cx="2295471" cy="707886"/>
          </a:xfrm>
          <a:prstGeom prst="rect">
            <a:avLst/>
          </a:prstGeom>
          <a:noFill/>
          <a:ln>
            <a:solidFill>
              <a:schemeClr val="accent2">
                <a:lumMod val="75000"/>
              </a:schemeClr>
            </a:solidFill>
          </a:ln>
        </p:spPr>
        <p:txBody>
          <a:bodyPr wrap="square">
            <a:spAutoFit/>
          </a:bodyPr>
          <a:lstStyle/>
          <a:p>
            <a:r>
              <a:rPr lang="en-US" sz="2000" dirty="0"/>
              <a:t>Odds of </a:t>
            </a:r>
            <a:r>
              <a:rPr lang="en-US" sz="2000" i="1" dirty="0"/>
              <a:t>becoming</a:t>
            </a:r>
            <a:r>
              <a:rPr lang="en-US" sz="2000" dirty="0"/>
              <a:t> poor, if born rich</a:t>
            </a:r>
          </a:p>
        </p:txBody>
      </p:sp>
      <p:sp>
        <p:nvSpPr>
          <p:cNvPr id="10" name="Rectangle: Rounded Corners 9">
            <a:extLst>
              <a:ext uri="{FF2B5EF4-FFF2-40B4-BE49-F238E27FC236}">
                <a16:creationId xmlns:a16="http://schemas.microsoft.com/office/drawing/2014/main" id="{8502CA77-AE6C-48D4-879E-8A42B560CAA7}"/>
              </a:ext>
            </a:extLst>
          </p:cNvPr>
          <p:cNvSpPr/>
          <p:nvPr/>
        </p:nvSpPr>
        <p:spPr>
          <a:xfrm>
            <a:off x="8119874" y="3594969"/>
            <a:ext cx="975360" cy="1886717"/>
          </a:xfrm>
          <a:prstGeom prst="round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39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B4E5-44B3-4137-8C76-3266029AD4C4}"/>
              </a:ext>
            </a:extLst>
          </p:cNvPr>
          <p:cNvSpPr>
            <a:spLocks noGrp="1"/>
          </p:cNvSpPr>
          <p:nvPr>
            <p:ph type="title"/>
          </p:nvPr>
        </p:nvSpPr>
        <p:spPr>
          <a:xfrm>
            <a:off x="606980" y="0"/>
            <a:ext cx="10515600" cy="1325563"/>
          </a:xfrm>
        </p:spPr>
        <p:txBody>
          <a:bodyPr/>
          <a:lstStyle/>
          <a:p>
            <a:r>
              <a:rPr lang="en-US" dirty="0"/>
              <a:t> </a:t>
            </a:r>
            <a:r>
              <a:rPr lang="en-US" dirty="0">
                <a:solidFill>
                  <a:schemeClr val="bg1"/>
                </a:solidFill>
              </a:rPr>
              <a:t>Gov</a:t>
            </a:r>
            <a:r>
              <a:rPr lang="en-US" dirty="0"/>
              <a:t>ernment Policy and Racial Inequality</a:t>
            </a:r>
          </a:p>
        </p:txBody>
      </p:sp>
      <p:sp>
        <p:nvSpPr>
          <p:cNvPr id="3" name="Content Placeholder 2">
            <a:extLst>
              <a:ext uri="{FF2B5EF4-FFF2-40B4-BE49-F238E27FC236}">
                <a16:creationId xmlns:a16="http://schemas.microsoft.com/office/drawing/2014/main" id="{A23AC765-099E-409D-ADC8-2A27C37B8566}"/>
              </a:ext>
            </a:extLst>
          </p:cNvPr>
          <p:cNvSpPr>
            <a:spLocks noGrp="1"/>
          </p:cNvSpPr>
          <p:nvPr>
            <p:ph idx="1"/>
          </p:nvPr>
        </p:nvSpPr>
        <p:spPr/>
        <p:txBody>
          <a:bodyPr>
            <a:normAutofit lnSpcReduction="10000"/>
          </a:bodyPr>
          <a:lstStyle/>
          <a:p>
            <a:r>
              <a:rPr lang="en-US" b="0" dirty="0"/>
              <a:t>Product of a long historical process of discrimination with at least two reinforcing sets of policies. </a:t>
            </a:r>
          </a:p>
          <a:p>
            <a:pPr lvl="1"/>
            <a:r>
              <a:rPr lang="en-US" b="0" dirty="0"/>
              <a:t>Policies that govern the spatial distribution of the Black population. </a:t>
            </a:r>
          </a:p>
          <a:p>
            <a:pPr lvl="2"/>
            <a:r>
              <a:rPr lang="en-US" dirty="0"/>
              <a:t> Restrictive covenants, redlining, and general housing and lending discrimination</a:t>
            </a:r>
            <a:endParaRPr lang="en-US" b="0" dirty="0"/>
          </a:p>
          <a:p>
            <a:pPr lvl="1"/>
            <a:r>
              <a:rPr lang="en-US" b="0" dirty="0"/>
              <a:t>Policies that have a disparate impact on Black individuals because of their locations.</a:t>
            </a:r>
          </a:p>
          <a:p>
            <a:pPr lvl="2"/>
            <a:r>
              <a:rPr lang="en-US" dirty="0"/>
              <a:t>The original version of Michigan Senate Bill 897 exempted individuals from this work requirement conditional on residing in a county with an unemployment rate above 8.5 percent. The higher unemployment rates in rural counties would disproportionately exempt white Medicaid recipients from the work requirement within the bill.</a:t>
            </a:r>
          </a:p>
        </p:txBody>
      </p:sp>
      <p:sp>
        <p:nvSpPr>
          <p:cNvPr id="4" name="Slide Number Placeholder 3">
            <a:extLst>
              <a:ext uri="{FF2B5EF4-FFF2-40B4-BE49-F238E27FC236}">
                <a16:creationId xmlns:a16="http://schemas.microsoft.com/office/drawing/2014/main" id="{2373A609-923F-439A-A86D-6EE0EC11FABC}"/>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318487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7D58-16EA-5045-97E9-602E1B437A97}"/>
              </a:ext>
            </a:extLst>
          </p:cNvPr>
          <p:cNvSpPr>
            <a:spLocks noGrp="1"/>
          </p:cNvSpPr>
          <p:nvPr>
            <p:ph type="title"/>
          </p:nvPr>
        </p:nvSpPr>
        <p:spPr>
          <a:xfrm>
            <a:off x="938559" y="0"/>
            <a:ext cx="10515600" cy="1325563"/>
          </a:xfrm>
        </p:spPr>
        <p:txBody>
          <a:bodyPr/>
          <a:lstStyle/>
          <a:p>
            <a:r>
              <a:rPr lang="en-US" dirty="0">
                <a:solidFill>
                  <a:schemeClr val="bg1"/>
                </a:solidFill>
              </a:rPr>
              <a:t>Ho</a:t>
            </a:r>
            <a:r>
              <a:rPr lang="en-US" dirty="0"/>
              <a:t>w Much Inequality Is too Much?</a:t>
            </a:r>
          </a:p>
        </p:txBody>
      </p:sp>
      <p:sp>
        <p:nvSpPr>
          <p:cNvPr id="4" name="Slide Number Placeholder 3">
            <a:extLst>
              <a:ext uri="{FF2B5EF4-FFF2-40B4-BE49-F238E27FC236}">
                <a16:creationId xmlns:a16="http://schemas.microsoft.com/office/drawing/2014/main" id="{AE72176A-272E-1C47-AC6E-2876288A2939}"/>
              </a:ext>
            </a:extLst>
          </p:cNvPr>
          <p:cNvSpPr>
            <a:spLocks noGrp="1"/>
          </p:cNvSpPr>
          <p:nvPr>
            <p:ph type="sldNum" sz="quarter" idx="12"/>
          </p:nvPr>
        </p:nvSpPr>
        <p:spPr/>
        <p:txBody>
          <a:bodyPr/>
          <a:lstStyle/>
          <a:p>
            <a:fld id="{D9F085D5-EC86-4F6A-B501-C1359CB39116}" type="slidenum">
              <a:rPr lang="en-US" smtClean="0"/>
              <a:t>42</a:t>
            </a:fld>
            <a:endParaRPr lang="en-US" dirty="0"/>
          </a:p>
        </p:txBody>
      </p:sp>
      <p:cxnSp>
        <p:nvCxnSpPr>
          <p:cNvPr id="6" name="Straight Connector 5">
            <a:extLst>
              <a:ext uri="{FF2B5EF4-FFF2-40B4-BE49-F238E27FC236}">
                <a16:creationId xmlns:a16="http://schemas.microsoft.com/office/drawing/2014/main" id="{66B61E7A-017E-424B-9F8C-92C29D5D88A0}"/>
              </a:ext>
            </a:extLst>
          </p:cNvPr>
          <p:cNvCxnSpPr/>
          <p:nvPr/>
        </p:nvCxnSpPr>
        <p:spPr>
          <a:xfrm>
            <a:off x="1999454" y="2046006"/>
            <a:ext cx="0" cy="3135085"/>
          </a:xfrm>
          <a:prstGeom prst="line">
            <a:avLst/>
          </a:prstGeom>
          <a:ln w="12700">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93336A-1C2B-FF42-9C3C-B51E2D98A1B2}"/>
              </a:ext>
            </a:extLst>
          </p:cNvPr>
          <p:cNvCxnSpPr/>
          <p:nvPr/>
        </p:nvCxnSpPr>
        <p:spPr>
          <a:xfrm>
            <a:off x="1987108" y="5186855"/>
            <a:ext cx="7520152" cy="0"/>
          </a:xfrm>
          <a:prstGeom prst="line">
            <a:avLst/>
          </a:prstGeom>
          <a:ln w="12700">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AC503D-B133-2A42-B111-A43214FC5ECB}"/>
              </a:ext>
            </a:extLst>
          </p:cNvPr>
          <p:cNvCxnSpPr/>
          <p:nvPr/>
        </p:nvCxnSpPr>
        <p:spPr>
          <a:xfrm>
            <a:off x="7468437" y="2046006"/>
            <a:ext cx="0" cy="313508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76A85-E564-1A44-B742-3E7590C3EA43}"/>
              </a:ext>
            </a:extLst>
          </p:cNvPr>
          <p:cNvCxnSpPr/>
          <p:nvPr/>
        </p:nvCxnSpPr>
        <p:spPr>
          <a:xfrm>
            <a:off x="8171515" y="2568102"/>
            <a:ext cx="1186775" cy="817124"/>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6EF63E-C3AD-0047-AEAC-604E9ECC9830}"/>
              </a:ext>
            </a:extLst>
          </p:cNvPr>
          <p:cNvCxnSpPr>
            <a:cxnSpLocks/>
          </p:cNvCxnSpPr>
          <p:nvPr/>
        </p:nvCxnSpPr>
        <p:spPr>
          <a:xfrm>
            <a:off x="7877566" y="3968885"/>
            <a:ext cx="1235053" cy="806526"/>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3ECBF5-8967-6B44-968A-4C25DFA22DDC}"/>
              </a:ext>
            </a:extLst>
          </p:cNvPr>
          <p:cNvCxnSpPr>
            <a:cxnSpLocks/>
          </p:cNvCxnSpPr>
          <p:nvPr/>
        </p:nvCxnSpPr>
        <p:spPr>
          <a:xfrm>
            <a:off x="4987817" y="3053286"/>
            <a:ext cx="1711559" cy="560262"/>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1EF766-E3BA-EE4A-92CB-32E80F68BEE6}"/>
              </a:ext>
            </a:extLst>
          </p:cNvPr>
          <p:cNvCxnSpPr>
            <a:cxnSpLocks/>
          </p:cNvCxnSpPr>
          <p:nvPr/>
        </p:nvCxnSpPr>
        <p:spPr>
          <a:xfrm flipV="1">
            <a:off x="4969518" y="2383749"/>
            <a:ext cx="1728558" cy="405680"/>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36D01B-11A3-FC48-8C4C-44935CDE1284}"/>
              </a:ext>
            </a:extLst>
          </p:cNvPr>
          <p:cNvCxnSpPr>
            <a:cxnSpLocks/>
          </p:cNvCxnSpPr>
          <p:nvPr/>
        </p:nvCxnSpPr>
        <p:spPr>
          <a:xfrm>
            <a:off x="2489055" y="2568102"/>
            <a:ext cx="1154582" cy="167380"/>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6D07A9-BC93-6940-BF0B-D66F66F96F3D}"/>
              </a:ext>
            </a:extLst>
          </p:cNvPr>
          <p:cNvCxnSpPr>
            <a:cxnSpLocks/>
          </p:cNvCxnSpPr>
          <p:nvPr/>
        </p:nvCxnSpPr>
        <p:spPr>
          <a:xfrm flipV="1">
            <a:off x="2411234" y="3385226"/>
            <a:ext cx="1232403" cy="880436"/>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13B057-8843-154A-AE6C-95685E87765E}"/>
              </a:ext>
            </a:extLst>
          </p:cNvPr>
          <p:cNvSpPr txBox="1"/>
          <p:nvPr/>
        </p:nvSpPr>
        <p:spPr>
          <a:xfrm rot="19453554">
            <a:off x="2081750" y="3513860"/>
            <a:ext cx="1575246" cy="369332"/>
          </a:xfrm>
          <a:prstGeom prst="rect">
            <a:avLst/>
          </a:prstGeom>
          <a:noFill/>
        </p:spPr>
        <p:txBody>
          <a:bodyPr wrap="square" rtlCol="0">
            <a:spAutoFit/>
          </a:bodyPr>
          <a:lstStyle/>
          <a:p>
            <a:r>
              <a:rPr lang="en-US" dirty="0">
                <a:solidFill>
                  <a:schemeClr val="accent1"/>
                </a:solidFill>
              </a:rPr>
              <a:t>Efficiency/GDP</a:t>
            </a:r>
          </a:p>
        </p:txBody>
      </p:sp>
      <p:sp>
        <p:nvSpPr>
          <p:cNvPr id="28" name="TextBox 27">
            <a:extLst>
              <a:ext uri="{FF2B5EF4-FFF2-40B4-BE49-F238E27FC236}">
                <a16:creationId xmlns:a16="http://schemas.microsoft.com/office/drawing/2014/main" id="{0FE2951D-854F-6549-B981-836AD350201A}"/>
              </a:ext>
            </a:extLst>
          </p:cNvPr>
          <p:cNvSpPr txBox="1"/>
          <p:nvPr/>
        </p:nvSpPr>
        <p:spPr>
          <a:xfrm rot="20761362">
            <a:off x="4895916" y="2241104"/>
            <a:ext cx="1660749" cy="369332"/>
          </a:xfrm>
          <a:prstGeom prst="rect">
            <a:avLst/>
          </a:prstGeom>
          <a:noFill/>
        </p:spPr>
        <p:txBody>
          <a:bodyPr wrap="square" rtlCol="0">
            <a:spAutoFit/>
          </a:bodyPr>
          <a:lstStyle/>
          <a:p>
            <a:r>
              <a:rPr lang="en-US" dirty="0">
                <a:solidFill>
                  <a:schemeClr val="accent1"/>
                </a:solidFill>
              </a:rPr>
              <a:t>Efficiency/GDP</a:t>
            </a:r>
          </a:p>
        </p:txBody>
      </p:sp>
      <p:sp>
        <p:nvSpPr>
          <p:cNvPr id="29" name="TextBox 28">
            <a:extLst>
              <a:ext uri="{FF2B5EF4-FFF2-40B4-BE49-F238E27FC236}">
                <a16:creationId xmlns:a16="http://schemas.microsoft.com/office/drawing/2014/main" id="{D90262F9-779E-A14E-9796-6414A3F80498}"/>
              </a:ext>
            </a:extLst>
          </p:cNvPr>
          <p:cNvSpPr txBox="1"/>
          <p:nvPr/>
        </p:nvSpPr>
        <p:spPr>
          <a:xfrm rot="2005034">
            <a:off x="8075128" y="2644109"/>
            <a:ext cx="1637125" cy="369332"/>
          </a:xfrm>
          <a:prstGeom prst="rect">
            <a:avLst/>
          </a:prstGeom>
          <a:noFill/>
        </p:spPr>
        <p:txBody>
          <a:bodyPr wrap="square" rtlCol="0">
            <a:spAutoFit/>
          </a:bodyPr>
          <a:lstStyle/>
          <a:p>
            <a:r>
              <a:rPr lang="en-US" dirty="0">
                <a:solidFill>
                  <a:schemeClr val="accent1"/>
                </a:solidFill>
              </a:rPr>
              <a:t>Efficiency/GDP</a:t>
            </a:r>
          </a:p>
        </p:txBody>
      </p:sp>
      <p:sp>
        <p:nvSpPr>
          <p:cNvPr id="30" name="TextBox 29">
            <a:extLst>
              <a:ext uri="{FF2B5EF4-FFF2-40B4-BE49-F238E27FC236}">
                <a16:creationId xmlns:a16="http://schemas.microsoft.com/office/drawing/2014/main" id="{B2761B19-A0D4-5B4D-A18D-C76A50023853}"/>
              </a:ext>
            </a:extLst>
          </p:cNvPr>
          <p:cNvSpPr txBox="1"/>
          <p:nvPr/>
        </p:nvSpPr>
        <p:spPr>
          <a:xfrm rot="557065">
            <a:off x="2702745" y="2288658"/>
            <a:ext cx="833636" cy="369332"/>
          </a:xfrm>
          <a:prstGeom prst="rect">
            <a:avLst/>
          </a:prstGeom>
          <a:noFill/>
        </p:spPr>
        <p:txBody>
          <a:bodyPr wrap="square" rtlCol="0">
            <a:spAutoFit/>
          </a:bodyPr>
          <a:lstStyle/>
          <a:p>
            <a:r>
              <a:rPr lang="en-US" dirty="0">
                <a:solidFill>
                  <a:srgbClr val="C00000"/>
                </a:solidFill>
              </a:rPr>
              <a:t>Equity</a:t>
            </a:r>
          </a:p>
        </p:txBody>
      </p:sp>
      <p:sp>
        <p:nvSpPr>
          <p:cNvPr id="31" name="TextBox 30">
            <a:extLst>
              <a:ext uri="{FF2B5EF4-FFF2-40B4-BE49-F238E27FC236}">
                <a16:creationId xmlns:a16="http://schemas.microsoft.com/office/drawing/2014/main" id="{E780808B-335A-164C-A760-A1BB7C41E46F}"/>
              </a:ext>
            </a:extLst>
          </p:cNvPr>
          <p:cNvSpPr txBox="1"/>
          <p:nvPr/>
        </p:nvSpPr>
        <p:spPr>
          <a:xfrm rot="1162252">
            <a:off x="5517558" y="2963699"/>
            <a:ext cx="833636" cy="369332"/>
          </a:xfrm>
          <a:prstGeom prst="rect">
            <a:avLst/>
          </a:prstGeom>
          <a:noFill/>
        </p:spPr>
        <p:txBody>
          <a:bodyPr wrap="square" rtlCol="0">
            <a:spAutoFit/>
          </a:bodyPr>
          <a:lstStyle/>
          <a:p>
            <a:r>
              <a:rPr lang="en-US" dirty="0">
                <a:solidFill>
                  <a:srgbClr val="C00000"/>
                </a:solidFill>
              </a:rPr>
              <a:t>Equity</a:t>
            </a:r>
          </a:p>
        </p:txBody>
      </p:sp>
      <p:sp>
        <p:nvSpPr>
          <p:cNvPr id="32" name="TextBox 31">
            <a:extLst>
              <a:ext uri="{FF2B5EF4-FFF2-40B4-BE49-F238E27FC236}">
                <a16:creationId xmlns:a16="http://schemas.microsoft.com/office/drawing/2014/main" id="{D49F7C20-1261-5C48-A51A-47B2513578CB}"/>
              </a:ext>
            </a:extLst>
          </p:cNvPr>
          <p:cNvSpPr txBox="1"/>
          <p:nvPr/>
        </p:nvSpPr>
        <p:spPr>
          <a:xfrm rot="1953950">
            <a:off x="8170686" y="4026541"/>
            <a:ext cx="833636" cy="369332"/>
          </a:xfrm>
          <a:prstGeom prst="rect">
            <a:avLst/>
          </a:prstGeom>
          <a:noFill/>
        </p:spPr>
        <p:txBody>
          <a:bodyPr wrap="square" rtlCol="0">
            <a:spAutoFit/>
          </a:bodyPr>
          <a:lstStyle/>
          <a:p>
            <a:r>
              <a:rPr lang="en-US" dirty="0">
                <a:solidFill>
                  <a:srgbClr val="C00000"/>
                </a:solidFill>
              </a:rPr>
              <a:t>Equity</a:t>
            </a:r>
          </a:p>
        </p:txBody>
      </p:sp>
      <p:sp>
        <p:nvSpPr>
          <p:cNvPr id="33" name="TextBox 32">
            <a:extLst>
              <a:ext uri="{FF2B5EF4-FFF2-40B4-BE49-F238E27FC236}">
                <a16:creationId xmlns:a16="http://schemas.microsoft.com/office/drawing/2014/main" id="{00364763-BA30-4141-B8EB-640F80695941}"/>
              </a:ext>
            </a:extLst>
          </p:cNvPr>
          <p:cNvSpPr txBox="1"/>
          <p:nvPr/>
        </p:nvSpPr>
        <p:spPr>
          <a:xfrm>
            <a:off x="7315991" y="5333444"/>
            <a:ext cx="311304" cy="369332"/>
          </a:xfrm>
          <a:prstGeom prst="rect">
            <a:avLst/>
          </a:prstGeom>
          <a:noFill/>
        </p:spPr>
        <p:txBody>
          <a:bodyPr wrap="none" rtlCol="0">
            <a:spAutoFit/>
          </a:bodyPr>
          <a:lstStyle/>
          <a:p>
            <a:r>
              <a:rPr lang="en-US" b="1" i="1" dirty="0"/>
              <a:t>X</a:t>
            </a:r>
          </a:p>
        </p:txBody>
      </p:sp>
      <p:cxnSp>
        <p:nvCxnSpPr>
          <p:cNvPr id="34" name="Straight Connector 33">
            <a:extLst>
              <a:ext uri="{FF2B5EF4-FFF2-40B4-BE49-F238E27FC236}">
                <a16:creationId xmlns:a16="http://schemas.microsoft.com/office/drawing/2014/main" id="{17EEC436-1B1A-8A4B-B1AE-CEFB2752B391}"/>
              </a:ext>
            </a:extLst>
          </p:cNvPr>
          <p:cNvCxnSpPr/>
          <p:nvPr/>
        </p:nvCxnSpPr>
        <p:spPr>
          <a:xfrm>
            <a:off x="4521021" y="2008050"/>
            <a:ext cx="0" cy="3135085"/>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78FCD7C-6D7F-2D4C-B640-BF5833A6E95D}"/>
              </a:ext>
            </a:extLst>
          </p:cNvPr>
          <p:cNvSpPr txBox="1"/>
          <p:nvPr/>
        </p:nvSpPr>
        <p:spPr>
          <a:xfrm>
            <a:off x="4374987" y="5333444"/>
            <a:ext cx="295274" cy="369332"/>
          </a:xfrm>
          <a:prstGeom prst="rect">
            <a:avLst/>
          </a:prstGeom>
          <a:noFill/>
        </p:spPr>
        <p:txBody>
          <a:bodyPr wrap="none" rtlCol="0">
            <a:spAutoFit/>
          </a:bodyPr>
          <a:lstStyle/>
          <a:p>
            <a:r>
              <a:rPr lang="en-US" b="1" i="1" dirty="0"/>
              <a:t>Z</a:t>
            </a:r>
          </a:p>
        </p:txBody>
      </p:sp>
      <p:sp>
        <p:nvSpPr>
          <p:cNvPr id="39" name="TextBox 38">
            <a:extLst>
              <a:ext uri="{FF2B5EF4-FFF2-40B4-BE49-F238E27FC236}">
                <a16:creationId xmlns:a16="http://schemas.microsoft.com/office/drawing/2014/main" id="{BCFFC583-E770-124D-9223-7232CA7893A2}"/>
              </a:ext>
            </a:extLst>
          </p:cNvPr>
          <p:cNvSpPr txBox="1"/>
          <p:nvPr/>
        </p:nvSpPr>
        <p:spPr>
          <a:xfrm>
            <a:off x="4388841" y="1676796"/>
            <a:ext cx="292068"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8E00650E-818D-0342-A868-28EA2CD7617C}"/>
              </a:ext>
            </a:extLst>
          </p:cNvPr>
          <p:cNvSpPr txBox="1"/>
          <p:nvPr/>
        </p:nvSpPr>
        <p:spPr>
          <a:xfrm>
            <a:off x="5073913" y="5727536"/>
            <a:ext cx="1624163" cy="369332"/>
          </a:xfrm>
          <a:prstGeom prst="rect">
            <a:avLst/>
          </a:prstGeom>
          <a:noFill/>
        </p:spPr>
        <p:txBody>
          <a:bodyPr wrap="none" rtlCol="0">
            <a:spAutoFit/>
          </a:bodyPr>
          <a:lstStyle/>
          <a:p>
            <a:r>
              <a:rPr lang="en-US" dirty="0">
                <a:solidFill>
                  <a:srgbClr val="0C4C88"/>
                </a:solidFill>
              </a:rPr>
              <a:t>Gini Coefficient</a:t>
            </a:r>
          </a:p>
        </p:txBody>
      </p:sp>
      <p:sp>
        <p:nvSpPr>
          <p:cNvPr id="41" name="TextBox 40">
            <a:extLst>
              <a:ext uri="{FF2B5EF4-FFF2-40B4-BE49-F238E27FC236}">
                <a16:creationId xmlns:a16="http://schemas.microsoft.com/office/drawing/2014/main" id="{550C7CC3-E933-614F-BBA1-5894DA0D6748}"/>
              </a:ext>
            </a:extLst>
          </p:cNvPr>
          <p:cNvSpPr txBox="1"/>
          <p:nvPr/>
        </p:nvSpPr>
        <p:spPr>
          <a:xfrm>
            <a:off x="1849089" y="5192620"/>
            <a:ext cx="276038" cy="307777"/>
          </a:xfrm>
          <a:prstGeom prst="rect">
            <a:avLst/>
          </a:prstGeom>
          <a:noFill/>
        </p:spPr>
        <p:txBody>
          <a:bodyPr wrap="none" rtlCol="0">
            <a:spAutoFit/>
          </a:bodyPr>
          <a:lstStyle/>
          <a:p>
            <a:r>
              <a:rPr lang="en-US" sz="1400" dirty="0"/>
              <a:t>0</a:t>
            </a:r>
          </a:p>
        </p:txBody>
      </p:sp>
      <p:sp>
        <p:nvSpPr>
          <p:cNvPr id="42" name="TextBox 41">
            <a:extLst>
              <a:ext uri="{FF2B5EF4-FFF2-40B4-BE49-F238E27FC236}">
                <a16:creationId xmlns:a16="http://schemas.microsoft.com/office/drawing/2014/main" id="{5091FA16-B142-C144-A579-4E67C0F7B80B}"/>
              </a:ext>
            </a:extLst>
          </p:cNvPr>
          <p:cNvSpPr txBox="1"/>
          <p:nvPr/>
        </p:nvSpPr>
        <p:spPr>
          <a:xfrm>
            <a:off x="9277870" y="5167656"/>
            <a:ext cx="458780" cy="307777"/>
          </a:xfrm>
          <a:prstGeom prst="rect">
            <a:avLst/>
          </a:prstGeom>
          <a:noFill/>
        </p:spPr>
        <p:txBody>
          <a:bodyPr wrap="none" rtlCol="0">
            <a:spAutoFit/>
          </a:bodyPr>
          <a:lstStyle/>
          <a:p>
            <a:r>
              <a:rPr lang="en-US" sz="1400" dirty="0"/>
              <a:t>100</a:t>
            </a:r>
          </a:p>
        </p:txBody>
      </p:sp>
      <p:sp>
        <p:nvSpPr>
          <p:cNvPr id="35" name="TextBox 34">
            <a:extLst>
              <a:ext uri="{FF2B5EF4-FFF2-40B4-BE49-F238E27FC236}">
                <a16:creationId xmlns:a16="http://schemas.microsoft.com/office/drawing/2014/main" id="{B99A1039-4451-554A-994E-6E6E11D8F397}"/>
              </a:ext>
            </a:extLst>
          </p:cNvPr>
          <p:cNvSpPr txBox="1"/>
          <p:nvPr/>
        </p:nvSpPr>
        <p:spPr>
          <a:xfrm>
            <a:off x="7339862" y="1676796"/>
            <a:ext cx="292068" cy="369332"/>
          </a:xfrm>
          <a:prstGeom prst="rect">
            <a:avLst/>
          </a:prstGeom>
          <a:noFill/>
        </p:spPr>
        <p:txBody>
          <a:bodyPr wrap="none" rtlCol="0">
            <a:spAutoFit/>
          </a:bodyPr>
          <a:lstStyle/>
          <a:p>
            <a:r>
              <a:rPr lang="en-US" dirty="0"/>
              <a:t>?</a:t>
            </a:r>
          </a:p>
        </p:txBody>
      </p:sp>
      <p:sp>
        <p:nvSpPr>
          <p:cNvPr id="3" name="TextBox 2">
            <a:extLst>
              <a:ext uri="{FF2B5EF4-FFF2-40B4-BE49-F238E27FC236}">
                <a16:creationId xmlns:a16="http://schemas.microsoft.com/office/drawing/2014/main" id="{DAD0C6B9-B238-A64B-BA3E-5B6D1FF325DD}"/>
              </a:ext>
            </a:extLst>
          </p:cNvPr>
          <p:cNvSpPr txBox="1"/>
          <p:nvPr/>
        </p:nvSpPr>
        <p:spPr>
          <a:xfrm>
            <a:off x="7070295" y="1048442"/>
            <a:ext cx="758156" cy="646331"/>
          </a:xfrm>
          <a:prstGeom prst="rect">
            <a:avLst/>
          </a:prstGeom>
          <a:noFill/>
        </p:spPr>
        <p:txBody>
          <a:bodyPr wrap="none" rtlCol="0">
            <a:spAutoFit/>
          </a:bodyPr>
          <a:lstStyle/>
          <a:p>
            <a:pPr algn="ctr"/>
            <a:r>
              <a:rPr lang="en-US" dirty="0"/>
              <a:t>Sweet</a:t>
            </a:r>
          </a:p>
          <a:p>
            <a:pPr algn="ctr"/>
            <a:r>
              <a:rPr lang="en-US" dirty="0"/>
              <a:t>Spot</a:t>
            </a:r>
          </a:p>
        </p:txBody>
      </p:sp>
    </p:spTree>
    <p:extLst>
      <p:ext uri="{BB962C8B-B14F-4D97-AF65-F5344CB8AC3E}">
        <p14:creationId xmlns:p14="http://schemas.microsoft.com/office/powerpoint/2010/main" val="404261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9" grpId="0"/>
      <p:bldP spid="35"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5A0-6A35-F144-AAB5-7B892803552A}"/>
              </a:ext>
            </a:extLst>
          </p:cNvPr>
          <p:cNvSpPr>
            <a:spLocks noGrp="1"/>
          </p:cNvSpPr>
          <p:nvPr>
            <p:ph type="title"/>
          </p:nvPr>
        </p:nvSpPr>
        <p:spPr>
          <a:xfrm>
            <a:off x="871653" y="0"/>
            <a:ext cx="10515600" cy="1325563"/>
          </a:xfrm>
        </p:spPr>
        <p:txBody>
          <a:bodyPr/>
          <a:lstStyle/>
          <a:p>
            <a:r>
              <a:rPr lang="en-US" dirty="0">
                <a:solidFill>
                  <a:schemeClr val="bg1"/>
                </a:solidFill>
              </a:rPr>
              <a:t>Ine</a:t>
            </a:r>
            <a:r>
              <a:rPr lang="en-US" dirty="0"/>
              <a:t>quality Can Also Directly Affect GDP</a:t>
            </a:r>
          </a:p>
        </p:txBody>
      </p:sp>
      <p:sp>
        <p:nvSpPr>
          <p:cNvPr id="4" name="Slide Number Placeholder 3">
            <a:extLst>
              <a:ext uri="{FF2B5EF4-FFF2-40B4-BE49-F238E27FC236}">
                <a16:creationId xmlns:a16="http://schemas.microsoft.com/office/drawing/2014/main" id="{5DCF27CA-6BE0-084A-B3C1-6E785A143DF0}"/>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1026" name="Picture 2">
            <a:extLst>
              <a:ext uri="{FF2B5EF4-FFF2-40B4-BE49-F238E27FC236}">
                <a16:creationId xmlns:a16="http://schemas.microsoft.com/office/drawing/2014/main" id="{80C55B87-50C4-D341-8437-3EBD85145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98" y="1110586"/>
            <a:ext cx="6320147" cy="511964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5676E4C1-8C1D-C74F-9A80-90A6ACD291D3}"/>
              </a:ext>
            </a:extLst>
          </p:cNvPr>
          <p:cNvSpPr txBox="1">
            <a:spLocks/>
          </p:cNvSpPr>
          <p:nvPr/>
        </p:nvSpPr>
        <p:spPr>
          <a:xfrm>
            <a:off x="7013699" y="1877189"/>
            <a:ext cx="5002251" cy="3870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US Economy is driven by consumption (67% of GDP).</a:t>
            </a:r>
          </a:p>
          <a:p>
            <a:pPr lvl="1"/>
            <a:r>
              <a:rPr lang="en-US"/>
              <a:t>Middle class are the big consumers.</a:t>
            </a:r>
          </a:p>
          <a:p>
            <a:pPr lvl="1"/>
            <a:r>
              <a:rPr lang="en-US"/>
              <a:t>They have less money.</a:t>
            </a:r>
          </a:p>
          <a:p>
            <a:pPr lvl="1"/>
            <a:r>
              <a:rPr lang="en-US"/>
              <a:t>Consumption is lower.</a:t>
            </a:r>
          </a:p>
          <a:p>
            <a:pPr lvl="1"/>
            <a:r>
              <a:rPr lang="en-US"/>
              <a:t>GDP is lower.</a:t>
            </a:r>
            <a:endParaRPr lang="en-US" dirty="0"/>
          </a:p>
        </p:txBody>
      </p:sp>
    </p:spTree>
    <p:extLst>
      <p:ext uri="{BB962C8B-B14F-4D97-AF65-F5344CB8AC3E}">
        <p14:creationId xmlns:p14="http://schemas.microsoft.com/office/powerpoint/2010/main" val="381271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A3D6-DD12-6C49-9FBF-13F51DAD43F2}"/>
              </a:ext>
            </a:extLst>
          </p:cNvPr>
          <p:cNvSpPr>
            <a:spLocks noGrp="1"/>
          </p:cNvSpPr>
          <p:nvPr>
            <p:ph type="title"/>
          </p:nvPr>
        </p:nvSpPr>
        <p:spPr>
          <a:xfrm>
            <a:off x="782445" y="0"/>
            <a:ext cx="10515600" cy="1325563"/>
          </a:xfrm>
        </p:spPr>
        <p:txBody>
          <a:bodyPr/>
          <a:lstStyle/>
          <a:p>
            <a:r>
              <a:rPr lang="en-US" dirty="0">
                <a:solidFill>
                  <a:schemeClr val="bg1"/>
                </a:solidFill>
              </a:rPr>
              <a:t>Too</a:t>
            </a:r>
            <a:r>
              <a:rPr lang="en-US" dirty="0"/>
              <a:t> Much Inequality Can:</a:t>
            </a:r>
          </a:p>
        </p:txBody>
      </p:sp>
      <p:sp>
        <p:nvSpPr>
          <p:cNvPr id="3" name="Content Placeholder 2">
            <a:extLst>
              <a:ext uri="{FF2B5EF4-FFF2-40B4-BE49-F238E27FC236}">
                <a16:creationId xmlns:a16="http://schemas.microsoft.com/office/drawing/2014/main" id="{803E9CB7-5F64-E847-860E-0A399791883D}"/>
              </a:ext>
            </a:extLst>
          </p:cNvPr>
          <p:cNvSpPr>
            <a:spLocks noGrp="1"/>
          </p:cNvSpPr>
          <p:nvPr>
            <p:ph idx="1"/>
          </p:nvPr>
        </p:nvSpPr>
        <p:spPr/>
        <p:txBody>
          <a:bodyPr>
            <a:normAutofit lnSpcReduction="10000"/>
          </a:bodyPr>
          <a:lstStyle/>
          <a:p>
            <a:r>
              <a:rPr lang="en-US" dirty="0"/>
              <a:t>Reduce work effort, which reduces GDP.</a:t>
            </a:r>
          </a:p>
          <a:p>
            <a:endParaRPr lang="en-US" dirty="0"/>
          </a:p>
          <a:p>
            <a:r>
              <a:rPr lang="en-US" dirty="0"/>
              <a:t>Reduce purchasing power of the middle class, which reduces GDP.</a:t>
            </a:r>
          </a:p>
          <a:p>
            <a:endParaRPr lang="en-US" dirty="0"/>
          </a:p>
          <a:p>
            <a:r>
              <a:rPr lang="en-US" dirty="0"/>
              <a:t>Reduce the ability of people to get ahead, which reduces mobility.</a:t>
            </a:r>
          </a:p>
          <a:p>
            <a:pPr lvl="1">
              <a:spcAft>
                <a:spcPts val="1000"/>
              </a:spcAft>
            </a:pPr>
            <a:r>
              <a:rPr lang="en-US" dirty="0"/>
              <a:t>Puts the American Dream at risk.</a:t>
            </a:r>
          </a:p>
          <a:p>
            <a:r>
              <a:rPr lang="en-US" dirty="0"/>
              <a:t>Increase the share of the population living on low incomes.</a:t>
            </a:r>
          </a:p>
          <a:p>
            <a:pPr lvl="1">
              <a:spcAft>
                <a:spcPts val="1000"/>
              </a:spcAft>
            </a:pPr>
            <a:r>
              <a:rPr lang="en-US" dirty="0"/>
              <a:t>Offending our sense of equity?  Desire for shared prosperity?</a:t>
            </a:r>
          </a:p>
          <a:p>
            <a:r>
              <a:rPr lang="en-US" dirty="0"/>
              <a:t>Concentrate political power.</a:t>
            </a:r>
          </a:p>
        </p:txBody>
      </p:sp>
      <p:sp>
        <p:nvSpPr>
          <p:cNvPr id="4" name="Slide Number Placeholder 3">
            <a:extLst>
              <a:ext uri="{FF2B5EF4-FFF2-40B4-BE49-F238E27FC236}">
                <a16:creationId xmlns:a16="http://schemas.microsoft.com/office/drawing/2014/main" id="{EDED670C-B2B7-4C43-AC43-BE03CE5F84D7}"/>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42705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6787-9EDA-5244-8076-C39E5AA86A56}"/>
              </a:ext>
            </a:extLst>
          </p:cNvPr>
          <p:cNvSpPr>
            <a:spLocks noGrp="1"/>
          </p:cNvSpPr>
          <p:nvPr>
            <p:ph type="title"/>
          </p:nvPr>
        </p:nvSpPr>
        <p:spPr>
          <a:xfrm>
            <a:off x="754120" y="0"/>
            <a:ext cx="10515600" cy="1325563"/>
          </a:xfrm>
        </p:spPr>
        <p:txBody>
          <a:bodyPr/>
          <a:lstStyle/>
          <a:p>
            <a:r>
              <a:rPr lang="en-US" dirty="0"/>
              <a:t> </a:t>
            </a:r>
            <a:r>
              <a:rPr lang="en-US" dirty="0">
                <a:solidFill>
                  <a:schemeClr val="bg1"/>
                </a:solidFill>
              </a:rPr>
              <a:t>An</a:t>
            </a:r>
            <a:r>
              <a:rPr lang="en-US" dirty="0"/>
              <a:t> International Perspective</a:t>
            </a:r>
          </a:p>
        </p:txBody>
      </p:sp>
      <p:pic>
        <p:nvPicPr>
          <p:cNvPr id="5" name="Content Placeholder 4">
            <a:extLst>
              <a:ext uri="{FF2B5EF4-FFF2-40B4-BE49-F238E27FC236}">
                <a16:creationId xmlns:a16="http://schemas.microsoft.com/office/drawing/2014/main" id="{8C517111-6665-F94C-A55C-869AA9BE7A3E}"/>
              </a:ext>
            </a:extLst>
          </p:cNvPr>
          <p:cNvPicPr>
            <a:picLocks noGrp="1" noChangeAspect="1"/>
          </p:cNvPicPr>
          <p:nvPr>
            <p:ph idx="1"/>
          </p:nvPr>
        </p:nvPicPr>
        <p:blipFill>
          <a:blip r:embed="rId3"/>
          <a:stretch>
            <a:fillRect/>
          </a:stretch>
        </p:blipFill>
        <p:spPr>
          <a:xfrm>
            <a:off x="1169505" y="1229832"/>
            <a:ext cx="9852991" cy="5000393"/>
          </a:xfrm>
        </p:spPr>
      </p:pic>
      <p:sp>
        <p:nvSpPr>
          <p:cNvPr id="4" name="Slide Number Placeholder 3">
            <a:extLst>
              <a:ext uri="{FF2B5EF4-FFF2-40B4-BE49-F238E27FC236}">
                <a16:creationId xmlns:a16="http://schemas.microsoft.com/office/drawing/2014/main" id="{9DA2D7C8-009E-E242-A115-D5B3DE81DB30}"/>
              </a:ext>
            </a:extLst>
          </p:cNvPr>
          <p:cNvSpPr>
            <a:spLocks noGrp="1"/>
          </p:cNvSpPr>
          <p:nvPr>
            <p:ph type="sldNum" sz="quarter" idx="12"/>
          </p:nvPr>
        </p:nvSpPr>
        <p:spPr/>
        <p:txBody>
          <a:bodyPr/>
          <a:lstStyle/>
          <a:p>
            <a:fld id="{D9F085D5-EC86-4F6A-B501-C1359CB39116}" type="slidenum">
              <a:rPr lang="en-US" smtClean="0"/>
              <a:t>45</a:t>
            </a:fld>
            <a:endParaRPr lang="en-US" dirty="0"/>
          </a:p>
        </p:txBody>
      </p:sp>
      <p:sp>
        <p:nvSpPr>
          <p:cNvPr id="6" name="TextBox 5">
            <a:extLst>
              <a:ext uri="{FF2B5EF4-FFF2-40B4-BE49-F238E27FC236}">
                <a16:creationId xmlns:a16="http://schemas.microsoft.com/office/drawing/2014/main" id="{81BC0143-8565-0B4B-9AA8-A33F4686E3F1}"/>
              </a:ext>
            </a:extLst>
          </p:cNvPr>
          <p:cNvSpPr txBox="1"/>
          <p:nvPr/>
        </p:nvSpPr>
        <p:spPr>
          <a:xfrm>
            <a:off x="3249827" y="6457890"/>
            <a:ext cx="3041217" cy="246221"/>
          </a:xfrm>
          <a:prstGeom prst="rect">
            <a:avLst/>
          </a:prstGeom>
          <a:noFill/>
        </p:spPr>
        <p:txBody>
          <a:bodyPr wrap="none" rtlCol="0">
            <a:spAutoFit/>
          </a:bodyPr>
          <a:lstStyle/>
          <a:p>
            <a:pPr lvl="0">
              <a:defRPr/>
            </a:pPr>
            <a:r>
              <a:rPr lang="en-US" sz="1000" dirty="0"/>
              <a:t>Source: Data taken from the 2014 CIA World Factbook.</a:t>
            </a:r>
          </a:p>
        </p:txBody>
      </p:sp>
    </p:spTree>
    <p:extLst>
      <p:ext uri="{BB962C8B-B14F-4D97-AF65-F5344CB8AC3E}">
        <p14:creationId xmlns:p14="http://schemas.microsoft.com/office/powerpoint/2010/main" val="1201528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B56B-CF2B-E74E-8081-40CF9C86D45B}"/>
              </a:ext>
            </a:extLst>
          </p:cNvPr>
          <p:cNvSpPr>
            <a:spLocks noGrp="1"/>
          </p:cNvSpPr>
          <p:nvPr>
            <p:ph type="title"/>
          </p:nvPr>
        </p:nvSpPr>
        <p:spPr/>
        <p:txBody>
          <a:bodyPr/>
          <a:lstStyle/>
          <a:p>
            <a:r>
              <a:rPr lang="en-US" dirty="0">
                <a:solidFill>
                  <a:schemeClr val="bg1"/>
                </a:solidFill>
              </a:rPr>
              <a:t> Ad</a:t>
            </a:r>
            <a:r>
              <a:rPr lang="en-US" dirty="0"/>
              <a:t>dressing Inequality: Is It A Problem?</a:t>
            </a:r>
          </a:p>
        </p:txBody>
      </p:sp>
      <p:sp>
        <p:nvSpPr>
          <p:cNvPr id="3" name="Content Placeholder 2">
            <a:extLst>
              <a:ext uri="{FF2B5EF4-FFF2-40B4-BE49-F238E27FC236}">
                <a16:creationId xmlns:a16="http://schemas.microsoft.com/office/drawing/2014/main" id="{5BDC2038-AEA5-F74B-9B84-598AD05F5C50}"/>
              </a:ext>
            </a:extLst>
          </p:cNvPr>
          <p:cNvSpPr>
            <a:spLocks noGrp="1"/>
          </p:cNvSpPr>
          <p:nvPr>
            <p:ph idx="1"/>
          </p:nvPr>
        </p:nvSpPr>
        <p:spPr/>
        <p:txBody>
          <a:bodyPr>
            <a:normAutofit lnSpcReduction="10000"/>
          </a:bodyPr>
          <a:lstStyle/>
          <a:p>
            <a:r>
              <a:rPr lang="en-US" dirty="0"/>
              <a:t>Why it might be a problem.</a:t>
            </a:r>
          </a:p>
          <a:p>
            <a:pPr lvl="1"/>
            <a:r>
              <a:rPr lang="en-US" dirty="0"/>
              <a:t>Economic issues (</a:t>
            </a:r>
            <a:r>
              <a:rPr lang="en-US" b="1" i="1" dirty="0"/>
              <a:t>Efficiency</a:t>
            </a:r>
            <a:r>
              <a:rPr lang="en-US" dirty="0"/>
              <a:t>)</a:t>
            </a:r>
          </a:p>
          <a:p>
            <a:pPr lvl="2"/>
            <a:r>
              <a:rPr lang="en-US" dirty="0"/>
              <a:t>There is evidence that at some level, increased inequality slows economic growth.</a:t>
            </a:r>
          </a:p>
          <a:p>
            <a:pPr lvl="2"/>
            <a:r>
              <a:rPr lang="en-US" dirty="0"/>
              <a:t>Or, inequality concentrates resources among investors.</a:t>
            </a:r>
          </a:p>
          <a:p>
            <a:pPr lvl="1"/>
            <a:r>
              <a:rPr lang="en-US" dirty="0"/>
              <a:t>Noneconomic issues (</a:t>
            </a:r>
            <a:r>
              <a:rPr lang="en-US" b="1" i="1" dirty="0"/>
              <a:t>Equity</a:t>
            </a:r>
            <a:r>
              <a:rPr lang="en-US" dirty="0"/>
              <a:t>)</a:t>
            </a:r>
          </a:p>
          <a:p>
            <a:pPr lvl="2"/>
            <a:r>
              <a:rPr lang="en-US" dirty="0"/>
              <a:t>Values, ethics and morals will drive individual evaluations of the level of inequality.</a:t>
            </a:r>
          </a:p>
          <a:p>
            <a:pPr lvl="3"/>
            <a:r>
              <a:rPr lang="en-US" dirty="0"/>
              <a:t>E.g., inequality is primarily a function of market outcomes, so should be left alone.</a:t>
            </a:r>
          </a:p>
          <a:p>
            <a:pPr lvl="3"/>
            <a:r>
              <a:rPr lang="en-US" dirty="0"/>
              <a:t>Or, a solid middle class is important for maintaining a civil society, which runs contrary to a high degree of inequality.</a:t>
            </a:r>
          </a:p>
          <a:p>
            <a:r>
              <a:rPr lang="en-US" dirty="0"/>
              <a:t>Suppose you think it’s a problem. How might it be addressed?</a:t>
            </a:r>
          </a:p>
          <a:p>
            <a:pPr lvl="2"/>
            <a:endParaRPr lang="en-US" dirty="0"/>
          </a:p>
        </p:txBody>
      </p:sp>
      <p:sp>
        <p:nvSpPr>
          <p:cNvPr id="4" name="Slide Number Placeholder 3">
            <a:extLst>
              <a:ext uri="{FF2B5EF4-FFF2-40B4-BE49-F238E27FC236}">
                <a16:creationId xmlns:a16="http://schemas.microsoft.com/office/drawing/2014/main" id="{6722330E-4C17-904B-9324-831B20935A2B}"/>
              </a:ext>
            </a:extLst>
          </p:cNvPr>
          <p:cNvSpPr>
            <a:spLocks noGrp="1"/>
          </p:cNvSpPr>
          <p:nvPr>
            <p:ph type="sldNum" sz="quarter" idx="12"/>
          </p:nvPr>
        </p:nvSpPr>
        <p:spPr/>
        <p:txBody>
          <a:bodyPr/>
          <a:lstStyle/>
          <a:p>
            <a:fld id="{D9F085D5-EC86-4F6A-B501-C1359CB39116}" type="slidenum">
              <a:rPr lang="en-US" smtClean="0"/>
              <a:t>46</a:t>
            </a:fld>
            <a:endParaRPr lang="en-US" dirty="0"/>
          </a:p>
        </p:txBody>
      </p:sp>
    </p:spTree>
    <p:extLst>
      <p:ext uri="{BB962C8B-B14F-4D97-AF65-F5344CB8AC3E}">
        <p14:creationId xmlns:p14="http://schemas.microsoft.com/office/powerpoint/2010/main" val="17366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30375"/>
            <a:ext cx="5181600" cy="4351338"/>
          </a:xfrm>
        </p:spPr>
        <p:txBody>
          <a:bodyPr anchor="ctr" anchorCtr="0">
            <a:normAutofit/>
          </a:bodyPr>
          <a:lstStyle/>
          <a:p>
            <a:r>
              <a:rPr lang="en-US" dirty="0"/>
              <a:t>RE-distribution</a:t>
            </a:r>
          </a:p>
          <a:p>
            <a:pPr lvl="1"/>
            <a:r>
              <a:rPr lang="en-US" dirty="0"/>
              <a:t>Tax and transfer programs</a:t>
            </a:r>
          </a:p>
          <a:p>
            <a:pPr lvl="1"/>
            <a:endParaRPr lang="en-US" dirty="0"/>
          </a:p>
          <a:p>
            <a:r>
              <a:rPr lang="en-US" dirty="0"/>
              <a:t>PRE-distribution</a:t>
            </a:r>
          </a:p>
          <a:p>
            <a:pPr lvl="1"/>
            <a:r>
              <a:rPr lang="en-US" dirty="0"/>
              <a:t>Strengthen labor unions</a:t>
            </a:r>
          </a:p>
          <a:p>
            <a:pPr lvl="1"/>
            <a:r>
              <a:rPr lang="en-US" dirty="0"/>
              <a:t>Collective bargaining</a:t>
            </a:r>
          </a:p>
          <a:p>
            <a:pPr lvl="1"/>
            <a:r>
              <a:rPr lang="en-US" dirty="0"/>
              <a:t>Other policies that favor labor over business owners</a:t>
            </a:r>
          </a:p>
          <a:p>
            <a:pPr lvl="1"/>
            <a:r>
              <a:rPr lang="en-US" dirty="0"/>
              <a:t>Minimum wages</a:t>
            </a:r>
          </a:p>
        </p:txBody>
      </p:sp>
      <p:sp>
        <p:nvSpPr>
          <p:cNvPr id="2" name="Title 1"/>
          <p:cNvSpPr>
            <a:spLocks noGrp="1"/>
          </p:cNvSpPr>
          <p:nvPr>
            <p:ph type="title"/>
          </p:nvPr>
        </p:nvSpPr>
        <p:spPr>
          <a:xfrm>
            <a:off x="939798" y="258047"/>
            <a:ext cx="10515600" cy="1325563"/>
          </a:xfrm>
        </p:spPr>
        <p:txBody>
          <a:bodyPr>
            <a:normAutofit/>
          </a:bodyPr>
          <a:lstStyle/>
          <a:p>
            <a:r>
              <a:rPr lang="en-US" dirty="0">
                <a:solidFill>
                  <a:schemeClr val="bg1"/>
                </a:solidFill>
              </a:rPr>
              <a:t>Ad</a:t>
            </a:r>
            <a:r>
              <a:rPr lang="en-US" dirty="0"/>
              <a:t>dressing Inequality: </a:t>
            </a:r>
            <a:br>
              <a:rPr lang="en-US" dirty="0"/>
            </a:br>
            <a:r>
              <a:rPr lang="en-US" dirty="0"/>
              <a:t>Immediately Available Policy Solutions (1/2)</a:t>
            </a:r>
          </a:p>
        </p:txBody>
      </p:sp>
      <p:pic>
        <p:nvPicPr>
          <p:cNvPr id="11" name="Picture 10">
            <a:extLst>
              <a:ext uri="{FF2B5EF4-FFF2-40B4-BE49-F238E27FC236}">
                <a16:creationId xmlns:a16="http://schemas.microsoft.com/office/drawing/2014/main" id="{DDBB3985-0913-4742-99ED-5F55BAEC898C}"/>
              </a:ext>
            </a:extLst>
          </p:cNvPr>
          <p:cNvPicPr>
            <a:picLocks noChangeAspect="1"/>
          </p:cNvPicPr>
          <p:nvPr/>
        </p:nvPicPr>
        <p:blipFill>
          <a:blip r:embed="rId3"/>
          <a:stretch>
            <a:fillRect/>
          </a:stretch>
        </p:blipFill>
        <p:spPr>
          <a:xfrm rot="60000">
            <a:off x="6477000" y="2382044"/>
            <a:ext cx="4572000" cy="3048000"/>
          </a:xfrm>
          <a:prstGeom prst="rect">
            <a:avLst/>
          </a:prstGeom>
        </p:spPr>
      </p:pic>
    </p:spTree>
    <p:extLst>
      <p:ext uri="{BB962C8B-B14F-4D97-AF65-F5344CB8AC3E}">
        <p14:creationId xmlns:p14="http://schemas.microsoft.com/office/powerpoint/2010/main" val="19512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A9BB7C-8A4D-9C44-ADBD-7601D6675419}"/>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4" name="Picture 3" descr="A screenshot of a cell phone&#10;&#10;Description automatically generated">
            <a:extLst>
              <a:ext uri="{FF2B5EF4-FFF2-40B4-BE49-F238E27FC236}">
                <a16:creationId xmlns:a16="http://schemas.microsoft.com/office/drawing/2014/main" id="{18C3D0B4-9129-5F4E-B127-24DDD6E74E9D}"/>
              </a:ext>
            </a:extLst>
          </p:cNvPr>
          <p:cNvPicPr>
            <a:picLocks noChangeAspect="1"/>
          </p:cNvPicPr>
          <p:nvPr/>
        </p:nvPicPr>
        <p:blipFill>
          <a:blip r:embed="rId3" r:link="rId4"/>
          <a:stretch>
            <a:fillRect/>
          </a:stretch>
        </p:blipFill>
        <p:spPr>
          <a:xfrm>
            <a:off x="1784465" y="358346"/>
            <a:ext cx="8216785" cy="5851954"/>
          </a:xfrm>
          <a:prstGeom prst="rect">
            <a:avLst/>
          </a:prstGeom>
        </p:spPr>
      </p:pic>
    </p:spTree>
    <p:extLst>
      <p:ext uri="{BB962C8B-B14F-4D97-AF65-F5344CB8AC3E}">
        <p14:creationId xmlns:p14="http://schemas.microsoft.com/office/powerpoint/2010/main" val="3007259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Other </a:t>
            </a:r>
          </a:p>
          <a:p>
            <a:pPr lvl="1"/>
            <a:r>
              <a:rPr lang="en-US" dirty="0"/>
              <a:t>Reverse trends in market power</a:t>
            </a:r>
          </a:p>
          <a:p>
            <a:pPr lvl="1"/>
            <a:endParaRPr lang="en-US" dirty="0"/>
          </a:p>
          <a:p>
            <a:r>
              <a:rPr lang="en-US" dirty="0"/>
              <a:t>Locally</a:t>
            </a:r>
          </a:p>
          <a:p>
            <a:pPr lvl="1"/>
            <a:r>
              <a:rPr lang="en-US" dirty="0"/>
              <a:t>Employment services: job training, interview skills, or assistance with day-to-day issues, such as child care</a:t>
            </a:r>
          </a:p>
          <a:p>
            <a:pPr lvl="1"/>
            <a:r>
              <a:rPr lang="en-US" dirty="0"/>
              <a:t>Cognizance of the potential for technologies to affect worker/employer power dynamics</a:t>
            </a:r>
          </a:p>
          <a:p>
            <a:pPr lvl="2"/>
            <a:r>
              <a:rPr lang="en-US" dirty="0"/>
              <a:t>Uber, Lyft, etc.</a:t>
            </a:r>
          </a:p>
        </p:txBody>
      </p:sp>
      <p:sp>
        <p:nvSpPr>
          <p:cNvPr id="2" name="Title 1"/>
          <p:cNvSpPr>
            <a:spLocks noGrp="1"/>
          </p:cNvSpPr>
          <p:nvPr>
            <p:ph type="title"/>
          </p:nvPr>
        </p:nvSpPr>
        <p:spPr>
          <a:xfrm>
            <a:off x="932790" y="247537"/>
            <a:ext cx="10515600" cy="1325563"/>
          </a:xfrm>
        </p:spPr>
        <p:txBody>
          <a:bodyPr>
            <a:normAutofit/>
          </a:bodyPr>
          <a:lstStyle/>
          <a:p>
            <a:r>
              <a:rPr lang="en-US" dirty="0">
                <a:solidFill>
                  <a:schemeClr val="bg1"/>
                </a:solidFill>
              </a:rPr>
              <a:t>Ad</a:t>
            </a:r>
            <a:r>
              <a:rPr lang="en-US" dirty="0"/>
              <a:t>dressing Inequality: </a:t>
            </a:r>
            <a:br>
              <a:rPr lang="en-US" dirty="0"/>
            </a:br>
            <a:r>
              <a:rPr lang="en-US" dirty="0"/>
              <a:t>Immediately Available Policy Solutions (2/2)</a:t>
            </a:r>
          </a:p>
        </p:txBody>
      </p:sp>
    </p:spTree>
    <p:extLst>
      <p:ext uri="{BB962C8B-B14F-4D97-AF65-F5344CB8AC3E}">
        <p14:creationId xmlns:p14="http://schemas.microsoft.com/office/powerpoint/2010/main" val="77259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239194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280" y="237027"/>
            <a:ext cx="10515600" cy="1325563"/>
          </a:xfrm>
        </p:spPr>
        <p:txBody>
          <a:bodyPr/>
          <a:lstStyle/>
          <a:p>
            <a:r>
              <a:rPr lang="en-US" dirty="0">
                <a:solidFill>
                  <a:schemeClr val="bg1"/>
                </a:solidFill>
              </a:rPr>
              <a:t>Ad</a:t>
            </a:r>
            <a:r>
              <a:rPr lang="en-US" dirty="0"/>
              <a:t>dressing Inequality: </a:t>
            </a:r>
            <a:br>
              <a:rPr lang="en-US" dirty="0"/>
            </a:br>
            <a:r>
              <a:rPr lang="en-US" dirty="0"/>
              <a:t>Long Term</a:t>
            </a:r>
          </a:p>
        </p:txBody>
      </p:sp>
      <p:sp>
        <p:nvSpPr>
          <p:cNvPr id="3" name="Content Placeholder 2"/>
          <p:cNvSpPr>
            <a:spLocks noGrp="1"/>
          </p:cNvSpPr>
          <p:nvPr>
            <p:ph idx="1"/>
          </p:nvPr>
        </p:nvSpPr>
        <p:spPr/>
        <p:txBody>
          <a:bodyPr>
            <a:normAutofit fontScale="92500" lnSpcReduction="20000"/>
          </a:bodyPr>
          <a:lstStyle/>
          <a:p>
            <a:r>
              <a:rPr lang="en-US" dirty="0"/>
              <a:t>It’s all about access to resources:</a:t>
            </a:r>
          </a:p>
          <a:p>
            <a:pPr lvl="1"/>
            <a:r>
              <a:rPr lang="en-US" dirty="0"/>
              <a:t>Education, in particular</a:t>
            </a:r>
          </a:p>
          <a:p>
            <a:pPr lvl="2"/>
            <a:r>
              <a:rPr lang="en-US" dirty="0"/>
              <a:t>Improve public education</a:t>
            </a:r>
          </a:p>
          <a:p>
            <a:pPr lvl="2"/>
            <a:r>
              <a:rPr lang="en-US" dirty="0"/>
              <a:t>Reduce disparities in quality of public education</a:t>
            </a:r>
          </a:p>
          <a:p>
            <a:pPr lvl="2"/>
            <a:r>
              <a:rPr lang="en-US" dirty="0"/>
              <a:t>Improve counseling in low-income schools</a:t>
            </a:r>
          </a:p>
          <a:p>
            <a:pPr lvl="3"/>
            <a:r>
              <a:rPr lang="en-US" dirty="0"/>
              <a:t>With respect to college – paths to success and funding</a:t>
            </a:r>
          </a:p>
          <a:p>
            <a:pPr lvl="2"/>
            <a:r>
              <a:rPr lang="en-US" dirty="0"/>
              <a:t>Investments are needed in early education, not later (e.g. universal pre-k)</a:t>
            </a:r>
          </a:p>
          <a:p>
            <a:pPr lvl="1"/>
            <a:r>
              <a:rPr lang="en-US" dirty="0"/>
              <a:t>Opportunities for wealth-building</a:t>
            </a:r>
          </a:p>
          <a:p>
            <a:pPr lvl="1"/>
            <a:r>
              <a:rPr lang="en-US" dirty="0"/>
              <a:t>Housing</a:t>
            </a:r>
          </a:p>
          <a:p>
            <a:r>
              <a:rPr lang="en-US" dirty="0"/>
              <a:t>Initiatives whose impacts cross neighborhood and class lines and increase upward mobility specifically for Black men</a:t>
            </a:r>
          </a:p>
          <a:p>
            <a:pPr lvl="1"/>
            <a:r>
              <a:rPr lang="en-US" dirty="0"/>
              <a:t>Mentoring programs for Black boys, efforts to reduce racial bias among whites, interventions to reduce discrimination in criminal justice, and efforts to facilitate greater interaction across racial groups.</a:t>
            </a:r>
          </a:p>
        </p:txBody>
      </p:sp>
    </p:spTree>
    <p:extLst>
      <p:ext uri="{BB962C8B-B14F-4D97-AF65-F5344CB8AC3E}">
        <p14:creationId xmlns:p14="http://schemas.microsoft.com/office/powerpoint/2010/main" val="236183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9B4-350D-574B-9122-6537BD0EB624}"/>
              </a:ext>
            </a:extLst>
          </p:cNvPr>
          <p:cNvSpPr>
            <a:spLocks noGrp="1"/>
          </p:cNvSpPr>
          <p:nvPr>
            <p:ph type="title"/>
          </p:nvPr>
        </p:nvSpPr>
        <p:spPr>
          <a:xfrm>
            <a:off x="796160" y="0"/>
            <a:ext cx="10515600" cy="1325563"/>
          </a:xfrm>
        </p:spPr>
        <p:txBody>
          <a:bodyPr/>
          <a:lstStyle/>
          <a:p>
            <a:r>
              <a:rPr lang="en-US" dirty="0">
                <a:solidFill>
                  <a:schemeClr val="bg1"/>
                </a:solidFill>
              </a:rPr>
              <a:t>Ten</a:t>
            </a:r>
            <a:r>
              <a:rPr lang="en-US" dirty="0"/>
              <a:t>sion in Policy Solutions</a:t>
            </a:r>
          </a:p>
        </p:txBody>
      </p:sp>
      <p:sp>
        <p:nvSpPr>
          <p:cNvPr id="3" name="Content Placeholder 2">
            <a:extLst>
              <a:ext uri="{FF2B5EF4-FFF2-40B4-BE49-F238E27FC236}">
                <a16:creationId xmlns:a16="http://schemas.microsoft.com/office/drawing/2014/main" id="{6E4E776A-D8EF-9E46-978B-43FDA188160D}"/>
              </a:ext>
            </a:extLst>
          </p:cNvPr>
          <p:cNvSpPr>
            <a:spLocks noGrp="1"/>
          </p:cNvSpPr>
          <p:nvPr>
            <p:ph idx="1"/>
          </p:nvPr>
        </p:nvSpPr>
        <p:spPr/>
        <p:txBody>
          <a:bodyPr>
            <a:normAutofit/>
          </a:bodyPr>
          <a:lstStyle/>
          <a:p>
            <a:r>
              <a:rPr lang="en-US" dirty="0"/>
              <a:t>Is it possible to increase growth at the same time that you reduce income inequality?</a:t>
            </a:r>
          </a:p>
          <a:p>
            <a:pPr lvl="1"/>
            <a:r>
              <a:rPr lang="en-US" dirty="0"/>
              <a:t>Common refrain among some that government intervention in the economy is always and everywhere bad for growth.</a:t>
            </a:r>
          </a:p>
          <a:p>
            <a:pPr marL="0" indent="0">
              <a:buNone/>
            </a:pPr>
            <a:endParaRPr lang="en-US" dirty="0"/>
          </a:p>
          <a:p>
            <a:r>
              <a:rPr lang="en-US" dirty="0"/>
              <a:t>Possibly: expanding equality of access promotes the full utilization of resources.</a:t>
            </a:r>
          </a:p>
          <a:p>
            <a:pPr lvl="1"/>
            <a:r>
              <a:rPr lang="en-US" dirty="0"/>
              <a:t>Expanding equality of access requires resources likely from the well-to-do.</a:t>
            </a:r>
          </a:p>
        </p:txBody>
      </p:sp>
      <p:sp>
        <p:nvSpPr>
          <p:cNvPr id="4" name="Slide Number Placeholder 3">
            <a:extLst>
              <a:ext uri="{FF2B5EF4-FFF2-40B4-BE49-F238E27FC236}">
                <a16:creationId xmlns:a16="http://schemas.microsoft.com/office/drawing/2014/main" id="{5A12D27E-955B-F44B-8521-49AA0C0EADCD}"/>
              </a:ext>
            </a:extLst>
          </p:cNvPr>
          <p:cNvSpPr>
            <a:spLocks noGrp="1"/>
          </p:cNvSpPr>
          <p:nvPr>
            <p:ph type="sldNum" sz="quarter" idx="12"/>
          </p:nvPr>
        </p:nvSpPr>
        <p:spPr/>
        <p:txBody>
          <a:bodyPr/>
          <a:lstStyle/>
          <a:p>
            <a:fld id="{D9F085D5-EC86-4F6A-B501-C1359CB39116}" type="slidenum">
              <a:rPr lang="en-US" smtClean="0"/>
              <a:t>51</a:t>
            </a:fld>
            <a:endParaRPr lang="en-US" dirty="0"/>
          </a:p>
        </p:txBody>
      </p:sp>
    </p:spTree>
    <p:extLst>
      <p:ext uri="{BB962C8B-B14F-4D97-AF65-F5344CB8AC3E}">
        <p14:creationId xmlns:p14="http://schemas.microsoft.com/office/powerpoint/2010/main" val="2862310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F1E8724-8449-4533-8976-EFBFF6B0EA10}"/>
              </a:ext>
            </a:extLst>
          </p:cNvPr>
          <p:cNvPicPr>
            <a:picLocks noChangeAspect="1"/>
          </p:cNvPicPr>
          <p:nvPr/>
        </p:nvPicPr>
        <p:blipFill>
          <a:blip r:embed="rId3">
            <a:duotone>
              <a:schemeClr val="bg2">
                <a:shade val="45000"/>
                <a:satMod val="135000"/>
              </a:schemeClr>
              <a:prstClr val="white"/>
            </a:duotone>
          </a:blip>
          <a:stretch>
            <a:fillRect/>
          </a:stretch>
        </p:blipFill>
        <p:spPr>
          <a:xfrm>
            <a:off x="8904936" y="2050431"/>
            <a:ext cx="2805481" cy="3247622"/>
          </a:xfrm>
          <a:prstGeom prst="rect">
            <a:avLst/>
          </a:prstGeom>
        </p:spPr>
      </p:pic>
      <p:sp>
        <p:nvSpPr>
          <p:cNvPr id="2" name="Title 1"/>
          <p:cNvSpPr>
            <a:spLocks noGrp="1"/>
          </p:cNvSpPr>
          <p:nvPr>
            <p:ph type="title"/>
          </p:nvPr>
        </p:nvSpPr>
        <p:spPr>
          <a:xfrm>
            <a:off x="890750" y="0"/>
            <a:ext cx="10515600" cy="1325563"/>
          </a:xfrm>
        </p:spPr>
        <p:txBody>
          <a:bodyPr/>
          <a:lstStyle/>
          <a:p>
            <a:r>
              <a:rPr lang="en-US" dirty="0">
                <a:solidFill>
                  <a:schemeClr val="bg1"/>
                </a:solidFill>
              </a:rPr>
              <a:t> Su</a:t>
            </a:r>
            <a:r>
              <a:rPr lang="en-US" dirty="0"/>
              <a:t>mmary</a:t>
            </a:r>
          </a:p>
        </p:txBody>
      </p:sp>
      <p:sp>
        <p:nvSpPr>
          <p:cNvPr id="3" name="Content Placeholder 2"/>
          <p:cNvSpPr>
            <a:spLocks noGrp="1"/>
          </p:cNvSpPr>
          <p:nvPr>
            <p:ph idx="1"/>
          </p:nvPr>
        </p:nvSpPr>
        <p:spPr>
          <a:xfrm>
            <a:off x="827982" y="1459275"/>
            <a:ext cx="7715250" cy="4660900"/>
          </a:xfrm>
        </p:spPr>
        <p:txBody>
          <a:bodyPr/>
          <a:lstStyle/>
          <a:p>
            <a:r>
              <a:rPr lang="en-US" dirty="0"/>
              <a:t>Income inequality is clearly increasing.</a:t>
            </a:r>
          </a:p>
          <a:p>
            <a:pPr lvl="1"/>
            <a:r>
              <a:rPr lang="en-US" dirty="0"/>
              <a:t>The economy is clearly favoring owners of productive resources over labor.</a:t>
            </a:r>
          </a:p>
          <a:p>
            <a:r>
              <a:rPr lang="en-US" dirty="0"/>
              <a:t>The causes appear to be largely driven by:</a:t>
            </a:r>
          </a:p>
          <a:p>
            <a:pPr lvl="1"/>
            <a:r>
              <a:rPr lang="en-US" dirty="0"/>
              <a:t>The market – technology, competition, and trade</a:t>
            </a:r>
          </a:p>
          <a:p>
            <a:pPr lvl="1"/>
            <a:r>
              <a:rPr lang="en-US" dirty="0"/>
              <a:t>Changing institutions.</a:t>
            </a:r>
          </a:p>
          <a:p>
            <a:r>
              <a:rPr lang="en-US" dirty="0"/>
              <a:t>Open questions are:</a:t>
            </a:r>
          </a:p>
          <a:p>
            <a:pPr lvl="1"/>
            <a:r>
              <a:rPr lang="en-US" dirty="0"/>
              <a:t>To act or not to act?</a:t>
            </a:r>
          </a:p>
          <a:p>
            <a:pPr lvl="1"/>
            <a:r>
              <a:rPr lang="en-US" dirty="0"/>
              <a:t>If so, how?</a:t>
            </a:r>
          </a:p>
          <a:p>
            <a:r>
              <a:rPr lang="en-US" dirty="0"/>
              <a:t>The level of inequality is a policy choice.</a:t>
            </a:r>
          </a:p>
          <a:p>
            <a:pPr lvl="1"/>
            <a:endParaRPr lang="en-US" dirty="0"/>
          </a:p>
        </p:txBody>
      </p:sp>
      <p:grpSp>
        <p:nvGrpSpPr>
          <p:cNvPr id="5" name="Group 4">
            <a:extLst>
              <a:ext uri="{FF2B5EF4-FFF2-40B4-BE49-F238E27FC236}">
                <a16:creationId xmlns:a16="http://schemas.microsoft.com/office/drawing/2014/main" id="{446F715B-E9A7-46B7-BE1C-780B0735D7F3}"/>
              </a:ext>
            </a:extLst>
          </p:cNvPr>
          <p:cNvGrpSpPr>
            <a:grpSpLocks/>
          </p:cNvGrpSpPr>
          <p:nvPr/>
        </p:nvGrpSpPr>
        <p:grpSpPr>
          <a:xfrm>
            <a:off x="8704223" y="2903680"/>
            <a:ext cx="2383949" cy="1541125"/>
            <a:chOff x="8439150" y="2876550"/>
            <a:chExt cx="2801938" cy="1811338"/>
          </a:xfrm>
        </p:grpSpPr>
        <p:sp>
          <p:nvSpPr>
            <p:cNvPr id="17" name="Oval 6">
              <a:extLst>
                <a:ext uri="{FF2B5EF4-FFF2-40B4-BE49-F238E27FC236}">
                  <a16:creationId xmlns:a16="http://schemas.microsoft.com/office/drawing/2014/main" id="{863EC9BA-F29B-4714-BEB7-59311E88FD5A}"/>
                </a:ext>
              </a:extLst>
            </p:cNvPr>
            <p:cNvSpPr>
              <a:spLocks noChangeArrowheads="1"/>
            </p:cNvSpPr>
            <p:nvPr/>
          </p:nvSpPr>
          <p:spPr bwMode="auto">
            <a:xfrm>
              <a:off x="10942638" y="2878139"/>
              <a:ext cx="161925" cy="1587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BB1FAC40-34B9-4C49-BF2F-5633919A1CA6}"/>
                </a:ext>
              </a:extLst>
            </p:cNvPr>
            <p:cNvGrpSpPr>
              <a:grpSpLocks/>
            </p:cNvGrpSpPr>
            <p:nvPr/>
          </p:nvGrpSpPr>
          <p:grpSpPr>
            <a:xfrm>
              <a:off x="9669145" y="3917950"/>
              <a:ext cx="320675" cy="769938"/>
              <a:chOff x="8751888" y="3917950"/>
              <a:chExt cx="320675" cy="769938"/>
            </a:xfrm>
            <a:solidFill>
              <a:srgbClr val="0C4C88"/>
            </a:solidFill>
          </p:grpSpPr>
          <p:sp>
            <p:nvSpPr>
              <p:cNvPr id="31" name="Freeform 10">
                <a:extLst>
                  <a:ext uri="{FF2B5EF4-FFF2-40B4-BE49-F238E27FC236}">
                    <a16:creationId xmlns:a16="http://schemas.microsoft.com/office/drawing/2014/main" id="{B3943380-46DC-4CAE-B77E-DAAA5431C774}"/>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11">
                <a:extLst>
                  <a:ext uri="{FF2B5EF4-FFF2-40B4-BE49-F238E27FC236}">
                    <a16:creationId xmlns:a16="http://schemas.microsoft.com/office/drawing/2014/main" id="{49BD028E-453E-4C64-A147-937010D6A727}"/>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7" name="Picture 6">
              <a:extLst>
                <a:ext uri="{FF2B5EF4-FFF2-40B4-BE49-F238E27FC236}">
                  <a16:creationId xmlns:a16="http://schemas.microsoft.com/office/drawing/2014/main" id="{4C23EBD4-DAE5-454E-AF23-693CBD2E1A1D}"/>
                </a:ext>
              </a:extLst>
            </p:cNvPr>
            <p:cNvPicPr>
              <a:picLocks noChangeAspect="1"/>
            </p:cNvPicPr>
            <p:nvPr/>
          </p:nvPicPr>
          <p:blipFill>
            <a:blip r:embed="rId4"/>
            <a:stretch>
              <a:fillRect/>
            </a:stretch>
          </p:blipFill>
          <p:spPr>
            <a:xfrm>
              <a:off x="10333989" y="2876550"/>
              <a:ext cx="431800" cy="1081200"/>
            </a:xfrm>
            <a:prstGeom prst="rect">
              <a:avLst/>
            </a:prstGeom>
          </p:spPr>
        </p:pic>
        <p:pic>
          <p:nvPicPr>
            <p:cNvPr id="8" name="Picture 7">
              <a:extLst>
                <a:ext uri="{FF2B5EF4-FFF2-40B4-BE49-F238E27FC236}">
                  <a16:creationId xmlns:a16="http://schemas.microsoft.com/office/drawing/2014/main" id="{9818C085-B3BE-4D96-BE96-E7E5190474D8}"/>
                </a:ext>
              </a:extLst>
            </p:cNvPr>
            <p:cNvPicPr>
              <a:picLocks noChangeAspect="1"/>
            </p:cNvPicPr>
            <p:nvPr/>
          </p:nvPicPr>
          <p:blipFill>
            <a:blip r:embed="rId4"/>
            <a:stretch>
              <a:fillRect/>
            </a:stretch>
          </p:blipFill>
          <p:spPr>
            <a:xfrm>
              <a:off x="9860280" y="2876550"/>
              <a:ext cx="431800" cy="1081200"/>
            </a:xfrm>
            <a:prstGeom prst="rect">
              <a:avLst/>
            </a:prstGeom>
          </p:spPr>
        </p:pic>
        <p:pic>
          <p:nvPicPr>
            <p:cNvPr id="9" name="Picture 8">
              <a:extLst>
                <a:ext uri="{FF2B5EF4-FFF2-40B4-BE49-F238E27FC236}">
                  <a16:creationId xmlns:a16="http://schemas.microsoft.com/office/drawing/2014/main" id="{0A170B94-7B12-4695-B253-3B2FF75F2EAB}"/>
                </a:ext>
              </a:extLst>
            </p:cNvPr>
            <p:cNvPicPr>
              <a:picLocks noChangeAspect="1"/>
            </p:cNvPicPr>
            <p:nvPr/>
          </p:nvPicPr>
          <p:blipFill>
            <a:blip r:embed="rId4"/>
            <a:stretch>
              <a:fillRect/>
            </a:stretch>
          </p:blipFill>
          <p:spPr>
            <a:xfrm>
              <a:off x="9386570" y="2876550"/>
              <a:ext cx="431800" cy="1081200"/>
            </a:xfrm>
            <a:prstGeom prst="rect">
              <a:avLst/>
            </a:prstGeom>
          </p:spPr>
        </p:pic>
        <p:pic>
          <p:nvPicPr>
            <p:cNvPr id="10" name="Picture 9">
              <a:extLst>
                <a:ext uri="{FF2B5EF4-FFF2-40B4-BE49-F238E27FC236}">
                  <a16:creationId xmlns:a16="http://schemas.microsoft.com/office/drawing/2014/main" id="{32A412EB-F981-4468-8D20-78C6320A8E46}"/>
                </a:ext>
              </a:extLst>
            </p:cNvPr>
            <p:cNvPicPr>
              <a:picLocks noChangeAspect="1"/>
            </p:cNvPicPr>
            <p:nvPr/>
          </p:nvPicPr>
          <p:blipFill>
            <a:blip r:embed="rId4"/>
            <a:stretch>
              <a:fillRect/>
            </a:stretch>
          </p:blipFill>
          <p:spPr>
            <a:xfrm>
              <a:off x="8912860" y="2876550"/>
              <a:ext cx="431800" cy="1081200"/>
            </a:xfrm>
            <a:prstGeom prst="rect">
              <a:avLst/>
            </a:prstGeom>
          </p:spPr>
        </p:pic>
        <p:pic>
          <p:nvPicPr>
            <p:cNvPr id="11" name="Picture 10">
              <a:extLst>
                <a:ext uri="{FF2B5EF4-FFF2-40B4-BE49-F238E27FC236}">
                  <a16:creationId xmlns:a16="http://schemas.microsoft.com/office/drawing/2014/main" id="{71B0D2F4-507A-4457-8268-F848424517B4}"/>
                </a:ext>
              </a:extLst>
            </p:cNvPr>
            <p:cNvPicPr>
              <a:picLocks noChangeAspect="1"/>
            </p:cNvPicPr>
            <p:nvPr/>
          </p:nvPicPr>
          <p:blipFill>
            <a:blip r:embed="rId4"/>
            <a:stretch>
              <a:fillRect/>
            </a:stretch>
          </p:blipFill>
          <p:spPr>
            <a:xfrm>
              <a:off x="8439150" y="2876550"/>
              <a:ext cx="431800" cy="1081200"/>
            </a:xfrm>
            <a:prstGeom prst="rect">
              <a:avLst/>
            </a:prstGeom>
          </p:spPr>
        </p:pic>
        <p:sp>
          <p:nvSpPr>
            <p:cNvPr id="16" name="Freeform 5">
              <a:extLst>
                <a:ext uri="{FF2B5EF4-FFF2-40B4-BE49-F238E27FC236}">
                  <a16:creationId xmlns:a16="http://schemas.microsoft.com/office/drawing/2014/main" id="{B2C535EA-334F-4D2B-84EC-CC51163E62C8}"/>
                </a:ext>
              </a:extLst>
            </p:cNvPr>
            <p:cNvSpPr>
              <a:spLocks/>
            </p:cNvSpPr>
            <p:nvPr/>
          </p:nvSpPr>
          <p:spPr bwMode="auto">
            <a:xfrm>
              <a:off x="10806113" y="3060701"/>
              <a:ext cx="434975" cy="898526"/>
            </a:xfrm>
            <a:custGeom>
              <a:avLst/>
              <a:gdLst>
                <a:gd name="T0" fmla="*/ 20 w 203"/>
                <a:gd name="T1" fmla="*/ 202 h 422"/>
                <a:gd name="T2" fmla="*/ 39 w 203"/>
                <a:gd name="T3" fmla="*/ 182 h 422"/>
                <a:gd name="T4" fmla="*/ 39 w 203"/>
                <a:gd name="T5" fmla="*/ 64 h 422"/>
                <a:gd name="T6" fmla="*/ 41 w 203"/>
                <a:gd name="T7" fmla="*/ 62 h 422"/>
                <a:gd name="T8" fmla="*/ 45 w 203"/>
                <a:gd name="T9" fmla="*/ 62 h 422"/>
                <a:gd name="T10" fmla="*/ 47 w 203"/>
                <a:gd name="T11" fmla="*/ 64 h 422"/>
                <a:gd name="T12" fmla="*/ 47 w 203"/>
                <a:gd name="T13" fmla="*/ 397 h 422"/>
                <a:gd name="T14" fmla="*/ 72 w 203"/>
                <a:gd name="T15" fmla="*/ 422 h 422"/>
                <a:gd name="T16" fmla="*/ 97 w 203"/>
                <a:gd name="T17" fmla="*/ 397 h 422"/>
                <a:gd name="T18" fmla="*/ 97 w 203"/>
                <a:gd name="T19" fmla="*/ 201 h 422"/>
                <a:gd name="T20" fmla="*/ 99 w 203"/>
                <a:gd name="T21" fmla="*/ 199 h 422"/>
                <a:gd name="T22" fmla="*/ 103 w 203"/>
                <a:gd name="T23" fmla="*/ 199 h 422"/>
                <a:gd name="T24" fmla="*/ 105 w 203"/>
                <a:gd name="T25" fmla="*/ 201 h 422"/>
                <a:gd name="T26" fmla="*/ 105 w 203"/>
                <a:gd name="T27" fmla="*/ 397 h 422"/>
                <a:gd name="T28" fmla="*/ 131 w 203"/>
                <a:gd name="T29" fmla="*/ 422 h 422"/>
                <a:gd name="T30" fmla="*/ 156 w 203"/>
                <a:gd name="T31" fmla="*/ 397 h 422"/>
                <a:gd name="T32" fmla="*/ 156 w 203"/>
                <a:gd name="T33" fmla="*/ 64 h 422"/>
                <a:gd name="T34" fmla="*/ 158 w 203"/>
                <a:gd name="T35" fmla="*/ 62 h 422"/>
                <a:gd name="T36" fmla="*/ 162 w 203"/>
                <a:gd name="T37" fmla="*/ 62 h 422"/>
                <a:gd name="T38" fmla="*/ 164 w 203"/>
                <a:gd name="T39" fmla="*/ 64 h 422"/>
                <a:gd name="T40" fmla="*/ 164 w 203"/>
                <a:gd name="T41" fmla="*/ 182 h 422"/>
                <a:gd name="T42" fmla="*/ 183 w 203"/>
                <a:gd name="T43" fmla="*/ 202 h 422"/>
                <a:gd name="T44" fmla="*/ 203 w 203"/>
                <a:gd name="T45" fmla="*/ 182 h 422"/>
                <a:gd name="T46" fmla="*/ 203 w 203"/>
                <a:gd name="T47" fmla="*/ 48 h 422"/>
                <a:gd name="T48" fmla="*/ 157 w 203"/>
                <a:gd name="T49" fmla="*/ 0 h 422"/>
                <a:gd name="T50" fmla="*/ 105 w 203"/>
                <a:gd name="T51" fmla="*/ 0 h 422"/>
                <a:gd name="T52" fmla="*/ 46 w 203"/>
                <a:gd name="T53" fmla="*/ 0 h 422"/>
                <a:gd name="T54" fmla="*/ 0 w 203"/>
                <a:gd name="T55" fmla="*/ 48 h 422"/>
                <a:gd name="T56" fmla="*/ 0 w 203"/>
                <a:gd name="T57" fmla="*/ 182 h 422"/>
                <a:gd name="T58" fmla="*/ 20 w 203"/>
                <a:gd name="T59" fmla="*/ 20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422">
                  <a:moveTo>
                    <a:pt x="20" y="202"/>
                  </a:moveTo>
                  <a:cubicBezTo>
                    <a:pt x="30" y="202"/>
                    <a:pt x="39" y="193"/>
                    <a:pt x="39" y="182"/>
                  </a:cubicBezTo>
                  <a:cubicBezTo>
                    <a:pt x="39" y="182"/>
                    <a:pt x="39" y="64"/>
                    <a:pt x="39" y="64"/>
                  </a:cubicBezTo>
                  <a:cubicBezTo>
                    <a:pt x="39" y="63"/>
                    <a:pt x="40" y="62"/>
                    <a:pt x="41" y="62"/>
                  </a:cubicBezTo>
                  <a:cubicBezTo>
                    <a:pt x="45" y="62"/>
                    <a:pt x="45" y="62"/>
                    <a:pt x="45" y="62"/>
                  </a:cubicBezTo>
                  <a:cubicBezTo>
                    <a:pt x="46" y="62"/>
                    <a:pt x="47" y="63"/>
                    <a:pt x="47" y="64"/>
                  </a:cubicBezTo>
                  <a:cubicBezTo>
                    <a:pt x="47" y="64"/>
                    <a:pt x="47" y="397"/>
                    <a:pt x="47" y="397"/>
                  </a:cubicBezTo>
                  <a:cubicBezTo>
                    <a:pt x="47" y="410"/>
                    <a:pt x="58" y="422"/>
                    <a:pt x="72" y="422"/>
                  </a:cubicBezTo>
                  <a:cubicBezTo>
                    <a:pt x="86" y="422"/>
                    <a:pt x="97" y="410"/>
                    <a:pt x="97" y="397"/>
                  </a:cubicBezTo>
                  <a:cubicBezTo>
                    <a:pt x="97" y="397"/>
                    <a:pt x="97" y="201"/>
                    <a:pt x="97" y="201"/>
                  </a:cubicBezTo>
                  <a:cubicBezTo>
                    <a:pt x="97" y="199"/>
                    <a:pt x="98" y="199"/>
                    <a:pt x="99" y="199"/>
                  </a:cubicBezTo>
                  <a:cubicBezTo>
                    <a:pt x="103" y="199"/>
                    <a:pt x="103" y="199"/>
                    <a:pt x="103" y="199"/>
                  </a:cubicBezTo>
                  <a:cubicBezTo>
                    <a:pt x="105" y="199"/>
                    <a:pt x="105" y="199"/>
                    <a:pt x="105" y="201"/>
                  </a:cubicBezTo>
                  <a:cubicBezTo>
                    <a:pt x="105" y="201"/>
                    <a:pt x="105" y="397"/>
                    <a:pt x="105" y="397"/>
                  </a:cubicBezTo>
                  <a:cubicBezTo>
                    <a:pt x="105" y="410"/>
                    <a:pt x="117" y="422"/>
                    <a:pt x="131" y="422"/>
                  </a:cubicBezTo>
                  <a:cubicBezTo>
                    <a:pt x="144" y="422"/>
                    <a:pt x="156" y="410"/>
                    <a:pt x="156" y="397"/>
                  </a:cubicBezTo>
                  <a:cubicBezTo>
                    <a:pt x="156" y="397"/>
                    <a:pt x="156" y="64"/>
                    <a:pt x="156" y="64"/>
                  </a:cubicBezTo>
                  <a:cubicBezTo>
                    <a:pt x="156" y="63"/>
                    <a:pt x="156" y="62"/>
                    <a:pt x="158" y="62"/>
                  </a:cubicBezTo>
                  <a:cubicBezTo>
                    <a:pt x="162" y="62"/>
                    <a:pt x="162" y="62"/>
                    <a:pt x="162" y="62"/>
                  </a:cubicBezTo>
                  <a:cubicBezTo>
                    <a:pt x="163" y="62"/>
                    <a:pt x="164" y="63"/>
                    <a:pt x="164" y="64"/>
                  </a:cubicBezTo>
                  <a:cubicBezTo>
                    <a:pt x="164" y="64"/>
                    <a:pt x="164" y="182"/>
                    <a:pt x="164" y="182"/>
                  </a:cubicBezTo>
                  <a:cubicBezTo>
                    <a:pt x="164" y="193"/>
                    <a:pt x="172" y="202"/>
                    <a:pt x="183" y="202"/>
                  </a:cubicBezTo>
                  <a:cubicBezTo>
                    <a:pt x="194" y="202"/>
                    <a:pt x="203" y="193"/>
                    <a:pt x="203" y="182"/>
                  </a:cubicBezTo>
                  <a:cubicBezTo>
                    <a:pt x="203" y="182"/>
                    <a:pt x="203" y="49"/>
                    <a:pt x="203" y="48"/>
                  </a:cubicBezTo>
                  <a:cubicBezTo>
                    <a:pt x="203" y="21"/>
                    <a:pt x="182" y="0"/>
                    <a:pt x="157" y="0"/>
                  </a:cubicBezTo>
                  <a:cubicBezTo>
                    <a:pt x="156" y="0"/>
                    <a:pt x="122" y="0"/>
                    <a:pt x="105" y="0"/>
                  </a:cubicBezTo>
                  <a:cubicBezTo>
                    <a:pt x="105" y="0"/>
                    <a:pt x="47" y="0"/>
                    <a:pt x="46" y="0"/>
                  </a:cubicBezTo>
                  <a:cubicBezTo>
                    <a:pt x="21" y="0"/>
                    <a:pt x="0" y="21"/>
                    <a:pt x="0" y="48"/>
                  </a:cubicBezTo>
                  <a:cubicBezTo>
                    <a:pt x="0" y="49"/>
                    <a:pt x="0" y="182"/>
                    <a:pt x="0" y="182"/>
                  </a:cubicBezTo>
                  <a:cubicBezTo>
                    <a:pt x="0" y="193"/>
                    <a:pt x="9" y="202"/>
                    <a:pt x="20" y="2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6" name="Group 25">
              <a:extLst>
                <a:ext uri="{FF2B5EF4-FFF2-40B4-BE49-F238E27FC236}">
                  <a16:creationId xmlns:a16="http://schemas.microsoft.com/office/drawing/2014/main" id="{92740979-7212-4AB5-BBF1-311540104E15}"/>
                </a:ext>
              </a:extLst>
            </p:cNvPr>
            <p:cNvGrpSpPr>
              <a:grpSpLocks/>
            </p:cNvGrpSpPr>
            <p:nvPr/>
          </p:nvGrpSpPr>
          <p:grpSpPr>
            <a:xfrm>
              <a:off x="8742363" y="3917950"/>
              <a:ext cx="320675" cy="769938"/>
              <a:chOff x="8751888" y="3917950"/>
              <a:chExt cx="320675" cy="769938"/>
            </a:xfrm>
          </p:grpSpPr>
          <p:sp>
            <p:nvSpPr>
              <p:cNvPr id="24" name="Freeform 10">
                <a:extLst>
                  <a:ext uri="{FF2B5EF4-FFF2-40B4-BE49-F238E27FC236}">
                    <a16:creationId xmlns:a16="http://schemas.microsoft.com/office/drawing/2014/main" id="{F4BB354E-529A-4905-8BBA-FD778D6E9428}"/>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1">
                <a:extLst>
                  <a:ext uri="{FF2B5EF4-FFF2-40B4-BE49-F238E27FC236}">
                    <a16:creationId xmlns:a16="http://schemas.microsoft.com/office/drawing/2014/main" id="{C5324CFE-4DFE-4253-867E-6A84B7EAB2AC}"/>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26">
              <a:extLst>
                <a:ext uri="{FF2B5EF4-FFF2-40B4-BE49-F238E27FC236}">
                  <a16:creationId xmlns:a16="http://schemas.microsoft.com/office/drawing/2014/main" id="{F7DAA15D-9AF0-41E9-9E93-F7FDD1867324}"/>
                </a:ext>
              </a:extLst>
            </p:cNvPr>
            <p:cNvGrpSpPr>
              <a:grpSpLocks/>
            </p:cNvGrpSpPr>
            <p:nvPr/>
          </p:nvGrpSpPr>
          <p:grpSpPr>
            <a:xfrm>
              <a:off x="9205754" y="3917950"/>
              <a:ext cx="320675" cy="769938"/>
              <a:chOff x="8751888" y="3917950"/>
              <a:chExt cx="320675" cy="769938"/>
            </a:xfrm>
            <a:solidFill>
              <a:srgbClr val="0C4C88"/>
            </a:solidFill>
          </p:grpSpPr>
          <p:sp>
            <p:nvSpPr>
              <p:cNvPr id="28" name="Freeform 10">
                <a:extLst>
                  <a:ext uri="{FF2B5EF4-FFF2-40B4-BE49-F238E27FC236}">
                    <a16:creationId xmlns:a16="http://schemas.microsoft.com/office/drawing/2014/main" id="{40E1818B-5EC3-4BBF-9806-5288E72B9052}"/>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37179649-AED2-42D6-B3C8-DD9845CFA4A9}"/>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30CFBD6A-937F-4DDB-8CB0-EC3348ED4AA8}"/>
                </a:ext>
              </a:extLst>
            </p:cNvPr>
            <p:cNvGrpSpPr>
              <a:grpSpLocks/>
            </p:cNvGrpSpPr>
            <p:nvPr/>
          </p:nvGrpSpPr>
          <p:grpSpPr>
            <a:xfrm>
              <a:off x="10132535" y="3917950"/>
              <a:ext cx="320675" cy="769938"/>
              <a:chOff x="8751888" y="3917950"/>
              <a:chExt cx="320675" cy="769938"/>
            </a:xfrm>
            <a:solidFill>
              <a:srgbClr val="0C4C88"/>
            </a:solidFill>
          </p:grpSpPr>
          <p:sp>
            <p:nvSpPr>
              <p:cNvPr id="34" name="Freeform 10">
                <a:extLst>
                  <a:ext uri="{FF2B5EF4-FFF2-40B4-BE49-F238E27FC236}">
                    <a16:creationId xmlns:a16="http://schemas.microsoft.com/office/drawing/2014/main" id="{FAF85E04-B34A-4E60-A950-43A89F09C7BD}"/>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1">
                <a:extLst>
                  <a:ext uri="{FF2B5EF4-FFF2-40B4-BE49-F238E27FC236}">
                    <a16:creationId xmlns:a16="http://schemas.microsoft.com/office/drawing/2014/main" id="{D4EE9AD8-B487-47A4-9BC7-15904CA9EABF}"/>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35">
              <a:extLst>
                <a:ext uri="{FF2B5EF4-FFF2-40B4-BE49-F238E27FC236}">
                  <a16:creationId xmlns:a16="http://schemas.microsoft.com/office/drawing/2014/main" id="{96250D31-31BE-45E4-B941-A073D3CDD111}"/>
                </a:ext>
              </a:extLst>
            </p:cNvPr>
            <p:cNvGrpSpPr/>
            <p:nvPr/>
          </p:nvGrpSpPr>
          <p:grpSpPr>
            <a:xfrm>
              <a:off x="10595926" y="3917950"/>
              <a:ext cx="320675" cy="769938"/>
              <a:chOff x="8751888" y="3917950"/>
              <a:chExt cx="320675" cy="769938"/>
            </a:xfrm>
            <a:solidFill>
              <a:srgbClr val="0C4C88"/>
            </a:solidFill>
          </p:grpSpPr>
          <p:sp>
            <p:nvSpPr>
              <p:cNvPr id="37" name="Freeform 10">
                <a:extLst>
                  <a:ext uri="{FF2B5EF4-FFF2-40B4-BE49-F238E27FC236}">
                    <a16:creationId xmlns:a16="http://schemas.microsoft.com/office/drawing/2014/main" id="{A479415C-6C30-4732-8773-3ACE89E49F44}"/>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1">
                <a:extLst>
                  <a:ext uri="{FF2B5EF4-FFF2-40B4-BE49-F238E27FC236}">
                    <a16:creationId xmlns:a16="http://schemas.microsoft.com/office/drawing/2014/main" id="{9B04DF24-4B5E-423F-A744-295F8C757513}"/>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3580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53</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2681416" y="908938"/>
            <a:ext cx="7754248" cy="5321288"/>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5271892" y="1609550"/>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4481315" y="1866079"/>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7142446" y="2782669"/>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911328" y="3780192"/>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69E68-4168-0249-9187-542FECDE3E44}"/>
              </a:ext>
            </a:extLst>
          </p:cNvPr>
          <p:cNvSpPr txBox="1"/>
          <p:nvPr/>
        </p:nvSpPr>
        <p:spPr>
          <a:xfrm>
            <a:off x="357353" y="189187"/>
            <a:ext cx="4599721" cy="646331"/>
          </a:xfrm>
          <a:prstGeom prst="rect">
            <a:avLst/>
          </a:prstGeom>
          <a:noFill/>
        </p:spPr>
        <p:txBody>
          <a:bodyPr wrap="none" rtlCol="0">
            <a:spAutoFit/>
          </a:bodyPr>
          <a:lstStyle/>
          <a:p>
            <a:r>
              <a:rPr lang="en-US" sz="3600" b="1" dirty="0"/>
              <a:t>Mobility: Jon </a:t>
            </a:r>
            <a:r>
              <a:rPr lang="en-US" sz="3600" b="1"/>
              <a:t>Haveman</a:t>
            </a:r>
            <a:endParaRPr lang="en-US" sz="3600" b="1" dirty="0"/>
          </a:p>
        </p:txBody>
      </p:sp>
    </p:spTree>
    <p:extLst>
      <p:ext uri="{BB962C8B-B14F-4D97-AF65-F5344CB8AC3E}">
        <p14:creationId xmlns:p14="http://schemas.microsoft.com/office/powerpoint/2010/main" val="3064638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56920" y="0"/>
            <a:ext cx="10515600" cy="1325563"/>
          </a:xfrm>
        </p:spPr>
        <p:txBody>
          <a:bodyPr/>
          <a:lstStyle/>
          <a:p>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Jennifer Alix-Garcia, Ph.D.</a:t>
            </a:r>
          </a:p>
          <a:p>
            <a:pPr marL="0" indent="0" algn="ctr">
              <a:buNone/>
            </a:pPr>
            <a:r>
              <a:rPr lang="en-US" dirty="0" err="1"/>
              <a:t>Jennifer.Alix-Garcia@oregonstate.edu</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Become a Friend of NEED:  </a:t>
            </a:r>
            <a:r>
              <a:rPr lang="en-US" dirty="0" err="1"/>
              <a:t>www.NEEDelegation.org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2537137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280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17548126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6F812-11BB-BD49-9974-3E024B510DE0}"/>
              </a:ext>
            </a:extLst>
          </p:cNvPr>
          <p:cNvSpPr>
            <a:spLocks noGrp="1"/>
          </p:cNvSpPr>
          <p:nvPr>
            <p:ph type="ctrTitle"/>
          </p:nvPr>
        </p:nvSpPr>
        <p:spPr/>
        <p:txBody>
          <a:bodyPr/>
          <a:lstStyle/>
          <a:p>
            <a:r>
              <a:rPr lang="en-US" dirty="0"/>
              <a:t>Additional Slides</a:t>
            </a:r>
          </a:p>
        </p:txBody>
      </p:sp>
      <p:sp>
        <p:nvSpPr>
          <p:cNvPr id="3" name="Subtitle 2">
            <a:extLst>
              <a:ext uri="{FF2B5EF4-FFF2-40B4-BE49-F238E27FC236}">
                <a16:creationId xmlns:a16="http://schemas.microsoft.com/office/drawing/2014/main" id="{199BF163-A99F-EB49-B8AB-BF49855403F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91A375F3-650D-894C-91F6-A7170A2BAA50}"/>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2384178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5800" y="46038"/>
            <a:ext cx="10515600" cy="1325563"/>
          </a:xfrm>
        </p:spPr>
        <p:txBody>
          <a:bodyPr/>
          <a:lstStyle/>
          <a:p>
            <a:r>
              <a:rPr lang="en-US" dirty="0">
                <a:solidFill>
                  <a:schemeClr val="bg1"/>
                </a:solidFill>
              </a:rPr>
              <a:t>Me</a:t>
            </a:r>
            <a:r>
              <a:rPr lang="en-US" dirty="0"/>
              <a:t>asuring inequality: The Lorenz Curve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1315029"/>
              </p:ext>
            </p:extLst>
          </p:nvPr>
        </p:nvGraphicFramePr>
        <p:xfrm>
          <a:off x="1981200" y="2286000"/>
          <a:ext cx="8229600" cy="24942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pPr algn="ctr"/>
                      <a:r>
                        <a:rPr lang="en-US" dirty="0"/>
                        <a:t>Quintile (2008)</a:t>
                      </a:r>
                    </a:p>
                  </a:txBody>
                  <a:tcPr/>
                </a:tc>
                <a:tc>
                  <a:txBody>
                    <a:bodyPr/>
                    <a:lstStyle/>
                    <a:p>
                      <a:pPr algn="ctr"/>
                      <a:r>
                        <a:rPr lang="en-US" dirty="0"/>
                        <a:t>% of total income</a:t>
                      </a:r>
                    </a:p>
                  </a:txBody>
                  <a:tcPr/>
                </a:tc>
                <a:tc>
                  <a:txBody>
                    <a:bodyPr/>
                    <a:lstStyle/>
                    <a:p>
                      <a:pPr algn="ctr"/>
                      <a:r>
                        <a:rPr lang="en-US" dirty="0"/>
                        <a:t>Cumulative % of total income</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pPr algn="ctr"/>
                      <a:r>
                        <a:rPr lang="en-US" dirty="0"/>
                        <a:t>Lowest 20%</a:t>
                      </a:r>
                    </a:p>
                  </a:txBody>
                  <a:tcPr/>
                </a:tc>
                <a:tc>
                  <a:txBody>
                    <a:bodyPr/>
                    <a:lstStyle/>
                    <a:p>
                      <a:pPr algn="ctr"/>
                      <a:r>
                        <a:rPr lang="en-US" dirty="0"/>
                        <a:t>3.4</a:t>
                      </a:r>
                    </a:p>
                  </a:txBody>
                  <a:tcPr/>
                </a:tc>
                <a:tc>
                  <a:txBody>
                    <a:bodyPr/>
                    <a:lstStyle/>
                    <a:p>
                      <a:pPr algn="ctr"/>
                      <a:r>
                        <a:rPr lang="en-US" dirty="0"/>
                        <a:t>3.4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pPr algn="ctr"/>
                      <a:r>
                        <a:rPr lang="en-US" dirty="0"/>
                        <a:t>Second 20%</a:t>
                      </a:r>
                    </a:p>
                  </a:txBody>
                  <a:tcPr/>
                </a:tc>
                <a:tc>
                  <a:txBody>
                    <a:bodyPr/>
                    <a:lstStyle/>
                    <a:p>
                      <a:pPr algn="ctr"/>
                      <a:r>
                        <a:rPr lang="en-US" dirty="0"/>
                        <a:t>8.6</a:t>
                      </a:r>
                    </a:p>
                  </a:txBody>
                  <a:tcPr/>
                </a:tc>
                <a:tc>
                  <a:txBody>
                    <a:bodyPr/>
                    <a:lstStyle/>
                    <a:p>
                      <a:pPr algn="ctr"/>
                      <a:r>
                        <a:rPr lang="en-US" dirty="0"/>
                        <a:t>12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pPr algn="ctr"/>
                      <a:r>
                        <a:rPr lang="en-US" dirty="0"/>
                        <a:t>Middle</a:t>
                      </a:r>
                      <a:r>
                        <a:rPr lang="en-US" baseline="0" dirty="0"/>
                        <a:t> 20%</a:t>
                      </a:r>
                      <a:endParaRPr lang="en-US" dirty="0"/>
                    </a:p>
                  </a:txBody>
                  <a:tcPr/>
                </a:tc>
                <a:tc>
                  <a:txBody>
                    <a:bodyPr/>
                    <a:lstStyle/>
                    <a:p>
                      <a:pPr algn="ctr"/>
                      <a:r>
                        <a:rPr lang="en-US" dirty="0"/>
                        <a:t>14.7</a:t>
                      </a:r>
                    </a:p>
                  </a:txBody>
                  <a:tcPr/>
                </a:tc>
                <a:tc>
                  <a:txBody>
                    <a:bodyPr/>
                    <a:lstStyle/>
                    <a:p>
                      <a:pPr algn="ctr"/>
                      <a:r>
                        <a:rPr lang="en-US" dirty="0"/>
                        <a:t>26.7</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pPr algn="ctr"/>
                      <a:r>
                        <a:rPr lang="en-US" dirty="0"/>
                        <a:t>Fourth 20%</a:t>
                      </a:r>
                    </a:p>
                  </a:txBody>
                  <a:tcPr/>
                </a:tc>
                <a:tc>
                  <a:txBody>
                    <a:bodyPr/>
                    <a:lstStyle/>
                    <a:p>
                      <a:pPr algn="ctr"/>
                      <a:r>
                        <a:rPr lang="en-US" dirty="0"/>
                        <a:t>23.3</a:t>
                      </a:r>
                    </a:p>
                  </a:txBody>
                  <a:tcPr/>
                </a:tc>
                <a:tc>
                  <a:txBody>
                    <a:bodyPr/>
                    <a:lstStyle/>
                    <a:p>
                      <a:pPr algn="ctr"/>
                      <a:r>
                        <a:rPr lang="en-US" dirty="0"/>
                        <a:t>50</a:t>
                      </a:r>
                    </a:p>
                  </a:txBody>
                  <a:tcPr/>
                </a:tc>
                <a:extLst>
                  <a:ext uri="{0D108BD9-81ED-4DB2-BD59-A6C34878D82A}">
                    <a16:rowId xmlns:a16="http://schemas.microsoft.com/office/drawing/2014/main" val="10004"/>
                  </a:ext>
                </a:extLst>
              </a:tr>
              <a:tr h="370840">
                <a:tc>
                  <a:txBody>
                    <a:bodyPr/>
                    <a:lstStyle/>
                    <a:p>
                      <a:r>
                        <a:rPr lang="en-US" dirty="0"/>
                        <a:t>E</a:t>
                      </a:r>
                    </a:p>
                  </a:txBody>
                  <a:tcPr/>
                </a:tc>
                <a:tc>
                  <a:txBody>
                    <a:bodyPr/>
                    <a:lstStyle/>
                    <a:p>
                      <a:r>
                        <a:rPr lang="en-US" dirty="0"/>
                        <a:t>Highest 20%</a:t>
                      </a:r>
                    </a:p>
                  </a:txBody>
                  <a:tcPr/>
                </a:tc>
                <a:tc>
                  <a:txBody>
                    <a:bodyPr/>
                    <a:lstStyle/>
                    <a:p>
                      <a:r>
                        <a:rPr lang="en-US" dirty="0"/>
                        <a:t>50</a:t>
                      </a:r>
                    </a:p>
                  </a:txBody>
                  <a:tcPr/>
                </a:tc>
                <a:tc>
                  <a:txBody>
                    <a:bodyPr/>
                    <a:lstStyle/>
                    <a:p>
                      <a:r>
                        <a:rPr lang="en-US" dirty="0"/>
                        <a:t>100</a:t>
                      </a: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2438400" y="1676401"/>
            <a:ext cx="5943600" cy="646331"/>
          </a:xfrm>
          <a:prstGeom prst="rect">
            <a:avLst/>
          </a:prstGeom>
          <a:noFill/>
        </p:spPr>
        <p:txBody>
          <a:bodyPr wrap="square" rtlCol="0">
            <a:spAutoFit/>
          </a:bodyPr>
          <a:lstStyle/>
          <a:p>
            <a:r>
              <a:rPr lang="en-US" dirty="0"/>
              <a:t>Shows the distribution of income in a region</a:t>
            </a:r>
          </a:p>
          <a:p>
            <a:r>
              <a:rPr lang="en-US" dirty="0"/>
              <a:t>Ex: U.S. Income Distribution - 2008</a:t>
            </a:r>
          </a:p>
        </p:txBody>
      </p:sp>
    </p:spTree>
    <p:extLst>
      <p:ext uri="{BB962C8B-B14F-4D97-AF65-F5344CB8AC3E}">
        <p14:creationId xmlns:p14="http://schemas.microsoft.com/office/powerpoint/2010/main" val="2648549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cc11447_2001.jpg"/>
          <p:cNvPicPr>
            <a:picLocks noGrp="1" noChangeAspect="1"/>
          </p:cNvPicPr>
          <p:nvPr>
            <p:ph idx="1"/>
          </p:nvPr>
        </p:nvPicPr>
        <p:blipFill>
          <a:blip r:embed="rId2" cstate="print"/>
          <a:stretch>
            <a:fillRect/>
          </a:stretch>
        </p:blipFill>
        <p:spPr>
          <a:xfrm>
            <a:off x="2590800" y="490560"/>
            <a:ext cx="6477000" cy="6133749"/>
          </a:xfrm>
        </p:spPr>
      </p:pic>
    </p:spTree>
    <p:extLst>
      <p:ext uri="{BB962C8B-B14F-4D97-AF65-F5344CB8AC3E}">
        <p14:creationId xmlns:p14="http://schemas.microsoft.com/office/powerpoint/2010/main" val="4283219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61630" y="21265"/>
            <a:ext cx="8534399" cy="1450757"/>
          </a:xfrm>
        </p:spPr>
        <p:txBody>
          <a:bodyPr>
            <a:normAutofit/>
          </a:bodyPr>
          <a:lstStyle/>
          <a:p>
            <a:pPr algn="ctr"/>
            <a:r>
              <a:rPr lang="en-US" dirty="0">
                <a:solidFill>
                  <a:schemeClr val="bg1"/>
                </a:solidFill>
              </a:rPr>
              <a:t>Lor</a:t>
            </a:r>
            <a:r>
              <a:rPr lang="en-US" dirty="0"/>
              <a:t>enz Curve of Income Distribution</a:t>
            </a:r>
            <a:endParaRPr lang="en-GB" dirty="0"/>
          </a:p>
        </p:txBody>
      </p:sp>
      <p:pic>
        <p:nvPicPr>
          <p:cNvPr id="233477" name="Picture 5" descr="fig05_02"/>
          <p:cNvPicPr>
            <a:picLocks noGrp="1" noChangeAspect="1" noChangeArrowheads="1"/>
          </p:cNvPicPr>
          <p:nvPr>
            <p:ph idx="1"/>
          </p:nvPr>
        </p:nvPicPr>
        <p:blipFill>
          <a:blip r:embed="rId2" cstate="print"/>
          <a:srcRect/>
          <a:stretch>
            <a:fillRect/>
          </a:stretch>
        </p:blipFill>
        <p:spPr>
          <a:xfrm>
            <a:off x="1752600" y="1768476"/>
            <a:ext cx="8534400" cy="3870325"/>
          </a:xfrm>
          <a:noFill/>
          <a:ln/>
        </p:spPr>
      </p:pic>
      <p:sp>
        <p:nvSpPr>
          <p:cNvPr id="233478" name="Rectangle 6"/>
          <p:cNvSpPr>
            <a:spLocks noChangeArrowheads="1"/>
          </p:cNvSpPr>
          <p:nvPr/>
        </p:nvSpPr>
        <p:spPr bwMode="auto">
          <a:xfrm>
            <a:off x="4038600" y="5703653"/>
            <a:ext cx="8153400" cy="701675"/>
          </a:xfrm>
          <a:prstGeom prst="rect">
            <a:avLst/>
          </a:prstGeom>
          <a:noFill/>
          <a:ln w="9525">
            <a:noFill/>
            <a:miter lim="800000"/>
            <a:headEnd/>
            <a:tailEnd/>
          </a:ln>
          <a:effectLst/>
        </p:spPr>
        <p:txBody>
          <a:bodyPr>
            <a:spAutoFit/>
          </a:bodyPr>
          <a:lstStyle/>
          <a:p>
            <a:r>
              <a:rPr lang="en-US" sz="2000" dirty="0">
                <a:latin typeface="Arial" charset="0"/>
              </a:rPr>
              <a:t>The greater the curvature of the Lorenz Curve, the greater is the degree of income inequality</a:t>
            </a:r>
          </a:p>
        </p:txBody>
      </p:sp>
    </p:spTree>
    <p:extLst>
      <p:ext uri="{BB962C8B-B14F-4D97-AF65-F5344CB8AC3E}">
        <p14:creationId xmlns:p14="http://schemas.microsoft.com/office/powerpoint/2010/main" val="9000433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b="1" dirty="0"/>
              <a:t>Week 1 (10/13):	Economic Inequality (Jennifer Alix-Garcia, Oregon St. Univ.)</a:t>
            </a:r>
          </a:p>
          <a:p>
            <a:pPr lvl="1">
              <a:spcAft>
                <a:spcPts val="1000"/>
              </a:spcAft>
            </a:pPr>
            <a:r>
              <a:rPr lang="en-US" dirty="0"/>
              <a:t>Week 2 (10/20):	Economic Mobility (Jon </a:t>
            </a:r>
            <a:r>
              <a:rPr lang="en-US" dirty="0" err="1"/>
              <a:t>Haveman</a:t>
            </a:r>
            <a:r>
              <a:rPr lang="en-US" dirty="0"/>
              <a:t>, NEED)</a:t>
            </a:r>
          </a:p>
          <a:p>
            <a:pPr lvl="1">
              <a:spcAft>
                <a:spcPts val="1000"/>
              </a:spcAft>
            </a:pPr>
            <a:r>
              <a:rPr lang="en-US" dirty="0"/>
              <a:t>Week 3 (10/27):	The Black-White Wealth Gap (Jon </a:t>
            </a:r>
            <a:r>
              <a:rPr lang="en-US" dirty="0" err="1"/>
              <a:t>Haveman</a:t>
            </a:r>
            <a:r>
              <a:rPr lang="en-US" dirty="0"/>
              <a:t>, NEED)</a:t>
            </a:r>
          </a:p>
          <a:p>
            <a:pPr lvl="1">
              <a:spcAft>
                <a:spcPts val="1000"/>
              </a:spcAft>
            </a:pPr>
            <a:r>
              <a:rPr lang="en-US" dirty="0"/>
              <a:t>Week 4 (11/3):	The Gender Wage Gap (Mallika </a:t>
            </a:r>
            <a:r>
              <a:rPr lang="en-US" dirty="0" err="1"/>
              <a:t>Pung</a:t>
            </a:r>
            <a:r>
              <a:rPr lang="en-US" dirty="0"/>
              <a:t>, University of New Mexico)</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1661368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805475" y="64851"/>
            <a:ext cx="10515600" cy="1325563"/>
          </a:xfrm>
        </p:spPr>
        <p:txBody>
          <a:bodyPr/>
          <a:lstStyle/>
          <a:p>
            <a:r>
              <a:rPr lang="en-US" dirty="0">
                <a:solidFill>
                  <a:schemeClr val="bg1"/>
                </a:solidFill>
              </a:rPr>
              <a:t>Gin</a:t>
            </a:r>
            <a:r>
              <a:rPr lang="en-US" dirty="0"/>
              <a:t>i Coefficient</a:t>
            </a:r>
          </a:p>
        </p:txBody>
      </p:sp>
      <p:sp>
        <p:nvSpPr>
          <p:cNvPr id="197635" name="Rectangle 3"/>
          <p:cNvSpPr>
            <a:spLocks noGrp="1" noChangeArrowheads="1"/>
          </p:cNvSpPr>
          <p:nvPr>
            <p:ph idx="1"/>
          </p:nvPr>
        </p:nvSpPr>
        <p:spPr/>
        <p:txBody>
          <a:bodyPr>
            <a:normAutofit lnSpcReduction="10000"/>
          </a:bodyPr>
          <a:lstStyle/>
          <a:p>
            <a:endParaRPr lang="en-US" dirty="0"/>
          </a:p>
          <a:p>
            <a:r>
              <a:rPr lang="en-US" dirty="0"/>
              <a:t>Another way to describe income inequality is by using a Gini coefficient.</a:t>
            </a:r>
          </a:p>
          <a:p>
            <a:r>
              <a:rPr lang="en-US" dirty="0" err="1"/>
              <a:t>Gini</a:t>
            </a:r>
            <a:r>
              <a:rPr lang="en-US" dirty="0"/>
              <a:t> coefficient – a numerical measure of the overall dispersion of income</a:t>
            </a:r>
          </a:p>
          <a:p>
            <a:pPr lvl="1"/>
            <a:r>
              <a:rPr lang="en-US" dirty="0"/>
              <a:t>Ranges from 0 – 1</a:t>
            </a:r>
          </a:p>
          <a:p>
            <a:pPr lvl="1"/>
            <a:r>
              <a:rPr lang="en-US" dirty="0"/>
              <a:t>0= perfect equality – everyone has same income</a:t>
            </a:r>
          </a:p>
          <a:p>
            <a:pPr lvl="1"/>
            <a:r>
              <a:rPr lang="en-US" dirty="0"/>
              <a:t>1=perfect inequality – one person makes all income</a:t>
            </a:r>
          </a:p>
          <a:p>
            <a:pPr lvl="1"/>
            <a:r>
              <a:rPr lang="en-US" dirty="0"/>
              <a:t>In practice:</a:t>
            </a:r>
          </a:p>
          <a:p>
            <a:pPr lvl="1"/>
            <a:r>
              <a:rPr lang="en-US" dirty="0"/>
              <a:t>0.5 – 0.7 – highly unequal</a:t>
            </a:r>
          </a:p>
          <a:p>
            <a:pPr lvl="1"/>
            <a:r>
              <a:rPr lang="en-US" dirty="0"/>
              <a:t>0.2 – 0.35 – relatively equal</a:t>
            </a:r>
          </a:p>
          <a:p>
            <a:pPr lvl="1"/>
            <a:endParaRPr lang="en-US" dirty="0"/>
          </a:p>
          <a:p>
            <a:pPr lvl="1"/>
            <a:endParaRPr lang="en-US" dirty="0"/>
          </a:p>
          <a:p>
            <a:endParaRPr lang="en-US" dirty="0"/>
          </a:p>
        </p:txBody>
      </p:sp>
    </p:spTree>
    <p:extLst>
      <p:ext uri="{BB962C8B-B14F-4D97-AF65-F5344CB8AC3E}">
        <p14:creationId xmlns:p14="http://schemas.microsoft.com/office/powerpoint/2010/main" val="48267219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857220" y="419864"/>
            <a:ext cx="8229600" cy="1219200"/>
          </a:xfrm>
        </p:spPr>
        <p:txBody>
          <a:bodyPr/>
          <a:lstStyle/>
          <a:p>
            <a:r>
              <a:rPr lang="en-US" dirty="0">
                <a:solidFill>
                  <a:schemeClr val="bg1"/>
                </a:solidFill>
              </a:rPr>
              <a:t>Usi</a:t>
            </a:r>
            <a:r>
              <a:rPr lang="en-US" dirty="0"/>
              <a:t>ng the Lorenz curve to calculate a Gini Coefficient</a:t>
            </a:r>
          </a:p>
        </p:txBody>
      </p:sp>
      <p:grpSp>
        <p:nvGrpSpPr>
          <p:cNvPr id="2" name="Group 13"/>
          <p:cNvGrpSpPr>
            <a:grpSpLocks/>
          </p:cNvGrpSpPr>
          <p:nvPr/>
        </p:nvGrpSpPr>
        <p:grpSpPr bwMode="auto">
          <a:xfrm>
            <a:off x="4724400" y="2209801"/>
            <a:ext cx="4673600" cy="4033837"/>
            <a:chOff x="1399" y="1262"/>
            <a:chExt cx="2944" cy="2541"/>
          </a:xfrm>
        </p:grpSpPr>
        <p:sp>
          <p:nvSpPr>
            <p:cNvPr id="198665" name="Rectangle 9"/>
            <p:cNvSpPr>
              <a:spLocks noChangeArrowheads="1"/>
            </p:cNvSpPr>
            <p:nvPr/>
          </p:nvSpPr>
          <p:spPr bwMode="auto">
            <a:xfrm>
              <a:off x="1399" y="1262"/>
              <a:ext cx="2944" cy="2541"/>
            </a:xfrm>
            <a:prstGeom prst="rect">
              <a:avLst/>
            </a:prstGeom>
            <a:noFill/>
            <a:ln w="9525">
              <a:solidFill>
                <a:schemeClr val="tx1"/>
              </a:solidFill>
              <a:miter lim="800000"/>
              <a:headEnd/>
              <a:tailEnd/>
            </a:ln>
            <a:effectLst/>
          </p:spPr>
          <p:txBody>
            <a:bodyPr wrap="none" anchor="ctr"/>
            <a:lstStyle/>
            <a:p>
              <a:endParaRPr lang="en-US"/>
            </a:p>
          </p:txBody>
        </p:sp>
        <p:sp>
          <p:nvSpPr>
            <p:cNvPr id="198667" name="Line 11"/>
            <p:cNvSpPr>
              <a:spLocks noChangeShapeType="1"/>
            </p:cNvSpPr>
            <p:nvPr/>
          </p:nvSpPr>
          <p:spPr bwMode="auto">
            <a:xfrm flipH="1">
              <a:off x="1399" y="1262"/>
              <a:ext cx="2926" cy="2523"/>
            </a:xfrm>
            <a:prstGeom prst="line">
              <a:avLst/>
            </a:prstGeom>
            <a:noFill/>
            <a:ln w="28575">
              <a:solidFill>
                <a:srgbClr val="CC0000"/>
              </a:solidFill>
              <a:round/>
              <a:headEnd/>
              <a:tailEnd/>
            </a:ln>
            <a:effectLst/>
          </p:spPr>
          <p:txBody>
            <a:bodyPr/>
            <a:lstStyle/>
            <a:p>
              <a:endParaRPr lang="en-US"/>
            </a:p>
          </p:txBody>
        </p:sp>
        <p:sp>
          <p:nvSpPr>
            <p:cNvPr id="198668" name="Freeform 12"/>
            <p:cNvSpPr>
              <a:spLocks/>
            </p:cNvSpPr>
            <p:nvPr/>
          </p:nvSpPr>
          <p:spPr bwMode="auto">
            <a:xfrm>
              <a:off x="1399" y="1262"/>
              <a:ext cx="2935" cy="2541"/>
            </a:xfrm>
            <a:custGeom>
              <a:avLst/>
              <a:gdLst/>
              <a:ahLst/>
              <a:cxnLst>
                <a:cxn ang="0">
                  <a:pos x="0" y="2541"/>
                </a:cxn>
                <a:cxn ang="0">
                  <a:pos x="1865" y="1719"/>
                </a:cxn>
                <a:cxn ang="0">
                  <a:pos x="2935" y="0"/>
                </a:cxn>
              </a:cxnLst>
              <a:rect l="0" t="0" r="r" b="b"/>
              <a:pathLst>
                <a:path w="2935" h="2541">
                  <a:moveTo>
                    <a:pt x="0" y="2541"/>
                  </a:moveTo>
                  <a:cubicBezTo>
                    <a:pt x="688" y="2341"/>
                    <a:pt x="1376" y="2142"/>
                    <a:pt x="1865" y="1719"/>
                  </a:cubicBezTo>
                  <a:cubicBezTo>
                    <a:pt x="2354" y="1296"/>
                    <a:pt x="2644" y="648"/>
                    <a:pt x="2935" y="0"/>
                  </a:cubicBezTo>
                </a:path>
              </a:pathLst>
            </a:custGeom>
            <a:noFill/>
            <a:ln w="28575" cmpd="sng">
              <a:solidFill>
                <a:srgbClr val="1C1C56"/>
              </a:solidFill>
              <a:round/>
              <a:headEnd/>
              <a:tailEnd/>
            </a:ln>
            <a:effectLst/>
          </p:spPr>
          <p:txBody>
            <a:bodyPr/>
            <a:lstStyle/>
            <a:p>
              <a:endParaRPr lang="en-US"/>
            </a:p>
          </p:txBody>
        </p:sp>
      </p:grpSp>
      <p:grpSp>
        <p:nvGrpSpPr>
          <p:cNvPr id="3" name="Group 19"/>
          <p:cNvGrpSpPr>
            <a:grpSpLocks/>
          </p:cNvGrpSpPr>
          <p:nvPr/>
        </p:nvGrpSpPr>
        <p:grpSpPr bwMode="auto">
          <a:xfrm>
            <a:off x="7326316" y="4408489"/>
            <a:ext cx="1235075" cy="1292225"/>
            <a:chOff x="3655" y="2777"/>
            <a:chExt cx="778" cy="814"/>
          </a:xfrm>
        </p:grpSpPr>
        <p:sp>
          <p:nvSpPr>
            <p:cNvPr id="198670" name="Text Box 14"/>
            <p:cNvSpPr txBox="1">
              <a:spLocks noChangeArrowheads="1"/>
            </p:cNvSpPr>
            <p:nvPr/>
          </p:nvSpPr>
          <p:spPr bwMode="auto">
            <a:xfrm>
              <a:off x="3655" y="2777"/>
              <a:ext cx="214" cy="252"/>
            </a:xfrm>
            <a:prstGeom prst="rect">
              <a:avLst/>
            </a:prstGeom>
            <a:noFill/>
            <a:ln w="9525">
              <a:noFill/>
              <a:miter lim="800000"/>
              <a:headEnd/>
              <a:tailEnd/>
            </a:ln>
            <a:effectLst/>
          </p:spPr>
          <p:txBody>
            <a:bodyPr wrap="none">
              <a:spAutoFit/>
            </a:bodyPr>
            <a:lstStyle/>
            <a:p>
              <a:r>
                <a:rPr lang="en-US" sz="2000" b="1"/>
                <a:t>A</a:t>
              </a:r>
            </a:p>
          </p:txBody>
        </p:sp>
        <p:sp>
          <p:nvSpPr>
            <p:cNvPr id="198672" name="Text Box 16"/>
            <p:cNvSpPr txBox="1">
              <a:spLocks noChangeArrowheads="1"/>
            </p:cNvSpPr>
            <p:nvPr/>
          </p:nvSpPr>
          <p:spPr bwMode="auto">
            <a:xfrm>
              <a:off x="4226" y="3339"/>
              <a:ext cx="207" cy="252"/>
            </a:xfrm>
            <a:prstGeom prst="rect">
              <a:avLst/>
            </a:prstGeom>
            <a:noFill/>
            <a:ln w="9525">
              <a:noFill/>
              <a:miter lim="800000"/>
              <a:headEnd/>
              <a:tailEnd/>
            </a:ln>
            <a:effectLst/>
          </p:spPr>
          <p:txBody>
            <a:bodyPr wrap="none">
              <a:spAutoFit/>
            </a:bodyPr>
            <a:lstStyle/>
            <a:p>
              <a:r>
                <a:rPr lang="en-US" sz="2000" b="1"/>
                <a:t>B</a:t>
              </a:r>
            </a:p>
          </p:txBody>
        </p:sp>
      </p:grpSp>
      <p:sp>
        <p:nvSpPr>
          <p:cNvPr id="198673" name="Rectangle 17"/>
          <p:cNvSpPr>
            <a:spLocks noChangeArrowheads="1"/>
          </p:cNvSpPr>
          <p:nvPr/>
        </p:nvSpPr>
        <p:spPr bwMode="auto">
          <a:xfrm>
            <a:off x="1674020" y="2424113"/>
            <a:ext cx="2590800" cy="838200"/>
          </a:xfrm>
          <a:prstGeom prst="rect">
            <a:avLst/>
          </a:prstGeom>
          <a:solidFill>
            <a:schemeClr val="bg1">
              <a:lumMod val="95000"/>
            </a:schemeClr>
          </a:solidFill>
          <a:ln w="9525">
            <a:noFill/>
            <a:miter lim="800000"/>
            <a:headEnd/>
            <a:tailEnd/>
          </a:ln>
          <a:effectLst/>
        </p:spPr>
        <p:txBody>
          <a:bodyPr/>
          <a:lstStyle/>
          <a:p>
            <a:pPr marL="342900" indent="-342900">
              <a:lnSpc>
                <a:spcPct val="105000"/>
              </a:lnSpc>
              <a:spcBef>
                <a:spcPct val="45000"/>
              </a:spcBef>
              <a:buClr>
                <a:srgbClr val="00B85C"/>
              </a:buClr>
              <a:buSzPct val="120000"/>
            </a:pPr>
            <a:r>
              <a:rPr lang="en-US" sz="2400" b="1" dirty="0"/>
              <a:t>Gini coefficient =  A /(A + B)</a:t>
            </a:r>
          </a:p>
        </p:txBody>
      </p:sp>
      <p:sp>
        <p:nvSpPr>
          <p:cNvPr id="198674" name="Rectangle 18"/>
          <p:cNvSpPr>
            <a:spLocks noChangeArrowheads="1"/>
          </p:cNvSpPr>
          <p:nvPr/>
        </p:nvSpPr>
        <p:spPr bwMode="auto">
          <a:xfrm>
            <a:off x="1897858" y="3394768"/>
            <a:ext cx="2366962" cy="2863850"/>
          </a:xfrm>
          <a:prstGeom prst="rect">
            <a:avLst/>
          </a:prstGeom>
          <a:noFill/>
          <a:ln w="9525">
            <a:noFill/>
            <a:miter lim="800000"/>
            <a:headEnd/>
            <a:tailEnd/>
          </a:ln>
          <a:effectLst/>
        </p:spPr>
        <p:txBody>
          <a:bodyPr/>
          <a:lstStyle/>
          <a:p>
            <a:pPr>
              <a:lnSpc>
                <a:spcPct val="105000"/>
              </a:lnSpc>
              <a:spcBef>
                <a:spcPct val="45000"/>
              </a:spcBef>
              <a:buClr>
                <a:srgbClr val="00B85C"/>
              </a:buClr>
              <a:buSzPct val="120000"/>
              <a:buFont typeface="Wingdings" pitchFamily="2" charset="2"/>
              <a:buNone/>
            </a:pPr>
            <a:r>
              <a:rPr lang="en-US" sz="2000" dirty="0"/>
              <a:t>A higher </a:t>
            </a:r>
            <a:r>
              <a:rPr lang="en-US" sz="2000" dirty="0" err="1"/>
              <a:t>Gini</a:t>
            </a:r>
            <a:r>
              <a:rPr lang="en-US" sz="2000" dirty="0"/>
              <a:t> coefficient means greater inequality</a:t>
            </a:r>
          </a:p>
          <a:p>
            <a:pPr>
              <a:lnSpc>
                <a:spcPct val="105000"/>
              </a:lnSpc>
              <a:spcBef>
                <a:spcPct val="45000"/>
              </a:spcBef>
              <a:buClr>
                <a:srgbClr val="00B85C"/>
              </a:buClr>
              <a:buSzPct val="120000"/>
              <a:buFont typeface="Wingdings" pitchFamily="2" charset="2"/>
              <a:buNone/>
            </a:pPr>
            <a:r>
              <a:rPr lang="en-US" sz="2000" dirty="0"/>
              <a:t>Perfect equality: A=0, </a:t>
            </a:r>
            <a:r>
              <a:rPr lang="en-US" sz="2000" dirty="0" err="1"/>
              <a:t>Gini</a:t>
            </a:r>
            <a:r>
              <a:rPr lang="en-US" sz="2000" dirty="0"/>
              <a:t>=0</a:t>
            </a:r>
          </a:p>
          <a:p>
            <a:pPr>
              <a:lnSpc>
                <a:spcPct val="105000"/>
              </a:lnSpc>
              <a:spcBef>
                <a:spcPct val="45000"/>
              </a:spcBef>
              <a:buClr>
                <a:srgbClr val="00B85C"/>
              </a:buClr>
              <a:buSzPct val="120000"/>
              <a:buFont typeface="Wingdings" pitchFamily="2" charset="2"/>
              <a:buNone/>
            </a:pPr>
            <a:r>
              <a:rPr lang="en-US" sz="2000" dirty="0"/>
              <a:t>Perfect inequality: B=0, </a:t>
            </a:r>
            <a:r>
              <a:rPr lang="en-US" sz="2000" dirty="0" err="1"/>
              <a:t>Gini</a:t>
            </a:r>
            <a:r>
              <a:rPr lang="en-US" sz="2000" dirty="0"/>
              <a:t> = 1</a:t>
            </a:r>
          </a:p>
          <a:p>
            <a:pPr>
              <a:lnSpc>
                <a:spcPct val="105000"/>
              </a:lnSpc>
              <a:spcBef>
                <a:spcPct val="45000"/>
              </a:spcBef>
              <a:buClr>
                <a:srgbClr val="00B85C"/>
              </a:buClr>
              <a:buSzPct val="120000"/>
              <a:buFont typeface="Wingdings" pitchFamily="2" charset="2"/>
              <a:buNone/>
            </a:pPr>
            <a:endParaRPr lang="en-US" sz="2600" dirty="0"/>
          </a:p>
        </p:txBody>
      </p:sp>
    </p:spTree>
    <p:extLst>
      <p:ext uri="{BB962C8B-B14F-4D97-AF65-F5344CB8AC3E}">
        <p14:creationId xmlns:p14="http://schemas.microsoft.com/office/powerpoint/2010/main" val="27039798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630" y="0"/>
            <a:ext cx="10515600" cy="1325563"/>
          </a:xfrm>
        </p:spPr>
        <p:txBody>
          <a:bodyPr/>
          <a:lstStyle/>
          <a:p>
            <a:r>
              <a:rPr lang="en-US" dirty="0">
                <a:solidFill>
                  <a:schemeClr val="bg1"/>
                </a:solidFill>
              </a:rPr>
              <a:t>The</a:t>
            </a:r>
            <a:r>
              <a:rPr lang="en-US" dirty="0"/>
              <a:t> Gini Coefficient</a:t>
            </a:r>
          </a:p>
        </p:txBody>
      </p:sp>
      <p:grpSp>
        <p:nvGrpSpPr>
          <p:cNvPr id="24" name="Group 23">
            <a:extLst>
              <a:ext uri="{FF2B5EF4-FFF2-40B4-BE49-F238E27FC236}">
                <a16:creationId xmlns:a16="http://schemas.microsoft.com/office/drawing/2014/main" id="{168AA204-D3B9-43CA-808D-2E9D5C80FF2B}"/>
              </a:ext>
            </a:extLst>
          </p:cNvPr>
          <p:cNvGrpSpPr>
            <a:grpSpLocks/>
          </p:cNvGrpSpPr>
          <p:nvPr/>
        </p:nvGrpSpPr>
        <p:grpSpPr>
          <a:xfrm>
            <a:off x="7015145" y="2624526"/>
            <a:ext cx="3495709" cy="2272071"/>
            <a:chOff x="7501523" y="2892728"/>
            <a:chExt cx="3495709" cy="2272071"/>
          </a:xfrm>
        </p:grpSpPr>
        <p:cxnSp>
          <p:nvCxnSpPr>
            <p:cNvPr id="36" name="Straight Connector 35"/>
            <p:cNvCxnSpPr/>
            <p:nvPr/>
          </p:nvCxnSpPr>
          <p:spPr>
            <a:xfrm>
              <a:off x="8459327" y="3354393"/>
              <a:ext cx="1004411" cy="0"/>
            </a:xfrm>
            <a:prstGeom prst="line">
              <a:avLst/>
            </a:prstGeom>
            <a:ln w="47625">
              <a:solidFill>
                <a:srgbClr val="0C4C88"/>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20616" y="2892728"/>
              <a:ext cx="362600" cy="461665"/>
            </a:xfrm>
            <a:prstGeom prst="rect">
              <a:avLst/>
            </a:prstGeom>
            <a:noFill/>
          </p:spPr>
          <p:txBody>
            <a:bodyPr wrap="none" rtlCol="0">
              <a:spAutoFit/>
            </a:bodyPr>
            <a:lstStyle/>
            <a:p>
              <a:r>
                <a:rPr lang="en-US" sz="2400" dirty="0">
                  <a:solidFill>
                    <a:srgbClr val="0C4C88"/>
                  </a:solidFill>
                </a:rPr>
                <a:t>A</a:t>
              </a:r>
            </a:p>
          </p:txBody>
        </p:sp>
        <p:sp>
          <p:nvSpPr>
            <p:cNvPr id="38" name="TextBox 37"/>
            <p:cNvSpPr txBox="1"/>
            <p:nvPr/>
          </p:nvSpPr>
          <p:spPr>
            <a:xfrm>
              <a:off x="8505317" y="3454625"/>
              <a:ext cx="821059" cy="461665"/>
            </a:xfrm>
            <a:prstGeom prst="rect">
              <a:avLst/>
            </a:prstGeom>
            <a:noFill/>
          </p:spPr>
          <p:txBody>
            <a:bodyPr wrap="none" rtlCol="0">
              <a:spAutoFit/>
            </a:bodyPr>
            <a:lstStyle/>
            <a:p>
              <a:r>
                <a:rPr lang="en-US" sz="2400">
                  <a:solidFill>
                    <a:srgbClr val="0C4C88"/>
                  </a:solidFill>
                </a:rPr>
                <a:t>A + B</a:t>
              </a:r>
              <a:endParaRPr lang="en-US" sz="2400" dirty="0">
                <a:solidFill>
                  <a:srgbClr val="0C4C88"/>
                </a:solidFill>
              </a:endParaRPr>
            </a:p>
          </p:txBody>
        </p:sp>
        <p:sp>
          <p:nvSpPr>
            <p:cNvPr id="39" name="TextBox 38"/>
            <p:cNvSpPr txBox="1"/>
            <p:nvPr/>
          </p:nvSpPr>
          <p:spPr>
            <a:xfrm>
              <a:off x="7501523" y="3123561"/>
              <a:ext cx="904415" cy="461665"/>
            </a:xfrm>
            <a:prstGeom prst="rect">
              <a:avLst/>
            </a:prstGeom>
            <a:noFill/>
          </p:spPr>
          <p:txBody>
            <a:bodyPr wrap="none" rtlCol="0">
              <a:spAutoFit/>
            </a:bodyPr>
            <a:lstStyle/>
            <a:p>
              <a:r>
                <a:rPr lang="en-US" sz="2400" dirty="0">
                  <a:solidFill>
                    <a:srgbClr val="0C4C88"/>
                  </a:solidFill>
                </a:rPr>
                <a:t>Gini =</a:t>
              </a:r>
            </a:p>
          </p:txBody>
        </p:sp>
        <p:sp>
          <p:nvSpPr>
            <p:cNvPr id="41" name="TextBox 40"/>
            <p:cNvSpPr txBox="1"/>
            <p:nvPr/>
          </p:nvSpPr>
          <p:spPr>
            <a:xfrm>
              <a:off x="7566998" y="4333802"/>
              <a:ext cx="3430234" cy="830997"/>
            </a:xfrm>
            <a:prstGeom prst="rect">
              <a:avLst/>
            </a:prstGeom>
            <a:noFill/>
          </p:spPr>
          <p:txBody>
            <a:bodyPr wrap="none" rtlCol="0">
              <a:spAutoFit/>
            </a:bodyPr>
            <a:lstStyle/>
            <a:p>
              <a:r>
                <a:rPr lang="en-US" sz="2400" dirty="0">
                  <a:solidFill>
                    <a:srgbClr val="0C4C88"/>
                  </a:solidFill>
                </a:rPr>
                <a:t>Bigger A: More inequality</a:t>
              </a:r>
            </a:p>
            <a:p>
              <a:r>
                <a:rPr lang="en-US" sz="2400" dirty="0">
                  <a:solidFill>
                    <a:srgbClr val="0C4C88"/>
                  </a:solidFill>
                </a:rPr>
                <a:t>Smaller A: Less inequality</a:t>
              </a:r>
            </a:p>
          </p:txBody>
        </p:sp>
        <p:sp>
          <p:nvSpPr>
            <p:cNvPr id="53" name="TextBox 52"/>
            <p:cNvSpPr txBox="1"/>
            <p:nvPr/>
          </p:nvSpPr>
          <p:spPr>
            <a:xfrm>
              <a:off x="9538375" y="3123560"/>
              <a:ext cx="885179" cy="461665"/>
            </a:xfrm>
            <a:prstGeom prst="rect">
              <a:avLst/>
            </a:prstGeom>
            <a:noFill/>
          </p:spPr>
          <p:txBody>
            <a:bodyPr wrap="none" rtlCol="0">
              <a:spAutoFit/>
            </a:bodyPr>
            <a:lstStyle/>
            <a:p>
              <a:r>
                <a:rPr lang="en-US" sz="2400" dirty="0">
                  <a:solidFill>
                    <a:srgbClr val="0C4C88"/>
                  </a:solidFill>
                </a:rPr>
                <a:t>x 100</a:t>
              </a:r>
            </a:p>
          </p:txBody>
        </p:sp>
      </p:grpSp>
      <p:grpSp>
        <p:nvGrpSpPr>
          <p:cNvPr id="10" name="Group 9">
            <a:extLst>
              <a:ext uri="{FF2B5EF4-FFF2-40B4-BE49-F238E27FC236}">
                <a16:creationId xmlns:a16="http://schemas.microsoft.com/office/drawing/2014/main" id="{4F2DBEB2-4AD5-4BB2-A3B3-5006CE56C9DE}"/>
              </a:ext>
            </a:extLst>
          </p:cNvPr>
          <p:cNvGrpSpPr>
            <a:grpSpLocks/>
          </p:cNvGrpSpPr>
          <p:nvPr/>
        </p:nvGrpSpPr>
        <p:grpSpPr>
          <a:xfrm>
            <a:off x="-593717" y="997700"/>
            <a:ext cx="6499974" cy="4469655"/>
            <a:chOff x="-221358" y="906424"/>
            <a:chExt cx="6499974" cy="4469655"/>
          </a:xfrm>
        </p:grpSpPr>
        <p:cxnSp>
          <p:nvCxnSpPr>
            <p:cNvPr id="4" name="Straight Connector 3"/>
            <p:cNvCxnSpPr/>
            <p:nvPr/>
          </p:nvCxnSpPr>
          <p:spPr>
            <a:xfrm>
              <a:off x="2095500" y="2197100"/>
              <a:ext cx="25400" cy="28194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2120900" y="5003800"/>
              <a:ext cx="4157716" cy="952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95500" y="2476500"/>
              <a:ext cx="3952865" cy="0"/>
            </a:xfrm>
            <a:prstGeom prst="line">
              <a:avLst/>
            </a:prstGeom>
            <a:ln>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32500" y="2476500"/>
              <a:ext cx="0" cy="252730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76979" y="2349500"/>
              <a:ext cx="587020" cy="307777"/>
            </a:xfrm>
            <a:prstGeom prst="rect">
              <a:avLst/>
            </a:prstGeom>
            <a:noFill/>
          </p:spPr>
          <p:txBody>
            <a:bodyPr wrap="none" rtlCol="0">
              <a:spAutoFit/>
            </a:bodyPr>
            <a:lstStyle/>
            <a:p>
              <a:r>
                <a:rPr lang="en-US" sz="1400" dirty="0">
                  <a:solidFill>
                    <a:srgbClr val="2B414D"/>
                  </a:solidFill>
                </a:rPr>
                <a:t>100%</a:t>
              </a:r>
            </a:p>
          </p:txBody>
        </p:sp>
        <p:sp>
          <p:nvSpPr>
            <p:cNvPr id="14" name="TextBox 13"/>
            <p:cNvSpPr txBox="1">
              <a:spLocks/>
            </p:cNvSpPr>
            <p:nvPr/>
          </p:nvSpPr>
          <p:spPr>
            <a:xfrm>
              <a:off x="5689297" y="5068302"/>
              <a:ext cx="587020" cy="307777"/>
            </a:xfrm>
            <a:prstGeom prst="rect">
              <a:avLst/>
            </a:prstGeom>
            <a:noFill/>
          </p:spPr>
          <p:txBody>
            <a:bodyPr wrap="none" rtlCol="0">
              <a:spAutoFit/>
            </a:bodyPr>
            <a:lstStyle/>
            <a:p>
              <a:r>
                <a:rPr lang="en-US" sz="1400" dirty="0">
                  <a:solidFill>
                    <a:srgbClr val="2B414D"/>
                  </a:solidFill>
                </a:rPr>
                <a:t>100%</a:t>
              </a:r>
            </a:p>
          </p:txBody>
        </p:sp>
        <p:cxnSp>
          <p:nvCxnSpPr>
            <p:cNvPr id="18" name="Straight Connector 17"/>
            <p:cNvCxnSpPr/>
            <p:nvPr/>
          </p:nvCxnSpPr>
          <p:spPr>
            <a:xfrm flipV="1">
              <a:off x="2161844" y="2460956"/>
              <a:ext cx="3911600" cy="2511425"/>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617209">
              <a:off x="2834840" y="3555483"/>
              <a:ext cx="2140522" cy="369332"/>
            </a:xfrm>
            <a:prstGeom prst="rect">
              <a:avLst/>
            </a:prstGeom>
            <a:noFill/>
          </p:spPr>
          <p:txBody>
            <a:bodyPr wrap="none" rtlCol="0">
              <a:spAutoFit/>
            </a:bodyPr>
            <a:lstStyle/>
            <a:p>
              <a:r>
                <a:rPr lang="en-US" dirty="0"/>
                <a:t>Equality (45 degrees)</a:t>
              </a:r>
            </a:p>
          </p:txBody>
        </p:sp>
        <p:cxnSp>
          <p:nvCxnSpPr>
            <p:cNvPr id="21" name="Straight Connector 20"/>
            <p:cNvCxnSpPr/>
            <p:nvPr/>
          </p:nvCxnSpPr>
          <p:spPr>
            <a:xfrm flipV="1">
              <a:off x="2163385" y="4959350"/>
              <a:ext cx="3853240" cy="9525"/>
            </a:xfrm>
            <a:prstGeom prst="line">
              <a:avLst/>
            </a:prstGeom>
            <a:ln w="38100">
              <a:solidFill>
                <a:srgbClr val="0C4C8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16625" y="2534166"/>
              <a:ext cx="6350" cy="2425184"/>
            </a:xfrm>
            <a:prstGeom prst="line">
              <a:avLst/>
            </a:prstGeom>
            <a:ln w="38100">
              <a:solidFill>
                <a:srgbClr val="0C4C88"/>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14665" y="4679249"/>
              <a:ext cx="801438" cy="307777"/>
            </a:xfrm>
            <a:prstGeom prst="rect">
              <a:avLst/>
            </a:prstGeom>
            <a:noFill/>
          </p:spPr>
          <p:txBody>
            <a:bodyPr wrap="none" rtlCol="0">
              <a:spAutoFit/>
            </a:bodyPr>
            <a:lstStyle/>
            <a:p>
              <a:r>
                <a:rPr lang="en-US" sz="1400" dirty="0">
                  <a:solidFill>
                    <a:srgbClr val="0C4C88"/>
                  </a:solidFill>
                </a:rPr>
                <a:t>Extreme</a:t>
              </a:r>
            </a:p>
          </p:txBody>
        </p:sp>
        <p:sp>
          <p:nvSpPr>
            <p:cNvPr id="27" name="TextBox 26"/>
            <p:cNvSpPr txBox="1"/>
            <p:nvPr/>
          </p:nvSpPr>
          <p:spPr>
            <a:xfrm rot="16200000">
              <a:off x="5409363" y="4176818"/>
              <a:ext cx="915635" cy="307777"/>
            </a:xfrm>
            <a:prstGeom prst="rect">
              <a:avLst/>
            </a:prstGeom>
            <a:noFill/>
          </p:spPr>
          <p:txBody>
            <a:bodyPr wrap="none" rtlCol="0">
              <a:spAutoFit/>
            </a:bodyPr>
            <a:lstStyle/>
            <a:p>
              <a:r>
                <a:rPr lang="en-US" sz="1400" dirty="0">
                  <a:solidFill>
                    <a:srgbClr val="0C4C88"/>
                  </a:solidFill>
                </a:rPr>
                <a:t>Inequality</a:t>
              </a:r>
            </a:p>
          </p:txBody>
        </p:sp>
        <p:sp>
          <p:nvSpPr>
            <p:cNvPr id="29" name="Arc 28"/>
            <p:cNvSpPr/>
            <p:nvPr/>
          </p:nvSpPr>
          <p:spPr>
            <a:xfrm rot="4866410">
              <a:off x="883087" y="-198021"/>
              <a:ext cx="4017940" cy="6226830"/>
            </a:xfrm>
            <a:prstGeom prst="arc">
              <a:avLst>
                <a:gd name="adj1" fmla="val 16286264"/>
                <a:gd name="adj2" fmla="val 1588498"/>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4664315" y="3570409"/>
              <a:ext cx="365760" cy="365760"/>
            </a:xfrm>
            <a:prstGeom prst="ellipse">
              <a:avLst/>
            </a:prstGeom>
            <a:solidFill>
              <a:srgbClr val="0C4C88"/>
            </a:solidFill>
            <a:ln>
              <a:noFill/>
            </a:ln>
          </p:spPr>
          <p:txBody>
            <a:bodyPr wrap="none" lIns="0" tIns="0" rIns="0" bIns="0" rtlCol="0" anchor="ctr" anchorCtr="0">
              <a:noAutofit/>
            </a:bodyPr>
            <a:lstStyle/>
            <a:p>
              <a:pPr algn="ctr"/>
              <a:r>
                <a:rPr lang="en-US" sz="2400" dirty="0">
                  <a:solidFill>
                    <a:schemeClr val="bg1"/>
                  </a:solidFill>
                </a:rPr>
                <a:t>A</a:t>
              </a:r>
            </a:p>
          </p:txBody>
        </p:sp>
        <p:sp>
          <p:nvSpPr>
            <p:cNvPr id="33" name="TextBox 32"/>
            <p:cNvSpPr txBox="1"/>
            <p:nvPr/>
          </p:nvSpPr>
          <p:spPr>
            <a:xfrm>
              <a:off x="5278264" y="4187305"/>
              <a:ext cx="365760" cy="365760"/>
            </a:xfrm>
            <a:prstGeom prst="ellipse">
              <a:avLst/>
            </a:prstGeom>
            <a:solidFill>
              <a:srgbClr val="0C4C88"/>
            </a:solidFill>
            <a:ln>
              <a:noFill/>
            </a:ln>
          </p:spPr>
          <p:txBody>
            <a:bodyPr wrap="square" lIns="0" tIns="0" rIns="0" bIns="0" rtlCol="0" anchor="ctr" anchorCtr="0">
              <a:noAutofit/>
            </a:bodyPr>
            <a:lstStyle/>
            <a:p>
              <a:pPr algn="ctr"/>
              <a:r>
                <a:rPr lang="en-US" sz="2400" dirty="0">
                  <a:solidFill>
                    <a:schemeClr val="bg1"/>
                  </a:solidFill>
                </a:rPr>
                <a:t>B</a:t>
              </a:r>
            </a:p>
          </p:txBody>
        </p:sp>
        <p:sp>
          <p:nvSpPr>
            <p:cNvPr id="26" name="TextBox 25"/>
            <p:cNvSpPr txBox="1"/>
            <p:nvPr/>
          </p:nvSpPr>
          <p:spPr>
            <a:xfrm>
              <a:off x="1479251" y="3375360"/>
              <a:ext cx="495649" cy="307777"/>
            </a:xfrm>
            <a:prstGeom prst="rect">
              <a:avLst/>
            </a:prstGeom>
            <a:noFill/>
          </p:spPr>
          <p:txBody>
            <a:bodyPr wrap="none" rtlCol="0">
              <a:spAutoFit/>
            </a:bodyPr>
            <a:lstStyle/>
            <a:p>
              <a:r>
                <a:rPr lang="en-US" sz="1400" dirty="0">
                  <a:solidFill>
                    <a:srgbClr val="2B414D"/>
                  </a:solidFill>
                </a:rPr>
                <a:t>50%</a:t>
              </a:r>
            </a:p>
          </p:txBody>
        </p:sp>
        <p:sp>
          <p:nvSpPr>
            <p:cNvPr id="28" name="TextBox 27"/>
            <p:cNvSpPr txBox="1">
              <a:spLocks/>
            </p:cNvSpPr>
            <p:nvPr/>
          </p:nvSpPr>
          <p:spPr>
            <a:xfrm>
              <a:off x="4169869" y="5068302"/>
              <a:ext cx="495649" cy="307777"/>
            </a:xfrm>
            <a:prstGeom prst="rect">
              <a:avLst/>
            </a:prstGeom>
            <a:noFill/>
          </p:spPr>
          <p:txBody>
            <a:bodyPr wrap="none" rtlCol="0">
              <a:spAutoFit/>
            </a:bodyPr>
            <a:lstStyle/>
            <a:p>
              <a:r>
                <a:rPr lang="en-US" sz="1400" dirty="0">
                  <a:solidFill>
                    <a:srgbClr val="2B414D"/>
                  </a:solidFill>
                </a:rPr>
                <a:t>50%</a:t>
              </a:r>
            </a:p>
          </p:txBody>
        </p:sp>
        <p:cxnSp>
          <p:nvCxnSpPr>
            <p:cNvPr id="5" name="Straight Connector 4"/>
            <p:cNvCxnSpPr/>
            <p:nvPr/>
          </p:nvCxnSpPr>
          <p:spPr>
            <a:xfrm flipV="1">
              <a:off x="2120899" y="3543458"/>
              <a:ext cx="2311401" cy="1656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32300" y="3543457"/>
              <a:ext cx="0" cy="146669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29FC916E-66B0-46D3-86FF-339A19108F76}"/>
              </a:ext>
            </a:extLst>
          </p:cNvPr>
          <p:cNvSpPr txBox="1"/>
          <p:nvPr/>
        </p:nvSpPr>
        <p:spPr>
          <a:xfrm rot="16200000">
            <a:off x="329776" y="3368703"/>
            <a:ext cx="952633" cy="523220"/>
          </a:xfrm>
          <a:prstGeom prst="rect">
            <a:avLst/>
          </a:prstGeom>
          <a:noFill/>
        </p:spPr>
        <p:txBody>
          <a:bodyPr wrap="none" rtlCol="0">
            <a:spAutoFit/>
          </a:bodyPr>
          <a:lstStyle/>
          <a:p>
            <a:pPr algn="ctr"/>
            <a:r>
              <a:rPr lang="en-US" sz="1400" dirty="0">
                <a:solidFill>
                  <a:srgbClr val="2B414D"/>
                </a:solidFill>
              </a:rPr>
              <a:t>% of</a:t>
            </a:r>
          </a:p>
          <a:p>
            <a:pPr algn="ctr"/>
            <a:r>
              <a:rPr lang="en-US" sz="1400" dirty="0">
                <a:solidFill>
                  <a:srgbClr val="2B414D"/>
                </a:solidFill>
              </a:rPr>
              <a:t>All Income</a:t>
            </a:r>
          </a:p>
        </p:txBody>
      </p:sp>
      <p:sp>
        <p:nvSpPr>
          <p:cNvPr id="42" name="TextBox 41">
            <a:extLst>
              <a:ext uri="{FF2B5EF4-FFF2-40B4-BE49-F238E27FC236}">
                <a16:creationId xmlns:a16="http://schemas.microsoft.com/office/drawing/2014/main" id="{64B9C598-4C82-432B-BE4C-D9543747A30C}"/>
              </a:ext>
            </a:extLst>
          </p:cNvPr>
          <p:cNvSpPr txBox="1"/>
          <p:nvPr/>
        </p:nvSpPr>
        <p:spPr>
          <a:xfrm>
            <a:off x="3300029" y="5467090"/>
            <a:ext cx="1333570" cy="307777"/>
          </a:xfrm>
          <a:prstGeom prst="rect">
            <a:avLst/>
          </a:prstGeom>
          <a:noFill/>
        </p:spPr>
        <p:txBody>
          <a:bodyPr wrap="none" rtlCol="0">
            <a:spAutoFit/>
          </a:bodyPr>
          <a:lstStyle/>
          <a:p>
            <a:r>
              <a:rPr lang="en-US" sz="1400" dirty="0">
                <a:solidFill>
                  <a:srgbClr val="2B414D"/>
                </a:solidFill>
              </a:rPr>
              <a:t>% of Population</a:t>
            </a:r>
          </a:p>
        </p:txBody>
      </p:sp>
    </p:spTree>
    <p:extLst>
      <p:ext uri="{BB962C8B-B14F-4D97-AF65-F5344CB8AC3E}">
        <p14:creationId xmlns:p14="http://schemas.microsoft.com/office/powerpoint/2010/main" val="2618796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solidFill>
                  <a:schemeClr val="bg1"/>
                </a:solidFill>
              </a:rPr>
              <a:t>For</a:t>
            </a:r>
            <a:r>
              <a:rPr lang="en-US" dirty="0"/>
              <a:t>ming the GINI Coefficient: 2015</a:t>
            </a:r>
          </a:p>
        </p:txBody>
      </p:sp>
      <p:graphicFrame>
        <p:nvGraphicFramePr>
          <p:cNvPr id="4" name="Chart 3"/>
          <p:cNvGraphicFramePr>
            <a:graphicFrameLocks/>
          </p:cNvGraphicFramePr>
          <p:nvPr/>
        </p:nvGraphicFramePr>
        <p:xfrm>
          <a:off x="746449" y="2247900"/>
          <a:ext cx="5277130" cy="327582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075905" y="1950940"/>
            <a:ext cx="2618217" cy="369332"/>
          </a:xfrm>
          <a:prstGeom prst="rect">
            <a:avLst/>
          </a:prstGeom>
          <a:noFill/>
        </p:spPr>
        <p:txBody>
          <a:bodyPr wrap="none" rtlCol="0">
            <a:spAutoFit/>
          </a:bodyPr>
          <a:lstStyle/>
          <a:p>
            <a:r>
              <a:rPr lang="en-US" dirty="0">
                <a:solidFill>
                  <a:srgbClr val="2B414D"/>
                </a:solidFill>
              </a:rPr>
              <a:t>Quintile Shares </a:t>
            </a:r>
            <a:r>
              <a:rPr lang="en-US">
                <a:solidFill>
                  <a:srgbClr val="2B414D"/>
                </a:solidFill>
              </a:rPr>
              <a:t>of Income</a:t>
            </a:r>
          </a:p>
        </p:txBody>
      </p:sp>
      <p:sp>
        <p:nvSpPr>
          <p:cNvPr id="8" name="TextBox 7"/>
          <p:cNvSpPr txBox="1">
            <a:spLocks/>
          </p:cNvSpPr>
          <p:nvPr/>
        </p:nvSpPr>
        <p:spPr>
          <a:xfrm>
            <a:off x="6713813" y="1950940"/>
            <a:ext cx="4049057" cy="369332"/>
          </a:xfrm>
          <a:prstGeom prst="rect">
            <a:avLst/>
          </a:prstGeom>
          <a:noFill/>
        </p:spPr>
        <p:txBody>
          <a:bodyPr wrap="none" rtlCol="0">
            <a:spAutoFit/>
          </a:bodyPr>
          <a:lstStyle/>
          <a:p>
            <a:r>
              <a:rPr lang="en-US" dirty="0">
                <a:solidFill>
                  <a:srgbClr val="2B414D"/>
                </a:solidFill>
              </a:rPr>
              <a:t>CUMULATIVE Quintile Shares of Income</a:t>
            </a:r>
          </a:p>
        </p:txBody>
      </p:sp>
      <p:sp>
        <p:nvSpPr>
          <p:cNvPr id="9" name="TextBox 10">
            <a:extLst>
              <a:ext uri="{FF2B5EF4-FFF2-40B4-BE49-F238E27FC236}">
                <a16:creationId xmlns:a16="http://schemas.microsoft.com/office/drawing/2014/main" id="{D20C33FA-7B48-4B31-AC98-236071E09959}"/>
              </a:ext>
            </a:extLst>
          </p:cNvPr>
          <p:cNvSpPr txBox="1">
            <a:spLocks/>
          </p:cNvSpPr>
          <p:nvPr/>
        </p:nvSpPr>
        <p:spPr>
          <a:xfrm>
            <a:off x="1353014" y="54473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grpSp>
        <p:nvGrpSpPr>
          <p:cNvPr id="3" name="Group 2">
            <a:extLst>
              <a:ext uri="{FF2B5EF4-FFF2-40B4-BE49-F238E27FC236}">
                <a16:creationId xmlns:a16="http://schemas.microsoft.com/office/drawing/2014/main" id="{972500D4-44A5-6243-B4D2-9E22DCF5896E}"/>
              </a:ext>
            </a:extLst>
          </p:cNvPr>
          <p:cNvGrpSpPr/>
          <p:nvPr/>
        </p:nvGrpSpPr>
        <p:grpSpPr>
          <a:xfrm>
            <a:off x="6119830" y="2247900"/>
            <a:ext cx="5237023" cy="3551350"/>
            <a:chOff x="6119830" y="2247900"/>
            <a:chExt cx="5237023" cy="3551350"/>
          </a:xfrm>
        </p:grpSpPr>
        <p:graphicFrame>
          <p:nvGraphicFramePr>
            <p:cNvPr id="6" name="Chart 5"/>
            <p:cNvGraphicFramePr>
              <a:graphicFrameLocks/>
            </p:cNvGraphicFramePr>
            <p:nvPr/>
          </p:nvGraphicFramePr>
          <p:xfrm>
            <a:off x="6119830" y="2247900"/>
            <a:ext cx="5237023" cy="3275822"/>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0">
              <a:extLst>
                <a:ext uri="{FF2B5EF4-FFF2-40B4-BE49-F238E27FC236}">
                  <a16:creationId xmlns:a16="http://schemas.microsoft.com/office/drawing/2014/main" id="{64A3D9DD-835D-42E8-9742-C30CED55D1A0}"/>
                </a:ext>
              </a:extLst>
            </p:cNvPr>
            <p:cNvSpPr txBox="1">
              <a:spLocks/>
            </p:cNvSpPr>
            <p:nvPr/>
          </p:nvSpPr>
          <p:spPr>
            <a:xfrm>
              <a:off x="6706341" y="54473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grpSp>
      <p:sp>
        <p:nvSpPr>
          <p:cNvPr id="11" name="TextBox 10">
            <a:extLst>
              <a:ext uri="{FF2B5EF4-FFF2-40B4-BE49-F238E27FC236}">
                <a16:creationId xmlns:a16="http://schemas.microsoft.com/office/drawing/2014/main" id="{2946A3A2-B18F-A642-9D53-B1DB0FF7E258}"/>
              </a:ext>
            </a:extLst>
          </p:cNvPr>
          <p:cNvSpPr txBox="1"/>
          <p:nvPr/>
        </p:nvSpPr>
        <p:spPr>
          <a:xfrm>
            <a:off x="3249827" y="6457890"/>
            <a:ext cx="4695516" cy="246221"/>
          </a:xfrm>
          <a:prstGeom prst="rect">
            <a:avLst/>
          </a:prstGeom>
          <a:noFill/>
        </p:spPr>
        <p:txBody>
          <a:bodyPr wrap="none" rtlCol="0">
            <a:spAutoFit/>
          </a:bodyPr>
          <a:lstStyle/>
          <a:p>
            <a:pPr lvl="0">
              <a:defRPr/>
            </a:pPr>
            <a:r>
              <a:rPr lang="en-US" sz="1000" dirty="0"/>
              <a:t>Source: 2015 1-year American Community Survey, based on pre-tax household income.</a:t>
            </a:r>
          </a:p>
        </p:txBody>
      </p:sp>
    </p:spTree>
    <p:extLst>
      <p:ext uri="{BB962C8B-B14F-4D97-AF65-F5344CB8AC3E}">
        <p14:creationId xmlns:p14="http://schemas.microsoft.com/office/powerpoint/2010/main" val="195652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BDD57-B572-6F4C-8D49-9DE75B0495FE}"/>
              </a:ext>
            </a:extLst>
          </p:cNvPr>
          <p:cNvSpPr>
            <a:spLocks noGrp="1"/>
          </p:cNvSpPr>
          <p:nvPr>
            <p:ph type="title"/>
          </p:nvPr>
        </p:nvSpPr>
        <p:spPr>
          <a:xfrm>
            <a:off x="914400" y="0"/>
            <a:ext cx="10515600" cy="1325563"/>
          </a:xfrm>
        </p:spPr>
        <p:txBody>
          <a:bodyPr/>
          <a:lstStyle/>
          <a:p>
            <a:r>
              <a:rPr lang="en-US" dirty="0">
                <a:solidFill>
                  <a:schemeClr val="bg1"/>
                </a:solidFill>
              </a:rPr>
              <a:t>Inc</a:t>
            </a:r>
            <a:r>
              <a:rPr lang="en-US" dirty="0"/>
              <a:t>ome Growth Patterns Have Reversed!</a:t>
            </a:r>
          </a:p>
        </p:txBody>
      </p:sp>
      <p:pic>
        <p:nvPicPr>
          <p:cNvPr id="6" name="Content Placeholder 5" descr="Chart, line chart&#10;&#10;Description automatically generated">
            <a:extLst>
              <a:ext uri="{FF2B5EF4-FFF2-40B4-BE49-F238E27FC236}">
                <a16:creationId xmlns:a16="http://schemas.microsoft.com/office/drawing/2014/main" id="{8432804D-433F-A242-B476-1395678B2841}"/>
              </a:ext>
            </a:extLst>
          </p:cNvPr>
          <p:cNvPicPr>
            <a:picLocks noGrp="1" noChangeAspect="1"/>
          </p:cNvPicPr>
          <p:nvPr>
            <p:ph idx="1"/>
          </p:nvPr>
        </p:nvPicPr>
        <p:blipFill>
          <a:blip r:embed="rId3" r:link="rId4"/>
          <a:stretch>
            <a:fillRect/>
          </a:stretch>
        </p:blipFill>
        <p:spPr>
          <a:xfrm>
            <a:off x="1560366" y="896261"/>
            <a:ext cx="8307534" cy="5286613"/>
          </a:xfrm>
        </p:spPr>
      </p:pic>
      <p:sp>
        <p:nvSpPr>
          <p:cNvPr id="4" name="Slide Number Placeholder 3">
            <a:extLst>
              <a:ext uri="{FF2B5EF4-FFF2-40B4-BE49-F238E27FC236}">
                <a16:creationId xmlns:a16="http://schemas.microsoft.com/office/drawing/2014/main" id="{376FF4FA-1712-1D4A-97CA-D75ADAACFAF5}"/>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7" name="TextBox 6">
            <a:extLst>
              <a:ext uri="{FF2B5EF4-FFF2-40B4-BE49-F238E27FC236}">
                <a16:creationId xmlns:a16="http://schemas.microsoft.com/office/drawing/2014/main" id="{C0F9F6E3-33FA-A247-AAB2-D96230274376}"/>
              </a:ext>
            </a:extLst>
          </p:cNvPr>
          <p:cNvSpPr txBox="1"/>
          <p:nvPr/>
        </p:nvSpPr>
        <p:spPr>
          <a:xfrm>
            <a:off x="5080000" y="6456851"/>
            <a:ext cx="6543138" cy="276999"/>
          </a:xfrm>
          <a:prstGeom prst="rect">
            <a:avLst/>
          </a:prstGeom>
          <a:noFill/>
        </p:spPr>
        <p:txBody>
          <a:bodyPr wrap="none" rtlCol="0">
            <a:spAutoFit/>
          </a:bodyPr>
          <a:lstStyle/>
          <a:p>
            <a:r>
              <a:rPr lang="en-US" sz="1200" dirty="0"/>
              <a:t>Source: https://</a:t>
            </a:r>
            <a:r>
              <a:rPr lang="en-US" sz="1200" dirty="0" err="1"/>
              <a:t>www.nytimes.com</a:t>
            </a:r>
            <a:r>
              <a:rPr lang="en-US" sz="1200" dirty="0"/>
              <a:t>/interactive/2017/08/07/opinion/</a:t>
            </a:r>
            <a:r>
              <a:rPr lang="en-US" sz="1200" dirty="0" err="1"/>
              <a:t>leonhardt</a:t>
            </a:r>
            <a:r>
              <a:rPr lang="en-US" sz="1200" dirty="0"/>
              <a:t>-income-</a:t>
            </a:r>
            <a:r>
              <a:rPr lang="en-US" sz="1200" dirty="0" err="1"/>
              <a:t>inequality.html</a:t>
            </a:r>
            <a:endParaRPr lang="en-US" sz="1200" dirty="0"/>
          </a:p>
        </p:txBody>
      </p:sp>
    </p:spTree>
    <p:extLst>
      <p:ext uri="{BB962C8B-B14F-4D97-AF65-F5344CB8AC3E}">
        <p14:creationId xmlns:p14="http://schemas.microsoft.com/office/powerpoint/2010/main" val="28287302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880CB-F31D-E549-8CF3-8903580696B3}"/>
              </a:ext>
            </a:extLst>
          </p:cNvPr>
          <p:cNvSpPr>
            <a:spLocks noGrp="1"/>
          </p:cNvSpPr>
          <p:nvPr>
            <p:ph type="title"/>
          </p:nvPr>
        </p:nvSpPr>
        <p:spPr>
          <a:xfrm>
            <a:off x="754120" y="0"/>
            <a:ext cx="10515600" cy="1325563"/>
          </a:xfrm>
        </p:spPr>
        <p:txBody>
          <a:bodyPr/>
          <a:lstStyle/>
          <a:p>
            <a:r>
              <a:rPr lang="en-US" dirty="0">
                <a:solidFill>
                  <a:schemeClr val="bg1"/>
                </a:solidFill>
              </a:rPr>
              <a:t>Qui</a:t>
            </a:r>
            <a:r>
              <a:rPr lang="en-US" dirty="0"/>
              <a:t>ntile Income Cutoffs</a:t>
            </a:r>
          </a:p>
        </p:txBody>
      </p:sp>
      <p:pic>
        <p:nvPicPr>
          <p:cNvPr id="6" name="Content Placeholder 5">
            <a:extLst>
              <a:ext uri="{FF2B5EF4-FFF2-40B4-BE49-F238E27FC236}">
                <a16:creationId xmlns:a16="http://schemas.microsoft.com/office/drawing/2014/main" id="{9DB583D6-78F6-5C4F-957D-BEB9BCA1A8CB}"/>
              </a:ext>
            </a:extLst>
          </p:cNvPr>
          <p:cNvPicPr>
            <a:picLocks noGrp="1" noChangeAspect="1"/>
          </p:cNvPicPr>
          <p:nvPr>
            <p:ph idx="1"/>
          </p:nvPr>
        </p:nvPicPr>
        <p:blipFill>
          <a:blip r:embed="rId3" r:link="rId4"/>
          <a:srcRect/>
          <a:stretch>
            <a:fillRect/>
          </a:stretch>
        </p:blipFill>
        <p:spPr>
          <a:xfrm>
            <a:off x="2172246" y="999831"/>
            <a:ext cx="7847506" cy="5230394"/>
          </a:xfrm>
        </p:spPr>
      </p:pic>
      <p:sp>
        <p:nvSpPr>
          <p:cNvPr id="4" name="Slide Number Placeholder 3">
            <a:extLst>
              <a:ext uri="{FF2B5EF4-FFF2-40B4-BE49-F238E27FC236}">
                <a16:creationId xmlns:a16="http://schemas.microsoft.com/office/drawing/2014/main" id="{94993F5B-10F3-3A47-8DC6-4959A61F9D73}"/>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7" name="TextBox 6">
            <a:extLst>
              <a:ext uri="{FF2B5EF4-FFF2-40B4-BE49-F238E27FC236}">
                <a16:creationId xmlns:a16="http://schemas.microsoft.com/office/drawing/2014/main" id="{80C04548-F466-3841-A3E8-F75805017490}"/>
              </a:ext>
            </a:extLst>
          </p:cNvPr>
          <p:cNvSpPr txBox="1"/>
          <p:nvPr/>
        </p:nvSpPr>
        <p:spPr>
          <a:xfrm>
            <a:off x="4019518" y="1593769"/>
            <a:ext cx="1226746" cy="523220"/>
          </a:xfrm>
          <a:prstGeom prst="rect">
            <a:avLst/>
          </a:prstGeom>
          <a:noFill/>
        </p:spPr>
        <p:txBody>
          <a:bodyPr wrap="none" rtlCol="0">
            <a:spAutoFit/>
          </a:bodyPr>
          <a:lstStyle/>
          <a:p>
            <a:r>
              <a:rPr lang="en-US" sz="2800" dirty="0"/>
              <a:t>Top 5%</a:t>
            </a:r>
          </a:p>
        </p:txBody>
      </p:sp>
      <p:cxnSp>
        <p:nvCxnSpPr>
          <p:cNvPr id="9" name="Straight Connector 8">
            <a:extLst>
              <a:ext uri="{FF2B5EF4-FFF2-40B4-BE49-F238E27FC236}">
                <a16:creationId xmlns:a16="http://schemas.microsoft.com/office/drawing/2014/main" id="{538F67EF-C0B8-1944-9017-A34EA5921D9D}"/>
              </a:ext>
            </a:extLst>
          </p:cNvPr>
          <p:cNvCxnSpPr>
            <a:cxnSpLocks/>
          </p:cNvCxnSpPr>
          <p:nvPr/>
        </p:nvCxnSpPr>
        <p:spPr>
          <a:xfrm flipV="1">
            <a:off x="5598560" y="1669144"/>
            <a:ext cx="3080983" cy="186235"/>
          </a:xfrm>
          <a:prstGeom prst="line">
            <a:avLst/>
          </a:prstGeom>
          <a:ln w="635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EF249E8-51FF-2F4E-805B-7E22ADCC950B}"/>
              </a:ext>
            </a:extLst>
          </p:cNvPr>
          <p:cNvCxnSpPr>
            <a:cxnSpLocks/>
          </p:cNvCxnSpPr>
          <p:nvPr/>
        </p:nvCxnSpPr>
        <p:spPr>
          <a:xfrm>
            <a:off x="4838442" y="2116989"/>
            <a:ext cx="828773" cy="644140"/>
          </a:xfrm>
          <a:prstGeom prst="line">
            <a:avLst/>
          </a:prstGeom>
          <a:ln w="635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19F536C-DDF8-AA4A-BC34-1EAB3449B7F8}"/>
              </a:ext>
            </a:extLst>
          </p:cNvPr>
          <p:cNvSpPr/>
          <p:nvPr/>
        </p:nvSpPr>
        <p:spPr>
          <a:xfrm>
            <a:off x="6524786" y="3721421"/>
            <a:ext cx="821411" cy="1038387"/>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825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53F4-0499-6A4B-8978-DC0F3377A322}"/>
              </a:ext>
            </a:extLst>
          </p:cNvPr>
          <p:cNvSpPr>
            <a:spLocks noGrp="1"/>
          </p:cNvSpPr>
          <p:nvPr>
            <p:ph type="title"/>
          </p:nvPr>
        </p:nvSpPr>
        <p:spPr>
          <a:xfrm>
            <a:off x="762000" y="0"/>
            <a:ext cx="10515600" cy="1325563"/>
          </a:xfrm>
        </p:spPr>
        <p:txBody>
          <a:bodyPr/>
          <a:lstStyle/>
          <a:p>
            <a:r>
              <a:rPr lang="en-US" dirty="0">
                <a:solidFill>
                  <a:schemeClr val="bg1"/>
                </a:solidFill>
              </a:rPr>
              <a:t>Gro</a:t>
            </a:r>
            <a:r>
              <a:rPr lang="en-US" dirty="0"/>
              <a:t>wth Has Been Primarily at the Very Top</a:t>
            </a:r>
          </a:p>
        </p:txBody>
      </p:sp>
      <p:sp>
        <p:nvSpPr>
          <p:cNvPr id="4" name="Slide Number Placeholder 3">
            <a:extLst>
              <a:ext uri="{FF2B5EF4-FFF2-40B4-BE49-F238E27FC236}">
                <a16:creationId xmlns:a16="http://schemas.microsoft.com/office/drawing/2014/main" id="{20D0F66D-79EF-9049-939A-3B1286EBCDDE}"/>
              </a:ext>
            </a:extLst>
          </p:cNvPr>
          <p:cNvSpPr>
            <a:spLocks noGrp="1"/>
          </p:cNvSpPr>
          <p:nvPr>
            <p:ph type="sldNum" sz="quarter" idx="12"/>
          </p:nvPr>
        </p:nvSpPr>
        <p:spPr/>
        <p:txBody>
          <a:bodyPr/>
          <a:lstStyle/>
          <a:p>
            <a:fld id="{D9F085D5-EC86-4F6A-B501-C1359CB39116}" type="slidenum">
              <a:rPr lang="en-US" smtClean="0"/>
              <a:t>66</a:t>
            </a:fld>
            <a:endParaRPr lang="en-US" dirty="0"/>
          </a:p>
        </p:txBody>
      </p:sp>
      <p:pic>
        <p:nvPicPr>
          <p:cNvPr id="5" name="Picture 4">
            <a:extLst>
              <a:ext uri="{FF2B5EF4-FFF2-40B4-BE49-F238E27FC236}">
                <a16:creationId xmlns:a16="http://schemas.microsoft.com/office/drawing/2014/main" id="{9504A935-F0A9-9241-B411-89833521BDC1}"/>
              </a:ext>
            </a:extLst>
          </p:cNvPr>
          <p:cNvPicPr>
            <a:picLocks noChangeAspect="1"/>
          </p:cNvPicPr>
          <p:nvPr/>
        </p:nvPicPr>
        <p:blipFill>
          <a:blip r:embed="rId3" r:link="rId4"/>
          <a:srcRect/>
          <a:stretch>
            <a:fillRect/>
          </a:stretch>
        </p:blipFill>
        <p:spPr>
          <a:xfrm>
            <a:off x="2613211" y="1130809"/>
            <a:ext cx="7003013" cy="5099416"/>
          </a:xfrm>
          <a:prstGeom prst="rect">
            <a:avLst/>
          </a:prstGeom>
        </p:spPr>
      </p:pic>
    </p:spTree>
    <p:extLst>
      <p:ext uri="{BB962C8B-B14F-4D97-AF65-F5344CB8AC3E}">
        <p14:creationId xmlns:p14="http://schemas.microsoft.com/office/powerpoint/2010/main" val="1888013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8DC0-4332-5847-BA0F-F0530A0D57B7}"/>
              </a:ext>
            </a:extLst>
          </p:cNvPr>
          <p:cNvSpPr>
            <a:spLocks noGrp="1"/>
          </p:cNvSpPr>
          <p:nvPr>
            <p:ph type="title"/>
          </p:nvPr>
        </p:nvSpPr>
        <p:spPr>
          <a:xfrm>
            <a:off x="838855" y="0"/>
            <a:ext cx="10515600" cy="1325563"/>
          </a:xfrm>
        </p:spPr>
        <p:txBody>
          <a:bodyPr/>
          <a:lstStyle/>
          <a:p>
            <a:r>
              <a:rPr lang="en-US" dirty="0">
                <a:solidFill>
                  <a:schemeClr val="bg1"/>
                </a:solidFill>
              </a:rPr>
              <a:t>We</a:t>
            </a:r>
            <a:r>
              <a:rPr lang="en-US" dirty="0"/>
              <a:t>alth Concentration Has Been Rising</a:t>
            </a:r>
          </a:p>
        </p:txBody>
      </p:sp>
      <p:sp>
        <p:nvSpPr>
          <p:cNvPr id="4" name="Slide Number Placeholder 3">
            <a:extLst>
              <a:ext uri="{FF2B5EF4-FFF2-40B4-BE49-F238E27FC236}">
                <a16:creationId xmlns:a16="http://schemas.microsoft.com/office/drawing/2014/main" id="{24CE6FDA-336A-AC4C-986E-D0EEE10DE4EC}"/>
              </a:ext>
            </a:extLst>
          </p:cNvPr>
          <p:cNvSpPr>
            <a:spLocks noGrp="1"/>
          </p:cNvSpPr>
          <p:nvPr>
            <p:ph type="sldNum" sz="quarter" idx="12"/>
          </p:nvPr>
        </p:nvSpPr>
        <p:spPr/>
        <p:txBody>
          <a:bodyPr/>
          <a:lstStyle/>
          <a:p>
            <a:fld id="{D9F085D5-EC86-4F6A-B501-C1359CB39116}" type="slidenum">
              <a:rPr lang="en-GB" smtClean="0"/>
              <a:t>67</a:t>
            </a:fld>
            <a:endParaRPr lang="en-GB"/>
          </a:p>
        </p:txBody>
      </p:sp>
      <p:sp>
        <p:nvSpPr>
          <p:cNvPr id="7" name="TextBox 6">
            <a:extLst>
              <a:ext uri="{FF2B5EF4-FFF2-40B4-BE49-F238E27FC236}">
                <a16:creationId xmlns:a16="http://schemas.microsoft.com/office/drawing/2014/main" id="{50C0CB1A-586B-2F45-BD73-AAFCD61FD444}"/>
              </a:ext>
            </a:extLst>
          </p:cNvPr>
          <p:cNvSpPr txBox="1"/>
          <p:nvPr/>
        </p:nvSpPr>
        <p:spPr>
          <a:xfrm>
            <a:off x="4784526" y="3059668"/>
            <a:ext cx="3184911" cy="369332"/>
          </a:xfrm>
          <a:prstGeom prst="rect">
            <a:avLst/>
          </a:prstGeom>
          <a:noFill/>
        </p:spPr>
        <p:txBody>
          <a:bodyPr wrap="none" rtlCol="0">
            <a:spAutoFit/>
          </a:bodyPr>
          <a:lstStyle/>
          <a:p>
            <a:r>
              <a:rPr lang="en-US" dirty="0"/>
              <a:t>2019 Overall Median:  $121,700</a:t>
            </a:r>
          </a:p>
        </p:txBody>
      </p:sp>
      <p:pic>
        <p:nvPicPr>
          <p:cNvPr id="9" name="Content Placeholder 8" descr="Chart, line chart&#10;&#10;Description automatically generated">
            <a:extLst>
              <a:ext uri="{FF2B5EF4-FFF2-40B4-BE49-F238E27FC236}">
                <a16:creationId xmlns:a16="http://schemas.microsoft.com/office/drawing/2014/main" id="{4330D59F-457E-9E47-A6F1-D0BD24D7C694}"/>
              </a:ext>
            </a:extLst>
          </p:cNvPr>
          <p:cNvPicPr>
            <a:picLocks noGrp="1" noChangeAspect="1"/>
          </p:cNvPicPr>
          <p:nvPr>
            <p:ph idx="1"/>
          </p:nvPr>
        </p:nvPicPr>
        <p:blipFill>
          <a:blip r:embed="rId2" r:link="rId3"/>
          <a:stretch>
            <a:fillRect/>
          </a:stretch>
        </p:blipFill>
        <p:spPr>
          <a:xfrm>
            <a:off x="1877191" y="1145256"/>
            <a:ext cx="9095608" cy="4887901"/>
          </a:xfrm>
        </p:spPr>
      </p:pic>
      <p:sp>
        <p:nvSpPr>
          <p:cNvPr id="10" name="Oval 9">
            <a:extLst>
              <a:ext uri="{FF2B5EF4-FFF2-40B4-BE49-F238E27FC236}">
                <a16:creationId xmlns:a16="http://schemas.microsoft.com/office/drawing/2014/main" id="{C0BF1A30-4642-4543-AC17-72EB419EA0DE}"/>
              </a:ext>
            </a:extLst>
          </p:cNvPr>
          <p:cNvSpPr/>
          <p:nvPr/>
        </p:nvSpPr>
        <p:spPr>
          <a:xfrm>
            <a:off x="7236370" y="3429000"/>
            <a:ext cx="1371600" cy="191551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542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3BFB3-12D4-A141-9F5E-CCD193D8CEEC}"/>
              </a:ext>
            </a:extLst>
          </p:cNvPr>
          <p:cNvSpPr>
            <a:spLocks noGrp="1"/>
          </p:cNvSpPr>
          <p:nvPr>
            <p:ph type="title"/>
          </p:nvPr>
        </p:nvSpPr>
        <p:spPr>
          <a:xfrm>
            <a:off x="827690" y="0"/>
            <a:ext cx="10515600" cy="1325563"/>
          </a:xfrm>
        </p:spPr>
        <p:txBody>
          <a:bodyPr/>
          <a:lstStyle/>
          <a:p>
            <a:r>
              <a:rPr lang="en-US" dirty="0">
                <a:solidFill>
                  <a:schemeClr val="bg1"/>
                </a:solidFill>
              </a:rPr>
              <a:t>Tax</a:t>
            </a:r>
            <a:r>
              <a:rPr lang="en-US" dirty="0"/>
              <a:t>es, Transfers, and Income: 2018</a:t>
            </a:r>
          </a:p>
        </p:txBody>
      </p:sp>
      <p:sp>
        <p:nvSpPr>
          <p:cNvPr id="4" name="Slide Number Placeholder 3">
            <a:extLst>
              <a:ext uri="{FF2B5EF4-FFF2-40B4-BE49-F238E27FC236}">
                <a16:creationId xmlns:a16="http://schemas.microsoft.com/office/drawing/2014/main" id="{AE3CD0EB-911C-EE4D-97CD-76D43771AF76}"/>
              </a:ext>
            </a:extLst>
          </p:cNvPr>
          <p:cNvSpPr>
            <a:spLocks noGrp="1"/>
          </p:cNvSpPr>
          <p:nvPr>
            <p:ph type="sldNum" sz="quarter" idx="12"/>
          </p:nvPr>
        </p:nvSpPr>
        <p:spPr/>
        <p:txBody>
          <a:bodyPr/>
          <a:lstStyle/>
          <a:p>
            <a:fld id="{D9F085D5-EC86-4F6A-B501-C1359CB39116}" type="slidenum">
              <a:rPr lang="en-GB" smtClean="0"/>
              <a:t>68</a:t>
            </a:fld>
            <a:endParaRPr lang="en-GB"/>
          </a:p>
        </p:txBody>
      </p:sp>
      <p:sp>
        <p:nvSpPr>
          <p:cNvPr id="11" name="TextBox 10">
            <a:extLst>
              <a:ext uri="{FF2B5EF4-FFF2-40B4-BE49-F238E27FC236}">
                <a16:creationId xmlns:a16="http://schemas.microsoft.com/office/drawing/2014/main" id="{C3A048B6-475A-9F45-B347-E840FB2F2F8F}"/>
              </a:ext>
            </a:extLst>
          </p:cNvPr>
          <p:cNvSpPr txBox="1"/>
          <p:nvPr/>
        </p:nvSpPr>
        <p:spPr>
          <a:xfrm>
            <a:off x="6581340" y="6472240"/>
            <a:ext cx="4772460" cy="246221"/>
          </a:xfrm>
          <a:prstGeom prst="rect">
            <a:avLst/>
          </a:prstGeom>
          <a:noFill/>
        </p:spPr>
        <p:txBody>
          <a:bodyPr wrap="none" rtlCol="0">
            <a:spAutoFit/>
          </a:bodyPr>
          <a:lstStyle/>
          <a:p>
            <a:pPr lvl="0">
              <a:defRPr/>
            </a:pPr>
            <a:r>
              <a:rPr lang="en-US" sz="1000" dirty="0"/>
              <a:t>Source: U.S. Congressional Budget Office, “The Distribution of Household Income, 2016”.</a:t>
            </a:r>
          </a:p>
        </p:txBody>
      </p:sp>
      <p:pic>
        <p:nvPicPr>
          <p:cNvPr id="8" name="Content Placeholder 7">
            <a:extLst>
              <a:ext uri="{FF2B5EF4-FFF2-40B4-BE49-F238E27FC236}">
                <a16:creationId xmlns:a16="http://schemas.microsoft.com/office/drawing/2014/main" id="{23A4211C-F96F-EC44-B3F3-2298BDC4252D}"/>
              </a:ext>
            </a:extLst>
          </p:cNvPr>
          <p:cNvPicPr>
            <a:picLocks noGrp="1" noChangeAspect="1"/>
          </p:cNvPicPr>
          <p:nvPr>
            <p:ph idx="1"/>
          </p:nvPr>
        </p:nvPicPr>
        <p:blipFill>
          <a:blip r:embed="rId3"/>
          <a:srcRect/>
          <a:stretch/>
        </p:blipFill>
        <p:spPr>
          <a:xfrm>
            <a:off x="1129862" y="1152778"/>
            <a:ext cx="9932276" cy="5028214"/>
          </a:xfrm>
        </p:spPr>
      </p:pic>
    </p:spTree>
    <p:extLst>
      <p:ext uri="{BB962C8B-B14F-4D97-AF65-F5344CB8AC3E}">
        <p14:creationId xmlns:p14="http://schemas.microsoft.com/office/powerpoint/2010/main" val="42639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350D-8F9B-BB4F-94CB-F370524BC72D}"/>
              </a:ext>
            </a:extLst>
          </p:cNvPr>
          <p:cNvSpPr>
            <a:spLocks noGrp="1"/>
          </p:cNvSpPr>
          <p:nvPr>
            <p:ph type="title"/>
          </p:nvPr>
        </p:nvSpPr>
        <p:spPr/>
        <p:txBody>
          <a:bodyPr/>
          <a:lstStyle/>
          <a:p>
            <a:r>
              <a:rPr lang="en-US" dirty="0">
                <a:solidFill>
                  <a:schemeClr val="bg1"/>
                </a:solidFill>
              </a:rPr>
              <a:t>Tax</a:t>
            </a:r>
            <a:r>
              <a:rPr lang="en-US" dirty="0"/>
              <a:t> and Transfer Programs: Income Shares</a:t>
            </a:r>
          </a:p>
        </p:txBody>
      </p:sp>
      <p:pic>
        <p:nvPicPr>
          <p:cNvPr id="6" name="Content Placeholder 5" descr="Chart, pie chart&#10;&#10;Description automatically generated">
            <a:extLst>
              <a:ext uri="{FF2B5EF4-FFF2-40B4-BE49-F238E27FC236}">
                <a16:creationId xmlns:a16="http://schemas.microsoft.com/office/drawing/2014/main" id="{1D523B0E-5C42-F24D-99E7-EC95908360E5}"/>
              </a:ext>
            </a:extLst>
          </p:cNvPr>
          <p:cNvPicPr>
            <a:picLocks noGrp="1" noChangeAspect="1"/>
          </p:cNvPicPr>
          <p:nvPr>
            <p:ph idx="1"/>
          </p:nvPr>
        </p:nvPicPr>
        <p:blipFill>
          <a:blip r:embed="rId3" r:link="rId4"/>
          <a:stretch>
            <a:fillRect/>
          </a:stretch>
        </p:blipFill>
        <p:spPr>
          <a:xfrm>
            <a:off x="2587082" y="1058643"/>
            <a:ext cx="6490011" cy="5171583"/>
          </a:xfrm>
        </p:spPr>
      </p:pic>
      <p:sp>
        <p:nvSpPr>
          <p:cNvPr id="4" name="Slide Number Placeholder 3">
            <a:extLst>
              <a:ext uri="{FF2B5EF4-FFF2-40B4-BE49-F238E27FC236}">
                <a16:creationId xmlns:a16="http://schemas.microsoft.com/office/drawing/2014/main" id="{CDC3BB9C-1E28-2A41-8B93-603992C06570}"/>
              </a:ext>
            </a:extLst>
          </p:cNvPr>
          <p:cNvSpPr>
            <a:spLocks noGrp="1"/>
          </p:cNvSpPr>
          <p:nvPr>
            <p:ph type="sldNum" sz="quarter" idx="12"/>
          </p:nvPr>
        </p:nvSpPr>
        <p:spPr/>
        <p:txBody>
          <a:bodyPr/>
          <a:lstStyle/>
          <a:p>
            <a:fld id="{D9F085D5-EC86-4F6A-B501-C1359CB39116}" type="slidenum">
              <a:rPr lang="en-GB" smtClean="0"/>
              <a:t>69</a:t>
            </a:fld>
            <a:endParaRPr lang="en-GB"/>
          </a:p>
        </p:txBody>
      </p:sp>
    </p:spTree>
    <p:extLst>
      <p:ext uri="{BB962C8B-B14F-4D97-AF65-F5344CB8AC3E}">
        <p14:creationId xmlns:p14="http://schemas.microsoft.com/office/powerpoint/2010/main" val="65189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AE4E16-0EA1-40DB-A268-EDEE8E15754E}"/>
              </a:ext>
            </a:extLst>
          </p:cNvPr>
          <p:cNvPicPr>
            <a:picLocks noChangeAspect="1"/>
          </p:cNvPicPr>
          <p:nvPr/>
        </p:nvPicPr>
        <p:blipFill rotWithShape="1">
          <a:blip r:embed="rId3"/>
          <a:srcRect t="12500" b="12500"/>
          <a:stretch/>
        </p:blipFill>
        <p:spPr>
          <a:xfrm>
            <a:off x="0" y="0"/>
            <a:ext cx="12192000" cy="6858000"/>
          </a:xfrm>
          <a:prstGeom prst="rect">
            <a:avLst/>
          </a:prstGeom>
        </p:spPr>
      </p:pic>
      <p:sp>
        <p:nvSpPr>
          <p:cNvPr id="2" name="Title 1"/>
          <p:cNvSpPr>
            <a:spLocks noGrp="1"/>
          </p:cNvSpPr>
          <p:nvPr>
            <p:ph type="ctrTitle"/>
          </p:nvPr>
        </p:nvSpPr>
        <p:spPr>
          <a:xfrm>
            <a:off x="1524000" y="1806869"/>
            <a:ext cx="9144000" cy="1289761"/>
          </a:xfrm>
        </p:spPr>
        <p:txBody>
          <a:bodyPr anchor="ctr" anchorCtr="0"/>
          <a:lstStyle/>
          <a:p>
            <a:r>
              <a:rPr lang="en-US" dirty="0">
                <a:solidFill>
                  <a:schemeClr val="bg1"/>
                </a:solidFill>
              </a:rPr>
              <a:t>Economic Inequality</a:t>
            </a:r>
          </a:p>
        </p:txBody>
      </p:sp>
      <p:sp>
        <p:nvSpPr>
          <p:cNvPr id="3" name="Subtitle 2"/>
          <p:cNvSpPr>
            <a:spLocks noGrp="1"/>
          </p:cNvSpPr>
          <p:nvPr>
            <p:ph type="subTitle" idx="1"/>
          </p:nvPr>
        </p:nvSpPr>
        <p:spPr>
          <a:xfrm>
            <a:off x="1413638" y="3753290"/>
            <a:ext cx="9144000" cy="2307265"/>
          </a:xfrm>
        </p:spPr>
        <p:txBody>
          <a:bodyPr>
            <a:normAutofit/>
          </a:bodyPr>
          <a:lstStyle/>
          <a:p>
            <a:pPr>
              <a:lnSpc>
                <a:spcPct val="100000"/>
              </a:lnSpc>
              <a:spcBef>
                <a:spcPts val="0"/>
              </a:spcBef>
            </a:pPr>
            <a:r>
              <a:rPr lang="en-US" sz="3200" dirty="0">
                <a:solidFill>
                  <a:schemeClr val="bg1"/>
                </a:solidFill>
              </a:rPr>
              <a:t>Jennifer Alix-Garcia</a:t>
            </a:r>
            <a:r>
              <a:rPr lang="en-US" sz="3200" b="1" dirty="0">
                <a:solidFill>
                  <a:schemeClr val="bg1"/>
                </a:solidFill>
              </a:rPr>
              <a:t>, Ph.D.</a:t>
            </a:r>
          </a:p>
          <a:p>
            <a:pPr>
              <a:lnSpc>
                <a:spcPct val="100000"/>
              </a:lnSpc>
              <a:spcBef>
                <a:spcPts val="0"/>
              </a:spcBef>
            </a:pPr>
            <a:r>
              <a:rPr lang="en-US" sz="2800" i="1" dirty="0">
                <a:solidFill>
                  <a:schemeClr val="bg1"/>
                </a:solidFill>
              </a:rPr>
              <a:t>Professor, Oregon State University</a:t>
            </a:r>
          </a:p>
          <a:p>
            <a:pPr>
              <a:lnSpc>
                <a:spcPct val="100000"/>
              </a:lnSpc>
              <a:spcBef>
                <a:spcPts val="0"/>
              </a:spcBef>
            </a:pPr>
            <a:endParaRPr lang="en-US" sz="2800" i="1" dirty="0">
              <a:solidFill>
                <a:schemeClr val="bg1"/>
              </a:solidFill>
            </a:endParaRPr>
          </a:p>
          <a:p>
            <a:pPr>
              <a:lnSpc>
                <a:spcPct val="100000"/>
              </a:lnSpc>
              <a:spcBef>
                <a:spcPts val="0"/>
              </a:spcBef>
            </a:pPr>
            <a:r>
              <a:rPr lang="en-US" sz="3200" b="1" dirty="0">
                <a:solidFill>
                  <a:schemeClr val="bg1"/>
                </a:solidFill>
              </a:rPr>
              <a:t>OLLI Lifetime Learning, Dominican</a:t>
            </a:r>
          </a:p>
          <a:p>
            <a:pPr>
              <a:lnSpc>
                <a:spcPct val="100000"/>
              </a:lnSpc>
              <a:spcBef>
                <a:spcPts val="0"/>
              </a:spcBef>
            </a:pPr>
            <a:r>
              <a:rPr lang="en-US" sz="1800" dirty="0">
                <a:solidFill>
                  <a:schemeClr val="bg1"/>
                </a:solidFill>
              </a:rPr>
              <a:t>October 13, 2022</a:t>
            </a:r>
            <a:endParaRPr lang="en-US" sz="1800" b="1" dirty="0">
              <a:solidFill>
                <a:schemeClr val="bg1"/>
              </a:solidFill>
            </a:endParaRP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7</a:t>
            </a:fld>
            <a:endParaRPr lang="en-US" dirty="0"/>
          </a:p>
        </p:txBody>
      </p:sp>
      <p:pic>
        <p:nvPicPr>
          <p:cNvPr id="6" name="Picture 5">
            <a:extLst>
              <a:ext uri="{FF2B5EF4-FFF2-40B4-BE49-F238E27FC236}">
                <a16:creationId xmlns:a16="http://schemas.microsoft.com/office/drawing/2014/main" id="{E3739F97-2E48-4EBF-904D-C4533E495050}"/>
              </a:ext>
            </a:extLst>
          </p:cNvPr>
          <p:cNvPicPr>
            <a:picLocks noChangeAspect="1"/>
          </p:cNvPicPr>
          <p:nvPr/>
        </p:nvPicPr>
        <p:blipFill>
          <a:blip r:embed="rId4"/>
          <a:stretch>
            <a:fillRect/>
          </a:stretch>
        </p:blipFill>
        <p:spPr>
          <a:xfrm>
            <a:off x="3238502" y="351746"/>
            <a:ext cx="5714996" cy="952500"/>
          </a:xfrm>
          <a:prstGeom prst="rect">
            <a:avLst/>
          </a:prstGeom>
        </p:spPr>
      </p:pic>
    </p:spTree>
    <p:extLst>
      <p:ext uri="{BB962C8B-B14F-4D97-AF65-F5344CB8AC3E}">
        <p14:creationId xmlns:p14="http://schemas.microsoft.com/office/powerpoint/2010/main" val="188780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CB2E7-1316-D641-9999-AB865C236957}"/>
              </a:ext>
            </a:extLst>
          </p:cNvPr>
          <p:cNvSpPr>
            <a:spLocks noGrp="1"/>
          </p:cNvSpPr>
          <p:nvPr>
            <p:ph type="title"/>
          </p:nvPr>
        </p:nvSpPr>
        <p:spPr>
          <a:xfrm>
            <a:off x="837280" y="0"/>
            <a:ext cx="10515600" cy="1325563"/>
          </a:xfrm>
        </p:spPr>
        <p:txBody>
          <a:bodyPr/>
          <a:lstStyle/>
          <a:p>
            <a:r>
              <a:rPr lang="en-US" dirty="0">
                <a:solidFill>
                  <a:schemeClr val="bg1"/>
                </a:solidFill>
              </a:rPr>
              <a:t>We</a:t>
            </a:r>
            <a:r>
              <a:rPr lang="en-US" dirty="0"/>
              <a:t>alth is More and More Concentrated</a:t>
            </a:r>
          </a:p>
        </p:txBody>
      </p:sp>
      <p:pic>
        <p:nvPicPr>
          <p:cNvPr id="6" name="Content Placeholder 5" descr="Chart, line chart&#10;&#10;Description automatically generated">
            <a:extLst>
              <a:ext uri="{FF2B5EF4-FFF2-40B4-BE49-F238E27FC236}">
                <a16:creationId xmlns:a16="http://schemas.microsoft.com/office/drawing/2014/main" id="{A512E0EC-30A3-7F46-81C7-8BDF97B82CE2}"/>
              </a:ext>
            </a:extLst>
          </p:cNvPr>
          <p:cNvPicPr>
            <a:picLocks noGrp="1" noChangeAspect="1"/>
          </p:cNvPicPr>
          <p:nvPr>
            <p:ph idx="1"/>
          </p:nvPr>
        </p:nvPicPr>
        <p:blipFill>
          <a:blip r:embed="rId3" r:link="rId4"/>
          <a:stretch>
            <a:fillRect/>
          </a:stretch>
        </p:blipFill>
        <p:spPr>
          <a:xfrm>
            <a:off x="2450735" y="929640"/>
            <a:ext cx="7290530" cy="5300586"/>
          </a:xfrm>
        </p:spPr>
      </p:pic>
      <p:sp>
        <p:nvSpPr>
          <p:cNvPr id="4" name="Slide Number Placeholder 3">
            <a:extLst>
              <a:ext uri="{FF2B5EF4-FFF2-40B4-BE49-F238E27FC236}">
                <a16:creationId xmlns:a16="http://schemas.microsoft.com/office/drawing/2014/main" id="{E6A29B74-EDB3-9842-A9A2-357294E353AD}"/>
              </a:ext>
            </a:extLst>
          </p:cNvPr>
          <p:cNvSpPr>
            <a:spLocks noGrp="1"/>
          </p:cNvSpPr>
          <p:nvPr>
            <p:ph type="sldNum" sz="quarter" idx="12"/>
          </p:nvPr>
        </p:nvSpPr>
        <p:spPr/>
        <p:txBody>
          <a:bodyPr/>
          <a:lstStyle/>
          <a:p>
            <a:fld id="{D9F085D5-EC86-4F6A-B501-C1359CB39116}" type="slidenum">
              <a:rPr lang="en-GB" smtClean="0"/>
              <a:t>70</a:t>
            </a:fld>
            <a:endParaRPr lang="en-GB"/>
          </a:p>
        </p:txBody>
      </p:sp>
      <p:sp>
        <p:nvSpPr>
          <p:cNvPr id="7" name="TextBox 6">
            <a:extLst>
              <a:ext uri="{FF2B5EF4-FFF2-40B4-BE49-F238E27FC236}">
                <a16:creationId xmlns:a16="http://schemas.microsoft.com/office/drawing/2014/main" id="{01BEA503-7CE9-E443-A4A0-2E8AB99353D8}"/>
              </a:ext>
            </a:extLst>
          </p:cNvPr>
          <p:cNvSpPr txBox="1"/>
          <p:nvPr/>
        </p:nvSpPr>
        <p:spPr>
          <a:xfrm>
            <a:off x="9722456" y="6456851"/>
            <a:ext cx="1631344" cy="276999"/>
          </a:xfrm>
          <a:prstGeom prst="rect">
            <a:avLst/>
          </a:prstGeom>
          <a:noFill/>
        </p:spPr>
        <p:txBody>
          <a:bodyPr wrap="none" rtlCol="0">
            <a:spAutoFit/>
          </a:bodyPr>
          <a:lstStyle/>
          <a:p>
            <a:r>
              <a:rPr lang="en-US" sz="1200" dirty="0"/>
              <a:t>Source: Urban Institute</a:t>
            </a:r>
          </a:p>
        </p:txBody>
      </p:sp>
      <p:cxnSp>
        <p:nvCxnSpPr>
          <p:cNvPr id="5" name="Straight Connector 4">
            <a:extLst>
              <a:ext uri="{FF2B5EF4-FFF2-40B4-BE49-F238E27FC236}">
                <a16:creationId xmlns:a16="http://schemas.microsoft.com/office/drawing/2014/main" id="{D9BA1726-C856-B14F-8E1A-7E66E3F2092B}"/>
              </a:ext>
            </a:extLst>
          </p:cNvPr>
          <p:cNvCxnSpPr>
            <a:cxnSpLocks/>
          </p:cNvCxnSpPr>
          <p:nvPr/>
        </p:nvCxnSpPr>
        <p:spPr>
          <a:xfrm flipV="1">
            <a:off x="9272751" y="1759381"/>
            <a:ext cx="0" cy="1820552"/>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2BC036-DCB4-524B-98BD-CD6801B64C11}"/>
              </a:ext>
            </a:extLst>
          </p:cNvPr>
          <p:cNvSpPr txBox="1"/>
          <p:nvPr/>
        </p:nvSpPr>
        <p:spPr>
          <a:xfrm>
            <a:off x="9847754" y="2392899"/>
            <a:ext cx="1611339" cy="646331"/>
          </a:xfrm>
          <a:prstGeom prst="rect">
            <a:avLst/>
          </a:prstGeom>
          <a:noFill/>
        </p:spPr>
        <p:txBody>
          <a:bodyPr wrap="none" rtlCol="0">
            <a:spAutoFit/>
          </a:bodyPr>
          <a:lstStyle/>
          <a:p>
            <a:r>
              <a:rPr lang="en-US" dirty="0"/>
              <a:t>99</a:t>
            </a:r>
            <a:r>
              <a:rPr lang="en-US" baseline="30000" dirty="0"/>
              <a:t>th</a:t>
            </a:r>
            <a:r>
              <a:rPr lang="en-US" dirty="0"/>
              <a:t> Percentile </a:t>
            </a:r>
          </a:p>
          <a:p>
            <a:r>
              <a:rPr lang="en-US" dirty="0"/>
              <a:t>2016 = 7x 1963</a:t>
            </a:r>
          </a:p>
        </p:txBody>
      </p:sp>
    </p:spTree>
    <p:extLst>
      <p:ext uri="{BB962C8B-B14F-4D97-AF65-F5344CB8AC3E}">
        <p14:creationId xmlns:p14="http://schemas.microsoft.com/office/powerpoint/2010/main" val="1611882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C7FC-2DE6-6848-B943-52BAED7A1EAF}"/>
              </a:ext>
            </a:extLst>
          </p:cNvPr>
          <p:cNvSpPr>
            <a:spLocks noGrp="1"/>
          </p:cNvSpPr>
          <p:nvPr>
            <p:ph type="title"/>
          </p:nvPr>
        </p:nvSpPr>
        <p:spPr/>
        <p:txBody>
          <a:bodyPr/>
          <a:lstStyle/>
          <a:p>
            <a:r>
              <a:rPr lang="en-US" dirty="0">
                <a:solidFill>
                  <a:schemeClr val="bg1"/>
                </a:solidFill>
              </a:rPr>
              <a:t>We</a:t>
            </a:r>
            <a:r>
              <a:rPr lang="en-US" dirty="0"/>
              <a:t>alth Inequality Exceeds Income Inequality</a:t>
            </a:r>
          </a:p>
        </p:txBody>
      </p:sp>
      <p:pic>
        <p:nvPicPr>
          <p:cNvPr id="7" name="Content Placeholder 6">
            <a:extLst>
              <a:ext uri="{FF2B5EF4-FFF2-40B4-BE49-F238E27FC236}">
                <a16:creationId xmlns:a16="http://schemas.microsoft.com/office/drawing/2014/main" id="{AD51DBBC-0C8B-854B-B3C6-01831D3A3DCA}"/>
              </a:ext>
            </a:extLst>
          </p:cNvPr>
          <p:cNvPicPr>
            <a:picLocks noGrp="1" noChangeAspect="1"/>
          </p:cNvPicPr>
          <p:nvPr>
            <p:ph sz="half" idx="1"/>
          </p:nvPr>
        </p:nvPicPr>
        <p:blipFill>
          <a:blip r:embed="rId3"/>
          <a:stretch>
            <a:fillRect/>
          </a:stretch>
        </p:blipFill>
        <p:spPr>
          <a:xfrm>
            <a:off x="1660849" y="1404231"/>
            <a:ext cx="4183583" cy="3989562"/>
          </a:xfrm>
        </p:spPr>
      </p:pic>
      <p:pic>
        <p:nvPicPr>
          <p:cNvPr id="9" name="Content Placeholder 8">
            <a:extLst>
              <a:ext uri="{FF2B5EF4-FFF2-40B4-BE49-F238E27FC236}">
                <a16:creationId xmlns:a16="http://schemas.microsoft.com/office/drawing/2014/main" id="{894FE0AD-A22C-2541-8EAC-0916678AAEB1}"/>
              </a:ext>
            </a:extLst>
          </p:cNvPr>
          <p:cNvPicPr>
            <a:picLocks noGrp="1" noChangeAspect="1"/>
          </p:cNvPicPr>
          <p:nvPr>
            <p:ph sz="half" idx="2"/>
          </p:nvPr>
        </p:nvPicPr>
        <p:blipFill>
          <a:blip r:embed="rId4"/>
          <a:stretch>
            <a:fillRect/>
          </a:stretch>
        </p:blipFill>
        <p:spPr>
          <a:xfrm>
            <a:off x="6725422" y="1415683"/>
            <a:ext cx="3874154" cy="3982775"/>
          </a:xfrm>
        </p:spPr>
      </p:pic>
      <p:sp>
        <p:nvSpPr>
          <p:cNvPr id="5" name="Slide Number Placeholder 4">
            <a:extLst>
              <a:ext uri="{FF2B5EF4-FFF2-40B4-BE49-F238E27FC236}">
                <a16:creationId xmlns:a16="http://schemas.microsoft.com/office/drawing/2014/main" id="{5156600C-E1C7-3A40-945D-05FD2F77E01B}"/>
              </a:ext>
            </a:extLst>
          </p:cNvPr>
          <p:cNvSpPr>
            <a:spLocks noGrp="1"/>
          </p:cNvSpPr>
          <p:nvPr>
            <p:ph type="sldNum" sz="quarter" idx="12"/>
          </p:nvPr>
        </p:nvSpPr>
        <p:spPr/>
        <p:txBody>
          <a:bodyPr/>
          <a:lstStyle/>
          <a:p>
            <a:fld id="{D9F085D5-EC86-4F6A-B501-C1359CB39116}" type="slidenum">
              <a:rPr lang="en-US" smtClean="0"/>
              <a:t>71</a:t>
            </a:fld>
            <a:endParaRPr lang="en-US" dirty="0"/>
          </a:p>
        </p:txBody>
      </p:sp>
      <p:sp>
        <p:nvSpPr>
          <p:cNvPr id="8" name="TextBox 7">
            <a:extLst>
              <a:ext uri="{FF2B5EF4-FFF2-40B4-BE49-F238E27FC236}">
                <a16:creationId xmlns:a16="http://schemas.microsoft.com/office/drawing/2014/main" id="{27CAA833-72BB-B849-B53F-79075EB7EBD2}"/>
              </a:ext>
            </a:extLst>
          </p:cNvPr>
          <p:cNvSpPr txBox="1"/>
          <p:nvPr/>
        </p:nvSpPr>
        <p:spPr>
          <a:xfrm>
            <a:off x="4474470"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Dec. 11, 2018.</a:t>
            </a:r>
          </a:p>
        </p:txBody>
      </p:sp>
    </p:spTree>
    <p:extLst>
      <p:ext uri="{BB962C8B-B14F-4D97-AF65-F5344CB8AC3E}">
        <p14:creationId xmlns:p14="http://schemas.microsoft.com/office/powerpoint/2010/main" val="245199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2CB6-2FFA-7D43-A41E-BD3F8A24BE09}"/>
              </a:ext>
            </a:extLst>
          </p:cNvPr>
          <p:cNvSpPr>
            <a:spLocks noGrp="1"/>
          </p:cNvSpPr>
          <p:nvPr>
            <p:ph type="title"/>
          </p:nvPr>
        </p:nvSpPr>
        <p:spPr>
          <a:xfrm>
            <a:off x="934452" y="0"/>
            <a:ext cx="10515600" cy="1325563"/>
          </a:xfrm>
        </p:spPr>
        <p:txBody>
          <a:bodyPr/>
          <a:lstStyle/>
          <a:p>
            <a:r>
              <a:rPr lang="en-US" dirty="0">
                <a:solidFill>
                  <a:schemeClr val="bg1"/>
                </a:solidFill>
              </a:rPr>
              <a:t>By</a:t>
            </a:r>
            <a:r>
              <a:rPr lang="en-US" dirty="0"/>
              <a:t> Household Income</a:t>
            </a:r>
          </a:p>
        </p:txBody>
      </p:sp>
      <p:sp>
        <p:nvSpPr>
          <p:cNvPr id="4" name="Slide Number Placeholder 3">
            <a:extLst>
              <a:ext uri="{FF2B5EF4-FFF2-40B4-BE49-F238E27FC236}">
                <a16:creationId xmlns:a16="http://schemas.microsoft.com/office/drawing/2014/main" id="{BE5E64A4-31C0-3644-855E-827C8D62E6D4}"/>
              </a:ext>
            </a:extLst>
          </p:cNvPr>
          <p:cNvSpPr>
            <a:spLocks noGrp="1"/>
          </p:cNvSpPr>
          <p:nvPr>
            <p:ph type="sldNum" sz="quarter" idx="12"/>
          </p:nvPr>
        </p:nvSpPr>
        <p:spPr/>
        <p:txBody>
          <a:bodyPr/>
          <a:lstStyle/>
          <a:p>
            <a:fld id="{D9F085D5-EC86-4F6A-B501-C1359CB39116}" type="slidenum">
              <a:rPr lang="en-GB" smtClean="0"/>
              <a:t>72</a:t>
            </a:fld>
            <a:endParaRPr lang="en-GB"/>
          </a:p>
        </p:txBody>
      </p:sp>
      <p:pic>
        <p:nvPicPr>
          <p:cNvPr id="2050" name="Picture 2">
            <a:extLst>
              <a:ext uri="{FF2B5EF4-FFF2-40B4-BE49-F238E27FC236}">
                <a16:creationId xmlns:a16="http://schemas.microsoft.com/office/drawing/2014/main" id="{EC1F2764-7E7A-534A-9D07-173C0C8DF928}"/>
              </a:ext>
            </a:extLst>
          </p:cNvPr>
          <p:cNvPicPr>
            <a:picLocks noChangeAspect="1" noChangeArrowheads="1"/>
          </p:cNvPicPr>
          <p:nvPr/>
        </p:nvPicPr>
        <p:blipFill>
          <a:blip r:embed="rId3" r:link="rId4"/>
          <a:srcRect/>
          <a:stretch>
            <a:fillRect/>
          </a:stretch>
        </p:blipFill>
        <p:spPr bwMode="auto">
          <a:xfrm>
            <a:off x="1167279" y="1205253"/>
            <a:ext cx="10049945" cy="502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356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4BD-4EFD-7944-B877-D575116CD418}"/>
              </a:ext>
            </a:extLst>
          </p:cNvPr>
          <p:cNvSpPr>
            <a:spLocks noGrp="1"/>
          </p:cNvSpPr>
          <p:nvPr>
            <p:ph type="title"/>
          </p:nvPr>
        </p:nvSpPr>
        <p:spPr>
          <a:xfrm>
            <a:off x="617482" y="0"/>
            <a:ext cx="10515600" cy="1325563"/>
          </a:xfrm>
        </p:spPr>
        <p:txBody>
          <a:bodyPr/>
          <a:lstStyle/>
          <a:p>
            <a:r>
              <a:rPr lang="en-US" dirty="0"/>
              <a:t> </a:t>
            </a:r>
            <a:r>
              <a:rPr lang="en-US" dirty="0">
                <a:solidFill>
                  <a:schemeClr val="bg1"/>
                </a:solidFill>
              </a:rPr>
              <a:t>Con</a:t>
            </a:r>
            <a:r>
              <a:rPr lang="en-US" dirty="0"/>
              <a:t>sumption Inequality</a:t>
            </a:r>
          </a:p>
        </p:txBody>
      </p:sp>
      <p:sp>
        <p:nvSpPr>
          <p:cNvPr id="3" name="Content Placeholder 2">
            <a:extLst>
              <a:ext uri="{FF2B5EF4-FFF2-40B4-BE49-F238E27FC236}">
                <a16:creationId xmlns:a16="http://schemas.microsoft.com/office/drawing/2014/main" id="{95DF1688-BDF5-0B40-8265-65E06402BAAB}"/>
              </a:ext>
            </a:extLst>
          </p:cNvPr>
          <p:cNvSpPr>
            <a:spLocks noGrp="1"/>
          </p:cNvSpPr>
          <p:nvPr>
            <p:ph idx="1"/>
          </p:nvPr>
        </p:nvSpPr>
        <p:spPr/>
        <p:txBody>
          <a:bodyPr/>
          <a:lstStyle/>
          <a:p>
            <a:pPr>
              <a:lnSpc>
                <a:spcPct val="150000"/>
              </a:lnSpc>
            </a:pPr>
            <a:r>
              <a:rPr lang="en-US" dirty="0"/>
              <a:t>Consumption is another important metric for judging inequality</a:t>
            </a:r>
          </a:p>
          <a:p>
            <a:pPr>
              <a:lnSpc>
                <a:spcPct val="150000"/>
              </a:lnSpc>
            </a:pPr>
            <a:r>
              <a:rPr lang="en-US" dirty="0"/>
              <a:t>Arguably a better indicator of “well-being”</a:t>
            </a:r>
          </a:p>
          <a:p>
            <a:pPr>
              <a:lnSpc>
                <a:spcPct val="150000"/>
              </a:lnSpc>
            </a:pPr>
            <a:r>
              <a:rPr lang="en-US" dirty="0"/>
              <a:t>Extremely difficult to measure</a:t>
            </a:r>
          </a:p>
          <a:p>
            <a:pPr>
              <a:lnSpc>
                <a:spcPct val="150000"/>
              </a:lnSpc>
            </a:pPr>
            <a:r>
              <a:rPr lang="en-US" dirty="0"/>
              <a:t>Growing evidence that consumption inequality has also increased</a:t>
            </a:r>
          </a:p>
        </p:txBody>
      </p:sp>
      <p:sp>
        <p:nvSpPr>
          <p:cNvPr id="4" name="Slide Number Placeholder 3">
            <a:extLst>
              <a:ext uri="{FF2B5EF4-FFF2-40B4-BE49-F238E27FC236}">
                <a16:creationId xmlns:a16="http://schemas.microsoft.com/office/drawing/2014/main" id="{02045370-611D-FA40-8038-FCA44C603909}"/>
              </a:ext>
            </a:extLst>
          </p:cNvPr>
          <p:cNvSpPr>
            <a:spLocks noGrp="1"/>
          </p:cNvSpPr>
          <p:nvPr>
            <p:ph type="sldNum" sz="quarter" idx="12"/>
          </p:nvPr>
        </p:nvSpPr>
        <p:spPr/>
        <p:txBody>
          <a:bodyPr/>
          <a:lstStyle/>
          <a:p>
            <a:fld id="{D9F085D5-EC86-4F6A-B501-C1359CB39116}" type="slidenum">
              <a:rPr lang="en-US" smtClean="0"/>
              <a:t>73</a:t>
            </a:fld>
            <a:endParaRPr lang="en-US" dirty="0"/>
          </a:p>
        </p:txBody>
      </p:sp>
    </p:spTree>
    <p:extLst>
      <p:ext uri="{BB962C8B-B14F-4D97-AF65-F5344CB8AC3E}">
        <p14:creationId xmlns:p14="http://schemas.microsoft.com/office/powerpoint/2010/main" val="2450591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7DD5D-66E3-CA4A-86A4-44A1BB669131}"/>
              </a:ext>
            </a:extLst>
          </p:cNvPr>
          <p:cNvSpPr>
            <a:spLocks noGrp="1"/>
          </p:cNvSpPr>
          <p:nvPr>
            <p:ph type="title"/>
          </p:nvPr>
        </p:nvSpPr>
        <p:spPr>
          <a:xfrm>
            <a:off x="764630" y="0"/>
            <a:ext cx="10515600" cy="1325563"/>
          </a:xfrm>
        </p:spPr>
        <p:txBody>
          <a:bodyPr/>
          <a:lstStyle/>
          <a:p>
            <a:r>
              <a:rPr lang="en-US" dirty="0">
                <a:solidFill>
                  <a:schemeClr val="bg1"/>
                </a:solidFill>
              </a:rPr>
              <a:t>Gro</a:t>
            </a:r>
            <a:r>
              <a:rPr lang="en-US" dirty="0"/>
              <a:t>wing Evidence: Consumption Inequality</a:t>
            </a:r>
          </a:p>
        </p:txBody>
      </p:sp>
      <p:pic>
        <p:nvPicPr>
          <p:cNvPr id="6" name="Content Placeholder 5">
            <a:extLst>
              <a:ext uri="{FF2B5EF4-FFF2-40B4-BE49-F238E27FC236}">
                <a16:creationId xmlns:a16="http://schemas.microsoft.com/office/drawing/2014/main" id="{A8C10699-219A-9848-B739-1A85F461618E}"/>
              </a:ext>
            </a:extLst>
          </p:cNvPr>
          <p:cNvPicPr>
            <a:picLocks noGrp="1" noChangeAspect="1"/>
          </p:cNvPicPr>
          <p:nvPr>
            <p:ph idx="1"/>
          </p:nvPr>
        </p:nvPicPr>
        <p:blipFill>
          <a:blip r:embed="rId3"/>
          <a:stretch>
            <a:fillRect/>
          </a:stretch>
        </p:blipFill>
        <p:spPr>
          <a:xfrm>
            <a:off x="2846576" y="1486203"/>
            <a:ext cx="6498847" cy="4420482"/>
          </a:xfrm>
        </p:spPr>
      </p:pic>
      <p:sp>
        <p:nvSpPr>
          <p:cNvPr id="4" name="Slide Number Placeholder 3">
            <a:extLst>
              <a:ext uri="{FF2B5EF4-FFF2-40B4-BE49-F238E27FC236}">
                <a16:creationId xmlns:a16="http://schemas.microsoft.com/office/drawing/2014/main" id="{23FCB0C5-3B33-D745-A590-927ABCA5CBFE}"/>
              </a:ext>
            </a:extLst>
          </p:cNvPr>
          <p:cNvSpPr>
            <a:spLocks noGrp="1"/>
          </p:cNvSpPr>
          <p:nvPr>
            <p:ph type="sldNum" sz="quarter" idx="12"/>
          </p:nvPr>
        </p:nvSpPr>
        <p:spPr/>
        <p:txBody>
          <a:bodyPr/>
          <a:lstStyle/>
          <a:p>
            <a:fld id="{D9F085D5-EC86-4F6A-B501-C1359CB39116}" type="slidenum">
              <a:rPr lang="en-US" smtClean="0"/>
              <a:t>74</a:t>
            </a:fld>
            <a:endParaRPr lang="en-US" dirty="0"/>
          </a:p>
        </p:txBody>
      </p:sp>
      <p:sp>
        <p:nvSpPr>
          <p:cNvPr id="5" name="TextBox 4">
            <a:extLst>
              <a:ext uri="{FF2B5EF4-FFF2-40B4-BE49-F238E27FC236}">
                <a16:creationId xmlns:a16="http://schemas.microsoft.com/office/drawing/2014/main" id="{E0C0DE66-6791-D34B-9350-CDD2ED43A865}"/>
              </a:ext>
            </a:extLst>
          </p:cNvPr>
          <p:cNvSpPr txBox="1"/>
          <p:nvPr/>
        </p:nvSpPr>
        <p:spPr>
          <a:xfrm>
            <a:off x="3249827" y="6457890"/>
            <a:ext cx="8270213" cy="246221"/>
          </a:xfrm>
          <a:prstGeom prst="rect">
            <a:avLst/>
          </a:prstGeom>
          <a:noFill/>
        </p:spPr>
        <p:txBody>
          <a:bodyPr wrap="none" rtlCol="0">
            <a:spAutoFit/>
          </a:bodyPr>
          <a:lstStyle/>
          <a:p>
            <a:pPr lvl="0">
              <a:defRPr/>
            </a:pPr>
            <a:r>
              <a:rPr lang="en-US" sz="1000" dirty="0"/>
              <a:t>Source: </a:t>
            </a:r>
            <a:r>
              <a:rPr lang="en-US" sz="1000" dirty="0" err="1"/>
              <a:t>Orazio</a:t>
            </a:r>
            <a:r>
              <a:rPr lang="en-US" sz="1000" dirty="0"/>
              <a:t> P. </a:t>
            </a:r>
            <a:r>
              <a:rPr lang="en-US" sz="1000" dirty="0" err="1"/>
              <a:t>Attanasio</a:t>
            </a:r>
            <a:r>
              <a:rPr lang="en-US" sz="1000" dirty="0"/>
              <a:t> and Luigi </a:t>
            </a:r>
            <a:r>
              <a:rPr lang="en-US" sz="1000" dirty="0" err="1"/>
              <a:t>Pistaferri</a:t>
            </a:r>
            <a:r>
              <a:rPr lang="en-US" sz="1000" dirty="0"/>
              <a:t>, “Consumption </a:t>
            </a:r>
            <a:r>
              <a:rPr lang="en-US" sz="1000"/>
              <a:t>Inequality,” Journal </a:t>
            </a:r>
            <a:r>
              <a:rPr lang="en-US" sz="1000" dirty="0"/>
              <a:t>of Economic Perspectives, Volume 30, #2, Spring 2016, page 11, Figure 1.</a:t>
            </a:r>
          </a:p>
        </p:txBody>
      </p:sp>
    </p:spTree>
    <p:extLst>
      <p:ext uri="{BB962C8B-B14F-4D97-AF65-F5344CB8AC3E}">
        <p14:creationId xmlns:p14="http://schemas.microsoft.com/office/powerpoint/2010/main" val="24998512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B5C5-06CF-FE41-B18B-52B12C571B85}"/>
              </a:ext>
            </a:extLst>
          </p:cNvPr>
          <p:cNvSpPr>
            <a:spLocks noGrp="1"/>
          </p:cNvSpPr>
          <p:nvPr>
            <p:ph type="title"/>
          </p:nvPr>
        </p:nvSpPr>
        <p:spPr>
          <a:xfrm>
            <a:off x="806670" y="0"/>
            <a:ext cx="10515600" cy="1325563"/>
          </a:xfrm>
        </p:spPr>
        <p:txBody>
          <a:bodyPr/>
          <a:lstStyle/>
          <a:p>
            <a:r>
              <a:rPr lang="en-US" dirty="0">
                <a:solidFill>
                  <a:schemeClr val="bg1"/>
                </a:solidFill>
              </a:rPr>
              <a:t>Cas</a:t>
            </a:r>
            <a:r>
              <a:rPr lang="en-US" dirty="0"/>
              <a:t>e Study: Economic Research</a:t>
            </a:r>
          </a:p>
        </p:txBody>
      </p:sp>
      <p:sp>
        <p:nvSpPr>
          <p:cNvPr id="3" name="Content Placeholder 2">
            <a:extLst>
              <a:ext uri="{FF2B5EF4-FFF2-40B4-BE49-F238E27FC236}">
                <a16:creationId xmlns:a16="http://schemas.microsoft.com/office/drawing/2014/main" id="{E3ABFF21-E392-BD47-B7C9-11276C782139}"/>
              </a:ext>
            </a:extLst>
          </p:cNvPr>
          <p:cNvSpPr>
            <a:spLocks noGrp="1"/>
          </p:cNvSpPr>
          <p:nvPr>
            <p:ph idx="1"/>
          </p:nvPr>
        </p:nvSpPr>
        <p:spPr/>
        <p:txBody>
          <a:bodyPr/>
          <a:lstStyle/>
          <a:p>
            <a:r>
              <a:rPr lang="en-US" dirty="0"/>
              <a:t>Early, controversial result is published.</a:t>
            </a:r>
          </a:p>
          <a:p>
            <a:r>
              <a:rPr lang="en-US" dirty="0"/>
              <a:t>Flurry of effort to understand the result.</a:t>
            </a:r>
          </a:p>
          <a:p>
            <a:r>
              <a:rPr lang="en-US" dirty="0"/>
              <a:t>Growing body of evidence.</a:t>
            </a:r>
          </a:p>
          <a:p>
            <a:r>
              <a:rPr lang="en-US" dirty="0"/>
              <a:t>Consensus reached…</a:t>
            </a:r>
          </a:p>
          <a:p>
            <a:pPr lvl="1"/>
            <a:r>
              <a:rPr lang="en-US" dirty="0"/>
              <a:t>Not always.</a:t>
            </a:r>
          </a:p>
          <a:p>
            <a:pPr lvl="1"/>
            <a:r>
              <a:rPr lang="en-US" dirty="0"/>
              <a:t>Sometimes data continue to conflict.</a:t>
            </a:r>
          </a:p>
          <a:p>
            <a:pPr lvl="1"/>
            <a:r>
              <a:rPr lang="en-US" dirty="0"/>
              <a:t>Often merely a preponderance of evidence drives understanding.</a:t>
            </a:r>
          </a:p>
          <a:p>
            <a:r>
              <a:rPr lang="en-US" dirty="0"/>
              <a:t>Why has this happened with consumption inequality?</a:t>
            </a:r>
          </a:p>
          <a:p>
            <a:pPr lvl="1"/>
            <a:r>
              <a:rPr lang="en-US" dirty="0"/>
              <a:t>Inadequacy of data and methods.</a:t>
            </a:r>
          </a:p>
        </p:txBody>
      </p:sp>
      <p:sp>
        <p:nvSpPr>
          <p:cNvPr id="4" name="Slide Number Placeholder 3">
            <a:extLst>
              <a:ext uri="{FF2B5EF4-FFF2-40B4-BE49-F238E27FC236}">
                <a16:creationId xmlns:a16="http://schemas.microsoft.com/office/drawing/2014/main" id="{76663291-926E-0445-BC8E-14FD5D42F2B7}"/>
              </a:ext>
            </a:extLst>
          </p:cNvPr>
          <p:cNvSpPr>
            <a:spLocks noGrp="1"/>
          </p:cNvSpPr>
          <p:nvPr>
            <p:ph type="sldNum" sz="quarter" idx="12"/>
          </p:nvPr>
        </p:nvSpPr>
        <p:spPr/>
        <p:txBody>
          <a:bodyPr/>
          <a:lstStyle/>
          <a:p>
            <a:fld id="{D9F085D5-EC86-4F6A-B501-C1359CB39116}" type="slidenum">
              <a:rPr lang="en-US" smtClean="0"/>
              <a:t>75</a:t>
            </a:fld>
            <a:endParaRPr lang="en-US" dirty="0"/>
          </a:p>
        </p:txBody>
      </p:sp>
    </p:spTree>
    <p:extLst>
      <p:ext uri="{BB962C8B-B14F-4D97-AF65-F5344CB8AC3E}">
        <p14:creationId xmlns:p14="http://schemas.microsoft.com/office/powerpoint/2010/main" val="1341585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7787-5D1E-6B42-BDD3-D46A873C9E4D}"/>
              </a:ext>
            </a:extLst>
          </p:cNvPr>
          <p:cNvSpPr>
            <a:spLocks noGrp="1"/>
          </p:cNvSpPr>
          <p:nvPr>
            <p:ph type="title"/>
          </p:nvPr>
        </p:nvSpPr>
        <p:spPr>
          <a:xfrm>
            <a:off x="901263" y="0"/>
            <a:ext cx="10515600" cy="1325563"/>
          </a:xfrm>
        </p:spPr>
        <p:txBody>
          <a:bodyPr/>
          <a:lstStyle/>
          <a:p>
            <a:r>
              <a:rPr lang="en-US" dirty="0">
                <a:solidFill>
                  <a:schemeClr val="bg1"/>
                </a:solidFill>
              </a:rPr>
              <a:t> Su</a:t>
            </a:r>
            <a:r>
              <a:rPr lang="en-US" dirty="0"/>
              <a:t>mmary: Consumption Inequality</a:t>
            </a:r>
          </a:p>
        </p:txBody>
      </p:sp>
      <p:sp>
        <p:nvSpPr>
          <p:cNvPr id="3" name="Content Placeholder 2">
            <a:extLst>
              <a:ext uri="{FF2B5EF4-FFF2-40B4-BE49-F238E27FC236}">
                <a16:creationId xmlns:a16="http://schemas.microsoft.com/office/drawing/2014/main" id="{73E53DD4-70EC-924B-A716-53582241CA10}"/>
              </a:ext>
            </a:extLst>
          </p:cNvPr>
          <p:cNvSpPr>
            <a:spLocks noGrp="1"/>
          </p:cNvSpPr>
          <p:nvPr>
            <p:ph idx="1"/>
          </p:nvPr>
        </p:nvSpPr>
        <p:spPr/>
        <p:txBody>
          <a:bodyPr/>
          <a:lstStyle/>
          <a:p>
            <a:r>
              <a:rPr lang="en-US" dirty="0"/>
              <a:t>Early research indicated that although income inequality may be increasing, consumption inequality may not be.</a:t>
            </a:r>
          </a:p>
          <a:p>
            <a:pPr lvl="1"/>
            <a:r>
              <a:rPr lang="en-US" dirty="0"/>
              <a:t>How is this </a:t>
            </a:r>
            <a:r>
              <a:rPr lang="en-US"/>
              <a:t>possible? Borrowing</a:t>
            </a:r>
            <a:r>
              <a:rPr lang="en-US" dirty="0"/>
              <a:t>, or otherwise smoothing consumption.</a:t>
            </a:r>
          </a:p>
          <a:p>
            <a:pPr marL="457200" lvl="1" indent="0">
              <a:buNone/>
            </a:pPr>
            <a:endParaRPr lang="en-US" dirty="0"/>
          </a:p>
          <a:p>
            <a:r>
              <a:rPr lang="en-US" dirty="0"/>
              <a:t>Mounting evidence that it is increasing along with income and wealth inequality.</a:t>
            </a:r>
          </a:p>
          <a:p>
            <a:pPr marL="0" indent="0">
              <a:buNone/>
            </a:pPr>
            <a:endParaRPr lang="en-US" dirty="0"/>
          </a:p>
          <a:p>
            <a:r>
              <a:rPr lang="en-US" dirty="0"/>
              <a:t>Consensus </a:t>
            </a:r>
            <a:r>
              <a:rPr lang="en-US"/>
              <a:t>reached? No.</a:t>
            </a:r>
            <a:endParaRPr lang="en-US" dirty="0"/>
          </a:p>
        </p:txBody>
      </p:sp>
      <p:sp>
        <p:nvSpPr>
          <p:cNvPr id="4" name="Slide Number Placeholder 3">
            <a:extLst>
              <a:ext uri="{FF2B5EF4-FFF2-40B4-BE49-F238E27FC236}">
                <a16:creationId xmlns:a16="http://schemas.microsoft.com/office/drawing/2014/main" id="{41C4EE8D-CE64-1F45-BFA6-FD517EF4A2DA}"/>
              </a:ext>
            </a:extLst>
          </p:cNvPr>
          <p:cNvSpPr>
            <a:spLocks noGrp="1"/>
          </p:cNvSpPr>
          <p:nvPr>
            <p:ph type="sldNum" sz="quarter" idx="12"/>
          </p:nvPr>
        </p:nvSpPr>
        <p:spPr/>
        <p:txBody>
          <a:bodyPr/>
          <a:lstStyle/>
          <a:p>
            <a:fld id="{D9F085D5-EC86-4F6A-B501-C1359CB39116}" type="slidenum">
              <a:rPr lang="en-US" smtClean="0"/>
              <a:t>76</a:t>
            </a:fld>
            <a:endParaRPr lang="en-US" dirty="0"/>
          </a:p>
        </p:txBody>
      </p:sp>
    </p:spTree>
    <p:extLst>
      <p:ext uri="{BB962C8B-B14F-4D97-AF65-F5344CB8AC3E}">
        <p14:creationId xmlns:p14="http://schemas.microsoft.com/office/powerpoint/2010/main" val="1410507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262D-3E8F-8A4F-A09D-7E2EB3989011}"/>
              </a:ext>
            </a:extLst>
          </p:cNvPr>
          <p:cNvSpPr>
            <a:spLocks noGrp="1"/>
          </p:cNvSpPr>
          <p:nvPr>
            <p:ph type="title"/>
          </p:nvPr>
        </p:nvSpPr>
        <p:spPr/>
        <p:txBody>
          <a:bodyPr/>
          <a:lstStyle/>
          <a:p>
            <a:r>
              <a:rPr lang="en-US" dirty="0">
                <a:solidFill>
                  <a:schemeClr val="bg1"/>
                </a:solidFill>
              </a:rPr>
              <a:t>Tax</a:t>
            </a:r>
            <a:r>
              <a:rPr lang="en-US" dirty="0"/>
              <a:t> Rates Over Time</a:t>
            </a:r>
          </a:p>
        </p:txBody>
      </p:sp>
      <p:pic>
        <p:nvPicPr>
          <p:cNvPr id="6" name="Content Placeholder 5" descr="A close up of a map&#10;&#10;Description automatically generated">
            <a:extLst>
              <a:ext uri="{FF2B5EF4-FFF2-40B4-BE49-F238E27FC236}">
                <a16:creationId xmlns:a16="http://schemas.microsoft.com/office/drawing/2014/main" id="{2EEC894C-1DC1-0543-B189-4664CB0AB2FF}"/>
              </a:ext>
            </a:extLst>
          </p:cNvPr>
          <p:cNvPicPr>
            <a:picLocks noGrp="1" noChangeAspect="1"/>
          </p:cNvPicPr>
          <p:nvPr>
            <p:ph idx="1"/>
          </p:nvPr>
        </p:nvPicPr>
        <p:blipFill>
          <a:blip r:embed="rId3" r:link="rId4"/>
          <a:stretch>
            <a:fillRect/>
          </a:stretch>
        </p:blipFill>
        <p:spPr>
          <a:xfrm>
            <a:off x="2084070" y="880986"/>
            <a:ext cx="8023859" cy="5349240"/>
          </a:xfrm>
        </p:spPr>
      </p:pic>
      <p:sp>
        <p:nvSpPr>
          <p:cNvPr id="4" name="Slide Number Placeholder 3">
            <a:extLst>
              <a:ext uri="{FF2B5EF4-FFF2-40B4-BE49-F238E27FC236}">
                <a16:creationId xmlns:a16="http://schemas.microsoft.com/office/drawing/2014/main" id="{5841F942-07A6-774D-8116-4B881943E7B8}"/>
              </a:ext>
            </a:extLst>
          </p:cNvPr>
          <p:cNvSpPr>
            <a:spLocks noGrp="1"/>
          </p:cNvSpPr>
          <p:nvPr>
            <p:ph type="sldNum" sz="quarter" idx="12"/>
          </p:nvPr>
        </p:nvSpPr>
        <p:spPr/>
        <p:txBody>
          <a:bodyPr/>
          <a:lstStyle/>
          <a:p>
            <a:fld id="{D9F085D5-EC86-4F6A-B501-C1359CB39116}" type="slidenum">
              <a:rPr lang="en-GB" smtClean="0"/>
              <a:t>77</a:t>
            </a:fld>
            <a:endParaRPr lang="en-GB"/>
          </a:p>
        </p:txBody>
      </p:sp>
    </p:spTree>
    <p:extLst>
      <p:ext uri="{BB962C8B-B14F-4D97-AF65-F5344CB8AC3E}">
        <p14:creationId xmlns:p14="http://schemas.microsoft.com/office/powerpoint/2010/main" val="8113453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568DB-F145-544A-99AE-22E9798D7EC2}"/>
              </a:ext>
            </a:extLst>
          </p:cNvPr>
          <p:cNvSpPr>
            <a:spLocks noGrp="1"/>
          </p:cNvSpPr>
          <p:nvPr>
            <p:ph type="title"/>
          </p:nvPr>
        </p:nvSpPr>
        <p:spPr>
          <a:xfrm>
            <a:off x="753535" y="0"/>
            <a:ext cx="10515600" cy="1325563"/>
          </a:xfrm>
        </p:spPr>
        <p:txBody>
          <a:bodyPr/>
          <a:lstStyle/>
          <a:p>
            <a:r>
              <a:rPr lang="en-US" dirty="0">
                <a:solidFill>
                  <a:schemeClr val="bg1"/>
                </a:solidFill>
              </a:rPr>
              <a:t>The</a:t>
            </a:r>
            <a:r>
              <a:rPr lang="en-US" dirty="0"/>
              <a:t> Top Tax Rate and Income Cutoff</a:t>
            </a:r>
          </a:p>
        </p:txBody>
      </p:sp>
      <p:sp>
        <p:nvSpPr>
          <p:cNvPr id="4" name="Slide Number Placeholder 3">
            <a:extLst>
              <a:ext uri="{FF2B5EF4-FFF2-40B4-BE49-F238E27FC236}">
                <a16:creationId xmlns:a16="http://schemas.microsoft.com/office/drawing/2014/main" id="{85C16EB4-07C2-0C46-8AB8-F30D501A4936}"/>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7" name="Content Placeholder 6" descr="Chart, line chart&#10;&#10;Description automatically generated">
            <a:extLst>
              <a:ext uri="{FF2B5EF4-FFF2-40B4-BE49-F238E27FC236}">
                <a16:creationId xmlns:a16="http://schemas.microsoft.com/office/drawing/2014/main" id="{361B5E54-5D49-F947-B9CF-E23D6EB0CE26}"/>
              </a:ext>
            </a:extLst>
          </p:cNvPr>
          <p:cNvPicPr>
            <a:picLocks noGrp="1" noChangeAspect="1"/>
          </p:cNvPicPr>
          <p:nvPr>
            <p:ph idx="1"/>
          </p:nvPr>
        </p:nvPicPr>
        <p:blipFill>
          <a:blip r:embed="rId3" r:link="rId4"/>
          <a:stretch>
            <a:fillRect/>
          </a:stretch>
        </p:blipFill>
        <p:spPr>
          <a:xfrm>
            <a:off x="1043334" y="1177560"/>
            <a:ext cx="10105332" cy="5052666"/>
          </a:xfrm>
        </p:spPr>
      </p:pic>
      <p:sp>
        <p:nvSpPr>
          <p:cNvPr id="5" name="TextBox 4">
            <a:extLst>
              <a:ext uri="{FF2B5EF4-FFF2-40B4-BE49-F238E27FC236}">
                <a16:creationId xmlns:a16="http://schemas.microsoft.com/office/drawing/2014/main" id="{8AC2A525-7ED1-33E2-3A1F-65A5FD5CA1FC}"/>
              </a:ext>
            </a:extLst>
          </p:cNvPr>
          <p:cNvSpPr txBox="1"/>
          <p:nvPr/>
        </p:nvSpPr>
        <p:spPr>
          <a:xfrm>
            <a:off x="6554167" y="1457324"/>
            <a:ext cx="3519810" cy="1631216"/>
          </a:xfrm>
          <a:prstGeom prst="rect">
            <a:avLst/>
          </a:prstGeom>
          <a:noFill/>
        </p:spPr>
        <p:txBody>
          <a:bodyPr wrap="none" rtlCol="0">
            <a:spAutoFit/>
          </a:bodyPr>
          <a:lstStyle/>
          <a:p>
            <a:r>
              <a:rPr lang="en-US" sz="2000" dirty="0"/>
              <a:t>Massive tax cut for those with</a:t>
            </a:r>
          </a:p>
          <a:p>
            <a:r>
              <a:rPr lang="en-US" sz="2000" dirty="0"/>
              <a:t>More than $4 million in income.</a:t>
            </a:r>
          </a:p>
          <a:p>
            <a:endParaRPr lang="en-US" sz="2000" dirty="0"/>
          </a:p>
          <a:p>
            <a:r>
              <a:rPr lang="en-US" sz="2000" dirty="0"/>
              <a:t>And for those with more than </a:t>
            </a:r>
          </a:p>
          <a:p>
            <a:r>
              <a:rPr lang="en-US" sz="2000" dirty="0"/>
              <a:t>About $200,000 in income.</a:t>
            </a:r>
          </a:p>
        </p:txBody>
      </p:sp>
    </p:spTree>
    <p:extLst>
      <p:ext uri="{BB962C8B-B14F-4D97-AF65-F5344CB8AC3E}">
        <p14:creationId xmlns:p14="http://schemas.microsoft.com/office/powerpoint/2010/main" val="2909628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1AFC2-6A14-7E40-B5CF-E4338F13D34A}"/>
              </a:ext>
            </a:extLst>
          </p:cNvPr>
          <p:cNvSpPr>
            <a:spLocks noGrp="1"/>
          </p:cNvSpPr>
          <p:nvPr>
            <p:ph type="title"/>
          </p:nvPr>
        </p:nvSpPr>
        <p:spPr>
          <a:xfrm>
            <a:off x="638505" y="31530"/>
            <a:ext cx="10515600" cy="1325563"/>
          </a:xfrm>
        </p:spPr>
        <p:txBody>
          <a:bodyPr>
            <a:normAutofit/>
          </a:bodyPr>
          <a:lstStyle/>
          <a:p>
            <a:r>
              <a:rPr lang="en-US" sz="3800" dirty="0"/>
              <a:t> </a:t>
            </a:r>
            <a:r>
              <a:rPr lang="en-US" sz="3800" dirty="0">
                <a:solidFill>
                  <a:schemeClr val="bg1"/>
                </a:solidFill>
              </a:rPr>
              <a:t>CEO</a:t>
            </a:r>
            <a:r>
              <a:rPr lang="en-US" sz="3800" dirty="0"/>
              <a:t> Pay Has Been Growing Rapidly</a:t>
            </a:r>
          </a:p>
        </p:txBody>
      </p:sp>
      <p:sp>
        <p:nvSpPr>
          <p:cNvPr id="4" name="Slide Number Placeholder 3">
            <a:extLst>
              <a:ext uri="{FF2B5EF4-FFF2-40B4-BE49-F238E27FC236}">
                <a16:creationId xmlns:a16="http://schemas.microsoft.com/office/drawing/2014/main" id="{547422B6-CD2A-9142-9413-D4D76DCD4CAE}"/>
              </a:ext>
            </a:extLst>
          </p:cNvPr>
          <p:cNvSpPr>
            <a:spLocks noGrp="1"/>
          </p:cNvSpPr>
          <p:nvPr>
            <p:ph type="sldNum" sz="quarter" idx="12"/>
          </p:nvPr>
        </p:nvSpPr>
        <p:spPr/>
        <p:txBody>
          <a:bodyPr/>
          <a:lstStyle/>
          <a:p>
            <a:fld id="{D9F085D5-EC86-4F6A-B501-C1359CB39116}" type="slidenum">
              <a:rPr lang="en-US" smtClean="0"/>
              <a:t>79</a:t>
            </a:fld>
            <a:endParaRPr lang="en-US" dirty="0"/>
          </a:p>
        </p:txBody>
      </p:sp>
      <p:pic>
        <p:nvPicPr>
          <p:cNvPr id="10" name="Content Placeholder 9">
            <a:extLst>
              <a:ext uri="{FF2B5EF4-FFF2-40B4-BE49-F238E27FC236}">
                <a16:creationId xmlns:a16="http://schemas.microsoft.com/office/drawing/2014/main" id="{49A37CEB-07FA-CC4F-9717-A6305B9092C1}"/>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453008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03FD0A-5535-4618-9048-652BA9911F8B}"/>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6" name="Picture 5">
            <a:extLst>
              <a:ext uri="{FF2B5EF4-FFF2-40B4-BE49-F238E27FC236}">
                <a16:creationId xmlns:a16="http://schemas.microsoft.com/office/drawing/2014/main" id="{972B369D-49DE-46E9-89A1-7151219369FA}"/>
              </a:ext>
            </a:extLst>
          </p:cNvPr>
          <p:cNvPicPr>
            <a:picLocks noChangeAspect="1"/>
          </p:cNvPicPr>
          <p:nvPr/>
        </p:nvPicPr>
        <p:blipFill>
          <a:blip r:embed="rId3"/>
          <a:stretch>
            <a:fillRect/>
          </a:stretch>
        </p:blipFill>
        <p:spPr>
          <a:xfrm>
            <a:off x="2569610" y="213102"/>
            <a:ext cx="7052780" cy="5877455"/>
          </a:xfrm>
          <a:prstGeom prst="rect">
            <a:avLst/>
          </a:prstGeom>
        </p:spPr>
      </p:pic>
    </p:spTree>
    <p:extLst>
      <p:ext uri="{BB962C8B-B14F-4D97-AF65-F5344CB8AC3E}">
        <p14:creationId xmlns:p14="http://schemas.microsoft.com/office/powerpoint/2010/main" val="4165105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1483EB4D-2F6C-2940-8FBF-E372FCA5A206}"/>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
        <p:nvSpPr>
          <p:cNvPr id="4" name="Slide Number Placeholder 3">
            <a:extLst>
              <a:ext uri="{FF2B5EF4-FFF2-40B4-BE49-F238E27FC236}">
                <a16:creationId xmlns:a16="http://schemas.microsoft.com/office/drawing/2014/main" id="{547422B6-CD2A-9142-9413-D4D76DCD4CAE}"/>
              </a:ext>
            </a:extLst>
          </p:cNvPr>
          <p:cNvSpPr>
            <a:spLocks noGrp="1"/>
          </p:cNvSpPr>
          <p:nvPr>
            <p:ph type="sldNum" sz="quarter" idx="12"/>
          </p:nvPr>
        </p:nvSpPr>
        <p:spPr/>
        <p:txBody>
          <a:bodyPr/>
          <a:lstStyle/>
          <a:p>
            <a:fld id="{D9F085D5-EC86-4F6A-B501-C1359CB39116}" type="slidenum">
              <a:rPr lang="en-US" smtClean="0"/>
              <a:t>80</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39211AEA-4617-D64A-8FCF-9054B2EA351A}"/>
              </a:ext>
            </a:extLst>
          </p:cNvPr>
          <p:cNvPicPr>
            <a:picLocks noChangeAspect="1"/>
          </p:cNvPicPr>
          <p:nvPr/>
        </p:nvPicPr>
        <p:blipFill>
          <a:blip r:embed="rId5"/>
          <a:stretch>
            <a:fillRect/>
          </a:stretch>
        </p:blipFill>
        <p:spPr>
          <a:xfrm>
            <a:off x="1011269" y="2693022"/>
            <a:ext cx="10169462" cy="3537204"/>
          </a:xfrm>
          <a:prstGeom prst="rect">
            <a:avLst/>
          </a:prstGeom>
        </p:spPr>
      </p:pic>
      <p:sp>
        <p:nvSpPr>
          <p:cNvPr id="9" name="Title 1">
            <a:extLst>
              <a:ext uri="{FF2B5EF4-FFF2-40B4-BE49-F238E27FC236}">
                <a16:creationId xmlns:a16="http://schemas.microsoft.com/office/drawing/2014/main" id="{145AB2D6-DF56-1B40-AB15-16C3863B6F08}"/>
              </a:ext>
            </a:extLst>
          </p:cNvPr>
          <p:cNvSpPr>
            <a:spLocks noGrp="1"/>
          </p:cNvSpPr>
          <p:nvPr>
            <p:ph type="title"/>
          </p:nvPr>
        </p:nvSpPr>
        <p:spPr>
          <a:xfrm>
            <a:off x="638505" y="31530"/>
            <a:ext cx="10515600" cy="1325563"/>
          </a:xfrm>
        </p:spPr>
        <p:txBody>
          <a:bodyPr>
            <a:normAutofit/>
          </a:bodyPr>
          <a:lstStyle/>
          <a:p>
            <a:r>
              <a:rPr lang="en-US" sz="3800" dirty="0"/>
              <a:t> </a:t>
            </a:r>
            <a:r>
              <a:rPr lang="en-US" sz="3800" dirty="0">
                <a:solidFill>
                  <a:schemeClr val="bg1"/>
                </a:solidFill>
              </a:rPr>
              <a:t>CEO</a:t>
            </a:r>
            <a:r>
              <a:rPr lang="en-US" sz="3800" dirty="0"/>
              <a:t> Pay Has Been Growing Rapidly</a:t>
            </a:r>
          </a:p>
        </p:txBody>
      </p:sp>
    </p:spTree>
    <p:extLst>
      <p:ext uri="{BB962C8B-B14F-4D97-AF65-F5344CB8AC3E}">
        <p14:creationId xmlns:p14="http://schemas.microsoft.com/office/powerpoint/2010/main" val="291978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5DB4-617D-7A43-8411-47B2A396243C}"/>
              </a:ext>
            </a:extLst>
          </p:cNvPr>
          <p:cNvSpPr>
            <a:spLocks noGrp="1"/>
          </p:cNvSpPr>
          <p:nvPr>
            <p:ph type="title"/>
          </p:nvPr>
        </p:nvSpPr>
        <p:spPr>
          <a:xfrm>
            <a:off x="765297" y="0"/>
            <a:ext cx="10515600" cy="1325563"/>
          </a:xfrm>
        </p:spPr>
        <p:txBody>
          <a:bodyPr/>
          <a:lstStyle/>
          <a:p>
            <a:r>
              <a:rPr lang="en-US" dirty="0">
                <a:solidFill>
                  <a:schemeClr val="bg1"/>
                </a:solidFill>
              </a:rPr>
              <a:t>The</a:t>
            </a:r>
            <a:r>
              <a:rPr lang="en-US" dirty="0"/>
              <a:t> Rich Really do Pay Lower Taxes</a:t>
            </a:r>
          </a:p>
        </p:txBody>
      </p:sp>
      <p:pic>
        <p:nvPicPr>
          <p:cNvPr id="6" name="Content Placeholder 5" descr="A close up of a map&#10;&#10;Description automatically generated">
            <a:extLst>
              <a:ext uri="{FF2B5EF4-FFF2-40B4-BE49-F238E27FC236}">
                <a16:creationId xmlns:a16="http://schemas.microsoft.com/office/drawing/2014/main" id="{A987B190-3641-2B49-A1AE-E81AA6622867}"/>
              </a:ext>
            </a:extLst>
          </p:cNvPr>
          <p:cNvPicPr>
            <a:picLocks noGrp="1" noChangeAspect="1"/>
          </p:cNvPicPr>
          <p:nvPr>
            <p:ph idx="1"/>
          </p:nvPr>
        </p:nvPicPr>
        <p:blipFill>
          <a:blip r:embed="rId3"/>
          <a:stretch>
            <a:fillRect/>
          </a:stretch>
        </p:blipFill>
        <p:spPr>
          <a:xfrm>
            <a:off x="1191876" y="1173194"/>
            <a:ext cx="9808247" cy="4782688"/>
          </a:xfrm>
        </p:spPr>
      </p:pic>
      <p:sp>
        <p:nvSpPr>
          <p:cNvPr id="4" name="Slide Number Placeholder 3">
            <a:extLst>
              <a:ext uri="{FF2B5EF4-FFF2-40B4-BE49-F238E27FC236}">
                <a16:creationId xmlns:a16="http://schemas.microsoft.com/office/drawing/2014/main" id="{B262B822-B4ED-4746-AC2F-85A42AF719A3}"/>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81</a:t>
            </a:fld>
            <a:endParaRPr lang="en-GB" dirty="0"/>
          </a:p>
        </p:txBody>
      </p:sp>
      <p:sp>
        <p:nvSpPr>
          <p:cNvPr id="7" name="TextBox 6">
            <a:extLst>
              <a:ext uri="{FF2B5EF4-FFF2-40B4-BE49-F238E27FC236}">
                <a16:creationId xmlns:a16="http://schemas.microsoft.com/office/drawing/2014/main" id="{62D84A66-AF5C-8A4E-9101-06F64BDF1EB3}"/>
              </a:ext>
            </a:extLst>
          </p:cNvPr>
          <p:cNvSpPr txBox="1"/>
          <p:nvPr/>
        </p:nvSpPr>
        <p:spPr>
          <a:xfrm>
            <a:off x="2553419" y="5762445"/>
            <a:ext cx="1511889" cy="369332"/>
          </a:xfrm>
          <a:prstGeom prst="rect">
            <a:avLst/>
          </a:prstGeom>
          <a:solidFill>
            <a:schemeClr val="bg1"/>
          </a:solidFill>
        </p:spPr>
        <p:txBody>
          <a:bodyPr wrap="none" rtlCol="0">
            <a:spAutoFit/>
          </a:bodyPr>
          <a:lstStyle/>
          <a:p>
            <a:r>
              <a:rPr lang="en-US" dirty="0"/>
              <a:t>Lower Income</a:t>
            </a:r>
          </a:p>
        </p:txBody>
      </p:sp>
      <p:sp>
        <p:nvSpPr>
          <p:cNvPr id="8" name="TextBox 7">
            <a:extLst>
              <a:ext uri="{FF2B5EF4-FFF2-40B4-BE49-F238E27FC236}">
                <a16:creationId xmlns:a16="http://schemas.microsoft.com/office/drawing/2014/main" id="{EF148323-C452-7F4B-850B-E118D044BBF5}"/>
              </a:ext>
            </a:extLst>
          </p:cNvPr>
          <p:cNvSpPr txBox="1"/>
          <p:nvPr/>
        </p:nvSpPr>
        <p:spPr>
          <a:xfrm>
            <a:off x="8330242" y="5762445"/>
            <a:ext cx="1558119" cy="369332"/>
          </a:xfrm>
          <a:prstGeom prst="rect">
            <a:avLst/>
          </a:prstGeom>
          <a:solidFill>
            <a:schemeClr val="bg1"/>
          </a:solidFill>
        </p:spPr>
        <p:txBody>
          <a:bodyPr wrap="none" rtlCol="0">
            <a:spAutoFit/>
          </a:bodyPr>
          <a:lstStyle/>
          <a:p>
            <a:r>
              <a:rPr lang="en-US" dirty="0"/>
              <a:t>Higher Income</a:t>
            </a:r>
          </a:p>
        </p:txBody>
      </p:sp>
      <p:sp>
        <p:nvSpPr>
          <p:cNvPr id="9" name="TextBox 8">
            <a:extLst>
              <a:ext uri="{FF2B5EF4-FFF2-40B4-BE49-F238E27FC236}">
                <a16:creationId xmlns:a16="http://schemas.microsoft.com/office/drawing/2014/main" id="{86638735-4D81-9341-809D-A7605BC06A9A}"/>
              </a:ext>
            </a:extLst>
          </p:cNvPr>
          <p:cNvSpPr txBox="1"/>
          <p:nvPr/>
        </p:nvSpPr>
        <p:spPr>
          <a:xfrm>
            <a:off x="10242037" y="5546306"/>
            <a:ext cx="685957" cy="276999"/>
          </a:xfrm>
          <a:prstGeom prst="rect">
            <a:avLst/>
          </a:prstGeom>
          <a:solidFill>
            <a:schemeClr val="bg1"/>
          </a:solidFill>
        </p:spPr>
        <p:txBody>
          <a:bodyPr wrap="none" rtlCol="0">
            <a:spAutoFit/>
          </a:bodyPr>
          <a:lstStyle/>
          <a:p>
            <a:r>
              <a:rPr lang="en-US" sz="1200" b="1" dirty="0"/>
              <a:t>Top 400</a:t>
            </a:r>
          </a:p>
        </p:txBody>
      </p:sp>
      <p:sp>
        <p:nvSpPr>
          <p:cNvPr id="11" name="TextBox 10">
            <a:extLst>
              <a:ext uri="{FF2B5EF4-FFF2-40B4-BE49-F238E27FC236}">
                <a16:creationId xmlns:a16="http://schemas.microsoft.com/office/drawing/2014/main" id="{F7B31498-09F3-3F48-920C-29B72519425A}"/>
              </a:ext>
            </a:extLst>
          </p:cNvPr>
          <p:cNvSpPr txBox="1"/>
          <p:nvPr/>
        </p:nvSpPr>
        <p:spPr>
          <a:xfrm>
            <a:off x="10574715" y="1461407"/>
            <a:ext cx="498855" cy="276999"/>
          </a:xfrm>
          <a:prstGeom prst="rect">
            <a:avLst/>
          </a:prstGeom>
          <a:solidFill>
            <a:schemeClr val="bg1"/>
          </a:solidFill>
        </p:spPr>
        <p:txBody>
          <a:bodyPr wrap="none" rtlCol="0">
            <a:spAutoFit/>
          </a:bodyPr>
          <a:lstStyle/>
          <a:p>
            <a:r>
              <a:rPr lang="en-US" sz="1200" b="1" dirty="0"/>
              <a:t>1950</a:t>
            </a:r>
          </a:p>
        </p:txBody>
      </p:sp>
      <p:cxnSp>
        <p:nvCxnSpPr>
          <p:cNvPr id="13" name="Straight Connector 12">
            <a:extLst>
              <a:ext uri="{FF2B5EF4-FFF2-40B4-BE49-F238E27FC236}">
                <a16:creationId xmlns:a16="http://schemas.microsoft.com/office/drawing/2014/main" id="{77FECFD5-4908-3241-959F-10F8E6B658E1}"/>
              </a:ext>
            </a:extLst>
          </p:cNvPr>
          <p:cNvCxnSpPr>
            <a:cxnSpLocks/>
          </p:cNvCxnSpPr>
          <p:nvPr/>
        </p:nvCxnSpPr>
        <p:spPr>
          <a:xfrm flipH="1">
            <a:off x="1692166" y="4692770"/>
            <a:ext cx="8882550"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065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291B-DCAC-644F-A23D-B8F8BE8C7A04}"/>
              </a:ext>
            </a:extLst>
          </p:cNvPr>
          <p:cNvSpPr>
            <a:spLocks noGrp="1"/>
          </p:cNvSpPr>
          <p:nvPr>
            <p:ph type="title"/>
          </p:nvPr>
        </p:nvSpPr>
        <p:spPr>
          <a:xfrm>
            <a:off x="796160" y="0"/>
            <a:ext cx="10515600" cy="1325563"/>
          </a:xfrm>
        </p:spPr>
        <p:txBody>
          <a:bodyPr/>
          <a:lstStyle/>
          <a:p>
            <a:r>
              <a:rPr lang="en-US" dirty="0">
                <a:solidFill>
                  <a:schemeClr val="bg1"/>
                </a:solidFill>
              </a:rPr>
              <a:t>Lab</a:t>
            </a:r>
            <a:r>
              <a:rPr lang="en-US" dirty="0"/>
              <a:t>or Share Gap Acceleration</a:t>
            </a:r>
          </a:p>
        </p:txBody>
      </p:sp>
      <p:sp>
        <p:nvSpPr>
          <p:cNvPr id="4" name="Slide Number Placeholder 3">
            <a:extLst>
              <a:ext uri="{FF2B5EF4-FFF2-40B4-BE49-F238E27FC236}">
                <a16:creationId xmlns:a16="http://schemas.microsoft.com/office/drawing/2014/main" id="{0FAD9A56-8E15-1343-9D5E-99C307BDC2E5}"/>
              </a:ext>
            </a:extLst>
          </p:cNvPr>
          <p:cNvSpPr>
            <a:spLocks noGrp="1"/>
          </p:cNvSpPr>
          <p:nvPr>
            <p:ph type="sldNum" sz="quarter" idx="12"/>
          </p:nvPr>
        </p:nvSpPr>
        <p:spPr/>
        <p:txBody>
          <a:bodyPr/>
          <a:lstStyle/>
          <a:p>
            <a:fld id="{D9F085D5-EC86-4F6A-B501-C1359CB39116}" type="slidenum">
              <a:rPr lang="en-US" smtClean="0"/>
              <a:t>82</a:t>
            </a:fld>
            <a:endParaRPr lang="en-US" dirty="0"/>
          </a:p>
        </p:txBody>
      </p:sp>
      <p:pic>
        <p:nvPicPr>
          <p:cNvPr id="8" name="Content Placeholder 7" descr="A screenshot of a map&#10;&#10;Description automatically generated">
            <a:extLst>
              <a:ext uri="{FF2B5EF4-FFF2-40B4-BE49-F238E27FC236}">
                <a16:creationId xmlns:a16="http://schemas.microsoft.com/office/drawing/2014/main" id="{F03DAE9B-04B6-C841-88EB-3AFFE1762F33}"/>
              </a:ext>
            </a:extLst>
          </p:cNvPr>
          <p:cNvPicPr>
            <a:picLocks noGrp="1" noChangeAspect="1"/>
          </p:cNvPicPr>
          <p:nvPr>
            <p:ph idx="1"/>
          </p:nvPr>
        </p:nvPicPr>
        <p:blipFill>
          <a:blip r:embed="rId2" r:link="rId3"/>
          <a:stretch>
            <a:fillRect/>
          </a:stretch>
        </p:blipFill>
        <p:spPr>
          <a:xfrm>
            <a:off x="2478085" y="965877"/>
            <a:ext cx="7235829" cy="5264349"/>
          </a:xfrm>
        </p:spPr>
      </p:pic>
    </p:spTree>
    <p:extLst>
      <p:ext uri="{BB962C8B-B14F-4D97-AF65-F5344CB8AC3E}">
        <p14:creationId xmlns:p14="http://schemas.microsoft.com/office/powerpoint/2010/main" val="3603154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0EDC-CD34-7B4B-8A45-910BFEB9F1EE}"/>
              </a:ext>
            </a:extLst>
          </p:cNvPr>
          <p:cNvSpPr>
            <a:spLocks noGrp="1"/>
          </p:cNvSpPr>
          <p:nvPr>
            <p:ph type="title"/>
          </p:nvPr>
        </p:nvSpPr>
        <p:spPr>
          <a:xfrm>
            <a:off x="638510" y="21020"/>
            <a:ext cx="10515600" cy="1325563"/>
          </a:xfrm>
        </p:spPr>
        <p:txBody>
          <a:bodyPr>
            <a:normAutofit/>
          </a:bodyPr>
          <a:lstStyle/>
          <a:p>
            <a:r>
              <a:rPr lang="en-US" sz="3800" dirty="0"/>
              <a:t> </a:t>
            </a:r>
            <a:r>
              <a:rPr lang="en-US" sz="3800" dirty="0">
                <a:solidFill>
                  <a:schemeClr val="bg1"/>
                </a:solidFill>
              </a:rPr>
              <a:t>CEO</a:t>
            </a:r>
            <a:r>
              <a:rPr lang="en-US" sz="3800" dirty="0"/>
              <a:t> Compensation – Tied to Stock Prices</a:t>
            </a:r>
          </a:p>
        </p:txBody>
      </p:sp>
      <p:pic>
        <p:nvPicPr>
          <p:cNvPr id="8" name="Content Placeholder 7">
            <a:extLst>
              <a:ext uri="{FF2B5EF4-FFF2-40B4-BE49-F238E27FC236}">
                <a16:creationId xmlns:a16="http://schemas.microsoft.com/office/drawing/2014/main" id="{E46BC669-4314-9B4A-B5DE-42558FC222BB}"/>
              </a:ext>
            </a:extLst>
          </p:cNvPr>
          <p:cNvPicPr>
            <a:picLocks noGrp="1" noChangeAspect="1"/>
          </p:cNvPicPr>
          <p:nvPr>
            <p:ph idx="1"/>
          </p:nvPr>
        </p:nvPicPr>
        <p:blipFill>
          <a:blip r:embed="rId2" r:link="rId3"/>
          <a:srcRect/>
          <a:stretch>
            <a:fillRect/>
          </a:stretch>
        </p:blipFill>
        <p:spPr>
          <a:xfrm>
            <a:off x="982274" y="1116500"/>
            <a:ext cx="10227451" cy="5113725"/>
          </a:xfrm>
        </p:spPr>
      </p:pic>
      <p:sp>
        <p:nvSpPr>
          <p:cNvPr id="4" name="Slide Number Placeholder 3">
            <a:extLst>
              <a:ext uri="{FF2B5EF4-FFF2-40B4-BE49-F238E27FC236}">
                <a16:creationId xmlns:a16="http://schemas.microsoft.com/office/drawing/2014/main" id="{5C8E1FCB-2283-7248-8162-697034059004}"/>
              </a:ext>
            </a:extLst>
          </p:cNvPr>
          <p:cNvSpPr>
            <a:spLocks noGrp="1"/>
          </p:cNvSpPr>
          <p:nvPr>
            <p:ph type="sldNum" sz="quarter" idx="12"/>
          </p:nvPr>
        </p:nvSpPr>
        <p:spPr/>
        <p:txBody>
          <a:bodyPr/>
          <a:lstStyle/>
          <a:p>
            <a:fld id="{D9F085D5-EC86-4F6A-B501-C1359CB39116}" type="slidenum">
              <a:rPr lang="en-GB" smtClean="0"/>
              <a:t>83</a:t>
            </a:fld>
            <a:endParaRPr lang="en-GB"/>
          </a:p>
        </p:txBody>
      </p:sp>
    </p:spTree>
    <p:extLst>
      <p:ext uri="{BB962C8B-B14F-4D97-AF65-F5344CB8AC3E}">
        <p14:creationId xmlns:p14="http://schemas.microsoft.com/office/powerpoint/2010/main" val="864141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02F7-AF6D-594D-A643-B0CC9B8863A5}"/>
              </a:ext>
            </a:extLst>
          </p:cNvPr>
          <p:cNvSpPr>
            <a:spLocks noGrp="1"/>
          </p:cNvSpPr>
          <p:nvPr>
            <p:ph type="title"/>
          </p:nvPr>
        </p:nvSpPr>
        <p:spPr>
          <a:xfrm>
            <a:off x="522899" y="0"/>
            <a:ext cx="10515600" cy="1325563"/>
          </a:xfrm>
        </p:spPr>
        <p:txBody>
          <a:bodyPr/>
          <a:lstStyle/>
          <a:p>
            <a:r>
              <a:rPr lang="en-US" dirty="0">
                <a:solidFill>
                  <a:schemeClr val="bg1"/>
                </a:solidFill>
              </a:rPr>
              <a:t>  Sou</a:t>
            </a:r>
            <a:r>
              <a:rPr lang="en-US" dirty="0"/>
              <a:t>rces of Inequality Through Late 1990s</a:t>
            </a:r>
          </a:p>
        </p:txBody>
      </p:sp>
      <p:sp>
        <p:nvSpPr>
          <p:cNvPr id="5" name="Slide Number Placeholder 4">
            <a:extLst>
              <a:ext uri="{FF2B5EF4-FFF2-40B4-BE49-F238E27FC236}">
                <a16:creationId xmlns:a16="http://schemas.microsoft.com/office/drawing/2014/main" id="{038ED347-E4F7-D344-8780-EAB3A6810AAE}"/>
              </a:ext>
            </a:extLst>
          </p:cNvPr>
          <p:cNvSpPr>
            <a:spLocks noGrp="1"/>
          </p:cNvSpPr>
          <p:nvPr>
            <p:ph type="sldNum" sz="quarter" idx="12"/>
          </p:nvPr>
        </p:nvSpPr>
        <p:spPr/>
        <p:txBody>
          <a:bodyPr/>
          <a:lstStyle/>
          <a:p>
            <a:fld id="{D9F085D5-EC86-4F6A-B501-C1359CB39116}" type="slidenum">
              <a:rPr lang="en-US" smtClean="0"/>
              <a:t>84</a:t>
            </a:fld>
            <a:endParaRPr lang="en-US" dirty="0"/>
          </a:p>
        </p:txBody>
      </p:sp>
      <p:pic>
        <p:nvPicPr>
          <p:cNvPr id="6" name="Picture 5">
            <a:extLst>
              <a:ext uri="{FF2B5EF4-FFF2-40B4-BE49-F238E27FC236}">
                <a16:creationId xmlns:a16="http://schemas.microsoft.com/office/drawing/2014/main" id="{BD9E60A4-3B86-E042-8E57-9F1B5741D3FA}"/>
              </a:ext>
            </a:extLst>
          </p:cNvPr>
          <p:cNvPicPr>
            <a:picLocks noChangeAspect="1"/>
          </p:cNvPicPr>
          <p:nvPr/>
        </p:nvPicPr>
        <p:blipFill>
          <a:blip r:embed="rId3"/>
          <a:stretch>
            <a:fillRect/>
          </a:stretch>
        </p:blipFill>
        <p:spPr>
          <a:xfrm>
            <a:off x="2398643" y="873261"/>
            <a:ext cx="7394713" cy="5356965"/>
          </a:xfrm>
          <a:prstGeom prst="rect">
            <a:avLst/>
          </a:prstGeom>
        </p:spPr>
      </p:pic>
    </p:spTree>
    <p:extLst>
      <p:ext uri="{BB962C8B-B14F-4D97-AF65-F5344CB8AC3E}">
        <p14:creationId xmlns:p14="http://schemas.microsoft.com/office/powerpoint/2010/main" val="35160364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1CFE-B09C-6441-A0BB-A90046F5907E}"/>
              </a:ext>
            </a:extLst>
          </p:cNvPr>
          <p:cNvSpPr>
            <a:spLocks noGrp="1"/>
          </p:cNvSpPr>
          <p:nvPr>
            <p:ph type="title"/>
          </p:nvPr>
        </p:nvSpPr>
        <p:spPr/>
        <p:txBody>
          <a:bodyPr/>
          <a:lstStyle/>
          <a:p>
            <a:r>
              <a:rPr lang="en-US" dirty="0">
                <a:solidFill>
                  <a:schemeClr val="bg1"/>
                </a:solidFill>
              </a:rPr>
              <a:t> Im</a:t>
            </a:r>
            <a:r>
              <a:rPr lang="en-US" dirty="0"/>
              <a:t>migration and Inequality</a:t>
            </a:r>
          </a:p>
        </p:txBody>
      </p:sp>
      <p:sp>
        <p:nvSpPr>
          <p:cNvPr id="4" name="Slide Number Placeholder 3">
            <a:extLst>
              <a:ext uri="{FF2B5EF4-FFF2-40B4-BE49-F238E27FC236}">
                <a16:creationId xmlns:a16="http://schemas.microsoft.com/office/drawing/2014/main" id="{957E6749-0B61-B140-8515-E5AE5CF0C877}"/>
              </a:ext>
            </a:extLst>
          </p:cNvPr>
          <p:cNvSpPr>
            <a:spLocks noGrp="1"/>
          </p:cNvSpPr>
          <p:nvPr>
            <p:ph type="sldNum" sz="quarter" idx="12"/>
          </p:nvPr>
        </p:nvSpPr>
        <p:spPr/>
        <p:txBody>
          <a:bodyPr/>
          <a:lstStyle/>
          <a:p>
            <a:fld id="{D9F085D5-EC86-4F6A-B501-C1359CB39116}" type="slidenum">
              <a:rPr lang="en-US" smtClean="0"/>
              <a:t>85</a:t>
            </a:fld>
            <a:endParaRPr lang="en-US" dirty="0"/>
          </a:p>
        </p:txBody>
      </p:sp>
      <p:pic>
        <p:nvPicPr>
          <p:cNvPr id="5" name="Picture 4">
            <a:extLst>
              <a:ext uri="{FF2B5EF4-FFF2-40B4-BE49-F238E27FC236}">
                <a16:creationId xmlns:a16="http://schemas.microsoft.com/office/drawing/2014/main" id="{B5496007-CD79-4942-9FAD-981618A35371}"/>
              </a:ext>
            </a:extLst>
          </p:cNvPr>
          <p:cNvPicPr>
            <a:picLocks noChangeAspect="1"/>
          </p:cNvPicPr>
          <p:nvPr/>
        </p:nvPicPr>
        <p:blipFill>
          <a:blip r:embed="rId3"/>
          <a:stretch>
            <a:fillRect/>
          </a:stretch>
        </p:blipFill>
        <p:spPr>
          <a:xfrm>
            <a:off x="1705121" y="933061"/>
            <a:ext cx="8390117" cy="5297165"/>
          </a:xfrm>
          <a:prstGeom prst="rect">
            <a:avLst/>
          </a:prstGeom>
        </p:spPr>
      </p:pic>
      <p:sp>
        <p:nvSpPr>
          <p:cNvPr id="6" name="TextBox 5">
            <a:extLst>
              <a:ext uri="{FF2B5EF4-FFF2-40B4-BE49-F238E27FC236}">
                <a16:creationId xmlns:a16="http://schemas.microsoft.com/office/drawing/2014/main" id="{4CCBE16E-842D-AC46-A1E4-29AAA947E992}"/>
              </a:ext>
            </a:extLst>
          </p:cNvPr>
          <p:cNvSpPr txBox="1"/>
          <p:nvPr/>
        </p:nvSpPr>
        <p:spPr>
          <a:xfrm>
            <a:off x="3249827" y="6457890"/>
            <a:ext cx="7255512" cy="246221"/>
          </a:xfrm>
          <a:prstGeom prst="rect">
            <a:avLst/>
          </a:prstGeom>
          <a:noFill/>
        </p:spPr>
        <p:txBody>
          <a:bodyPr wrap="none" rtlCol="0">
            <a:spAutoFit/>
          </a:bodyPr>
          <a:lstStyle/>
          <a:p>
            <a:pPr lvl="0">
              <a:defRPr/>
            </a:pPr>
            <a:r>
              <a:rPr lang="en-US" sz="1000" dirty="0"/>
              <a:t>Source: Ping Xu, James C. Garand, and Ling Zhu, “How immigration makes income inequality worse in the U.S.”, October, 2015, Figure 1.</a:t>
            </a:r>
          </a:p>
        </p:txBody>
      </p:sp>
      <p:sp>
        <p:nvSpPr>
          <p:cNvPr id="3" name="Oval 2">
            <a:extLst>
              <a:ext uri="{FF2B5EF4-FFF2-40B4-BE49-F238E27FC236}">
                <a16:creationId xmlns:a16="http://schemas.microsoft.com/office/drawing/2014/main" id="{9F172137-6E18-2C43-BE0D-964E35DAB0D0}"/>
              </a:ext>
            </a:extLst>
          </p:cNvPr>
          <p:cNvSpPr/>
          <p:nvPr/>
        </p:nvSpPr>
        <p:spPr>
          <a:xfrm>
            <a:off x="5295900" y="1625600"/>
            <a:ext cx="1638300"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FCD3D5C6-6417-E844-AA63-DEE772CF5AC2}"/>
              </a:ext>
            </a:extLst>
          </p:cNvPr>
          <p:cNvSpPr/>
          <p:nvPr/>
        </p:nvSpPr>
        <p:spPr>
          <a:xfrm>
            <a:off x="6418682" y="2713394"/>
            <a:ext cx="1792255" cy="440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18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6D92-87F9-C748-A444-F1BC2B0A38DE}"/>
              </a:ext>
            </a:extLst>
          </p:cNvPr>
          <p:cNvSpPr>
            <a:spLocks noGrp="1"/>
          </p:cNvSpPr>
          <p:nvPr>
            <p:ph type="title"/>
          </p:nvPr>
        </p:nvSpPr>
        <p:spPr/>
        <p:txBody>
          <a:bodyPr/>
          <a:lstStyle/>
          <a:p>
            <a:r>
              <a:rPr lang="en-US" dirty="0">
                <a:solidFill>
                  <a:schemeClr val="bg1"/>
                </a:solidFill>
              </a:rPr>
              <a:t>Tec</a:t>
            </a:r>
            <a:r>
              <a:rPr lang="en-US" dirty="0"/>
              <a:t>hnology Benefits Ownership over Labor</a:t>
            </a:r>
          </a:p>
        </p:txBody>
      </p:sp>
      <p:sp>
        <p:nvSpPr>
          <p:cNvPr id="4" name="Slide Number Placeholder 3">
            <a:extLst>
              <a:ext uri="{FF2B5EF4-FFF2-40B4-BE49-F238E27FC236}">
                <a16:creationId xmlns:a16="http://schemas.microsoft.com/office/drawing/2014/main" id="{C98949A2-A3E2-AB46-9600-8C9BEAF69EA9}"/>
              </a:ext>
            </a:extLst>
          </p:cNvPr>
          <p:cNvSpPr>
            <a:spLocks noGrp="1"/>
          </p:cNvSpPr>
          <p:nvPr>
            <p:ph type="sldNum" sz="quarter" idx="12"/>
          </p:nvPr>
        </p:nvSpPr>
        <p:spPr/>
        <p:txBody>
          <a:bodyPr/>
          <a:lstStyle/>
          <a:p>
            <a:fld id="{D9F085D5-EC86-4F6A-B501-C1359CB39116}" type="slidenum">
              <a:rPr lang="en-US" smtClean="0"/>
              <a:t>86</a:t>
            </a:fld>
            <a:endParaRPr lang="en-US" dirty="0"/>
          </a:p>
        </p:txBody>
      </p:sp>
      <p:pic>
        <p:nvPicPr>
          <p:cNvPr id="5" name="Content Placeholder 4">
            <a:extLst>
              <a:ext uri="{FF2B5EF4-FFF2-40B4-BE49-F238E27FC236}">
                <a16:creationId xmlns:a16="http://schemas.microsoft.com/office/drawing/2014/main" id="{D41FC0DB-ACB3-A642-83DB-EC4BBB77B0BF}"/>
              </a:ext>
            </a:extLst>
          </p:cNvPr>
          <p:cNvPicPr>
            <a:picLocks noGrp="1" noChangeAspect="1"/>
          </p:cNvPicPr>
          <p:nvPr>
            <p:ph idx="1"/>
          </p:nvPr>
        </p:nvPicPr>
        <p:blipFill>
          <a:blip r:embed="rId3"/>
          <a:stretch>
            <a:fillRect/>
          </a:stretch>
        </p:blipFill>
        <p:spPr>
          <a:xfrm>
            <a:off x="2438400" y="1223258"/>
            <a:ext cx="7315200" cy="5006968"/>
          </a:xfrm>
          <a:prstGeom prst="rect">
            <a:avLst/>
          </a:prstGeom>
        </p:spPr>
      </p:pic>
    </p:spTree>
    <p:extLst>
      <p:ext uri="{BB962C8B-B14F-4D97-AF65-F5344CB8AC3E}">
        <p14:creationId xmlns:p14="http://schemas.microsoft.com/office/powerpoint/2010/main" val="10516416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1041-072D-2840-9F10-F972FA4ECD04}"/>
              </a:ext>
            </a:extLst>
          </p:cNvPr>
          <p:cNvSpPr>
            <a:spLocks noGrp="1"/>
          </p:cNvSpPr>
          <p:nvPr>
            <p:ph type="title"/>
          </p:nvPr>
        </p:nvSpPr>
        <p:spPr>
          <a:xfrm>
            <a:off x="785650" y="0"/>
            <a:ext cx="10515600" cy="1325563"/>
          </a:xfrm>
        </p:spPr>
        <p:txBody>
          <a:bodyPr/>
          <a:lstStyle/>
          <a:p>
            <a:r>
              <a:rPr lang="en-US" dirty="0">
                <a:solidFill>
                  <a:schemeClr val="bg1"/>
                </a:solidFill>
              </a:rPr>
              <a:t>Wh</a:t>
            </a:r>
            <a:r>
              <a:rPr lang="en-US" dirty="0"/>
              <a:t>at is driving increasing inequality?</a:t>
            </a:r>
          </a:p>
        </p:txBody>
      </p:sp>
      <p:sp>
        <p:nvSpPr>
          <p:cNvPr id="3" name="Content Placeholder 2">
            <a:extLst>
              <a:ext uri="{FF2B5EF4-FFF2-40B4-BE49-F238E27FC236}">
                <a16:creationId xmlns:a16="http://schemas.microsoft.com/office/drawing/2014/main" id="{EF585DAE-8DC8-0F4F-9C13-013C427DEA40}"/>
              </a:ext>
            </a:extLst>
          </p:cNvPr>
          <p:cNvSpPr>
            <a:spLocks noGrp="1"/>
          </p:cNvSpPr>
          <p:nvPr>
            <p:ph idx="1"/>
          </p:nvPr>
        </p:nvSpPr>
        <p:spPr/>
        <p:txBody>
          <a:bodyPr anchor="t" anchorCtr="0"/>
          <a:lstStyle/>
          <a:p>
            <a:r>
              <a:rPr lang="en-US" dirty="0"/>
              <a:t>Primary drivers:</a:t>
            </a:r>
          </a:p>
          <a:p>
            <a:pPr lvl="1"/>
            <a:r>
              <a:rPr lang="en-US" dirty="0"/>
              <a:t>Technology</a:t>
            </a:r>
          </a:p>
          <a:p>
            <a:pPr lvl="1"/>
            <a:r>
              <a:rPr lang="en-US" dirty="0"/>
              <a:t>Globalization</a:t>
            </a:r>
          </a:p>
          <a:p>
            <a:pPr lvl="1"/>
            <a:r>
              <a:rPr lang="en-US" dirty="0"/>
              <a:t>Institutions</a:t>
            </a:r>
          </a:p>
          <a:p>
            <a:r>
              <a:rPr lang="en-US" dirty="0"/>
              <a:t>These drivers can also influence personal choices in ways that affect measured income inequality.</a:t>
            </a:r>
          </a:p>
          <a:p>
            <a:pPr lvl="1"/>
            <a:r>
              <a:rPr lang="en-US" dirty="0"/>
              <a:t>For example, educational choices or labor </a:t>
            </a:r>
            <a:r>
              <a:rPr lang="en-US"/>
              <a:t>force participation</a:t>
            </a:r>
            <a:endParaRPr lang="en-US" dirty="0"/>
          </a:p>
        </p:txBody>
      </p:sp>
      <p:sp>
        <p:nvSpPr>
          <p:cNvPr id="4" name="Slide Number Placeholder 3">
            <a:extLst>
              <a:ext uri="{FF2B5EF4-FFF2-40B4-BE49-F238E27FC236}">
                <a16:creationId xmlns:a16="http://schemas.microsoft.com/office/drawing/2014/main" id="{B24A1240-F0A4-A44B-8471-8BE9199EB27D}"/>
              </a:ext>
            </a:extLst>
          </p:cNvPr>
          <p:cNvSpPr>
            <a:spLocks noGrp="1"/>
          </p:cNvSpPr>
          <p:nvPr>
            <p:ph type="sldNum" sz="quarter" idx="12"/>
          </p:nvPr>
        </p:nvSpPr>
        <p:spPr/>
        <p:txBody>
          <a:bodyPr/>
          <a:lstStyle/>
          <a:p>
            <a:fld id="{D9F085D5-EC86-4F6A-B501-C1359CB39116}" type="slidenum">
              <a:rPr lang="en-US" smtClean="0"/>
              <a:t>87</a:t>
            </a:fld>
            <a:endParaRPr lang="en-US" dirty="0"/>
          </a:p>
        </p:txBody>
      </p:sp>
    </p:spTree>
    <p:extLst>
      <p:ext uri="{BB962C8B-B14F-4D97-AF65-F5344CB8AC3E}">
        <p14:creationId xmlns:p14="http://schemas.microsoft.com/office/powerpoint/2010/main" val="1094447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4A18-E1DA-D945-9918-ABF83D25D687}"/>
              </a:ext>
            </a:extLst>
          </p:cNvPr>
          <p:cNvSpPr>
            <a:spLocks noGrp="1"/>
          </p:cNvSpPr>
          <p:nvPr>
            <p:ph type="title"/>
          </p:nvPr>
        </p:nvSpPr>
        <p:spPr>
          <a:xfrm>
            <a:off x="754120" y="0"/>
            <a:ext cx="10515600" cy="1325563"/>
          </a:xfrm>
        </p:spPr>
        <p:txBody>
          <a:bodyPr/>
          <a:lstStyle/>
          <a:p>
            <a:r>
              <a:rPr lang="en-US" dirty="0"/>
              <a:t> </a:t>
            </a:r>
            <a:r>
              <a:rPr lang="en-US" dirty="0">
                <a:solidFill>
                  <a:schemeClr val="bg1"/>
                </a:solidFill>
              </a:rPr>
              <a:t>An</a:t>
            </a:r>
            <a:r>
              <a:rPr lang="en-US" dirty="0"/>
              <a:t> International Perspective: </a:t>
            </a:r>
            <a:r>
              <a:rPr lang="en-US" dirty="0" err="1"/>
              <a:t>Comparables</a:t>
            </a:r>
            <a:endParaRPr lang="en-US" dirty="0"/>
          </a:p>
        </p:txBody>
      </p:sp>
      <p:pic>
        <p:nvPicPr>
          <p:cNvPr id="5" name="Content Placeholder 4">
            <a:extLst>
              <a:ext uri="{FF2B5EF4-FFF2-40B4-BE49-F238E27FC236}">
                <a16:creationId xmlns:a16="http://schemas.microsoft.com/office/drawing/2014/main" id="{E02AD8C2-1B40-E24B-98B4-51A1EEDA31AA}"/>
              </a:ext>
            </a:extLst>
          </p:cNvPr>
          <p:cNvPicPr>
            <a:picLocks noGrp="1" noChangeAspect="1"/>
          </p:cNvPicPr>
          <p:nvPr>
            <p:ph idx="1"/>
          </p:nvPr>
        </p:nvPicPr>
        <p:blipFill>
          <a:blip r:embed="rId3"/>
          <a:stretch>
            <a:fillRect/>
          </a:stretch>
        </p:blipFill>
        <p:spPr>
          <a:xfrm>
            <a:off x="3186737" y="1103803"/>
            <a:ext cx="5818525" cy="5120302"/>
          </a:xfrm>
        </p:spPr>
      </p:pic>
      <p:sp>
        <p:nvSpPr>
          <p:cNvPr id="4" name="Slide Number Placeholder 3">
            <a:extLst>
              <a:ext uri="{FF2B5EF4-FFF2-40B4-BE49-F238E27FC236}">
                <a16:creationId xmlns:a16="http://schemas.microsoft.com/office/drawing/2014/main" id="{FD41301A-D600-6740-B5B4-67821CB068DA}"/>
              </a:ext>
            </a:extLst>
          </p:cNvPr>
          <p:cNvSpPr>
            <a:spLocks noGrp="1"/>
          </p:cNvSpPr>
          <p:nvPr>
            <p:ph type="sldNum" sz="quarter" idx="12"/>
          </p:nvPr>
        </p:nvSpPr>
        <p:spPr/>
        <p:txBody>
          <a:bodyPr/>
          <a:lstStyle/>
          <a:p>
            <a:fld id="{D9F085D5-EC86-4F6A-B501-C1359CB39116}" type="slidenum">
              <a:rPr lang="en-US" smtClean="0"/>
              <a:t>88</a:t>
            </a:fld>
            <a:endParaRPr lang="en-US" dirty="0"/>
          </a:p>
        </p:txBody>
      </p:sp>
      <p:sp>
        <p:nvSpPr>
          <p:cNvPr id="3" name="TextBox 2">
            <a:extLst>
              <a:ext uri="{FF2B5EF4-FFF2-40B4-BE49-F238E27FC236}">
                <a16:creationId xmlns:a16="http://schemas.microsoft.com/office/drawing/2014/main" id="{CBFF6DE5-BFE4-8C4A-BBC1-9F4BE2D934BA}"/>
              </a:ext>
            </a:extLst>
          </p:cNvPr>
          <p:cNvSpPr txBox="1"/>
          <p:nvPr/>
        </p:nvSpPr>
        <p:spPr>
          <a:xfrm>
            <a:off x="8589689" y="2145792"/>
            <a:ext cx="1203343" cy="369332"/>
          </a:xfrm>
          <a:prstGeom prst="rect">
            <a:avLst/>
          </a:prstGeom>
          <a:noFill/>
        </p:spPr>
        <p:txBody>
          <a:bodyPr wrap="none" rtlCol="0">
            <a:spAutoFit/>
          </a:bodyPr>
          <a:lstStyle/>
          <a:p>
            <a:r>
              <a:rPr lang="en-US" dirty="0"/>
              <a:t>U.S.: 17-18</a:t>
            </a:r>
          </a:p>
        </p:txBody>
      </p:sp>
      <p:sp>
        <p:nvSpPr>
          <p:cNvPr id="6" name="TextBox 5">
            <a:extLst>
              <a:ext uri="{FF2B5EF4-FFF2-40B4-BE49-F238E27FC236}">
                <a16:creationId xmlns:a16="http://schemas.microsoft.com/office/drawing/2014/main" id="{C1C0D70E-2093-274E-81F7-B7D4D857C2C5}"/>
              </a:ext>
            </a:extLst>
          </p:cNvPr>
          <p:cNvSpPr txBox="1"/>
          <p:nvPr/>
        </p:nvSpPr>
        <p:spPr>
          <a:xfrm>
            <a:off x="8413740" y="3479288"/>
            <a:ext cx="2884636" cy="369332"/>
          </a:xfrm>
          <a:prstGeom prst="rect">
            <a:avLst/>
          </a:prstGeom>
          <a:noFill/>
        </p:spPr>
        <p:txBody>
          <a:bodyPr wrap="none" rtlCol="0">
            <a:spAutoFit/>
          </a:bodyPr>
          <a:lstStyle/>
          <a:p>
            <a:r>
              <a:rPr lang="en-US" dirty="0"/>
              <a:t>Canada, UK, Germany: 12-13</a:t>
            </a:r>
          </a:p>
        </p:txBody>
      </p:sp>
      <p:sp>
        <p:nvSpPr>
          <p:cNvPr id="7" name="TextBox 6">
            <a:extLst>
              <a:ext uri="{FF2B5EF4-FFF2-40B4-BE49-F238E27FC236}">
                <a16:creationId xmlns:a16="http://schemas.microsoft.com/office/drawing/2014/main" id="{1BD77DB5-9F08-B74B-A816-DEC3FD57A2F0}"/>
              </a:ext>
            </a:extLst>
          </p:cNvPr>
          <p:cNvSpPr txBox="1"/>
          <p:nvPr/>
        </p:nvSpPr>
        <p:spPr>
          <a:xfrm>
            <a:off x="8413739" y="4484183"/>
            <a:ext cx="2374368" cy="369332"/>
          </a:xfrm>
          <a:prstGeom prst="rect">
            <a:avLst/>
          </a:prstGeom>
          <a:noFill/>
        </p:spPr>
        <p:txBody>
          <a:bodyPr wrap="none" rtlCol="0">
            <a:spAutoFit/>
          </a:bodyPr>
          <a:lstStyle/>
          <a:p>
            <a:r>
              <a:rPr lang="en-US" dirty="0"/>
              <a:t>Italy, France, Japan: 7-9</a:t>
            </a:r>
          </a:p>
        </p:txBody>
      </p:sp>
    </p:spTree>
    <p:extLst>
      <p:ext uri="{BB962C8B-B14F-4D97-AF65-F5344CB8AC3E}">
        <p14:creationId xmlns:p14="http://schemas.microsoft.com/office/powerpoint/2010/main" val="791321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470E-1A75-5847-86EF-ADBB2081F883}"/>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to do About Inequality?</a:t>
            </a:r>
          </a:p>
        </p:txBody>
      </p:sp>
      <p:sp>
        <p:nvSpPr>
          <p:cNvPr id="3" name="Content Placeholder 2">
            <a:extLst>
              <a:ext uri="{FF2B5EF4-FFF2-40B4-BE49-F238E27FC236}">
                <a16:creationId xmlns:a16="http://schemas.microsoft.com/office/drawing/2014/main" id="{FA76E66A-D182-914E-971B-64118C2E9465}"/>
              </a:ext>
            </a:extLst>
          </p:cNvPr>
          <p:cNvSpPr>
            <a:spLocks noGrp="1"/>
          </p:cNvSpPr>
          <p:nvPr>
            <p:ph idx="1"/>
          </p:nvPr>
        </p:nvSpPr>
        <p:spPr>
          <a:xfrm>
            <a:off x="1547649" y="1570556"/>
            <a:ext cx="3866322" cy="3716887"/>
          </a:xfrm>
        </p:spPr>
        <p:txBody>
          <a:bodyPr/>
          <a:lstStyle/>
          <a:p>
            <a:pPr>
              <a:lnSpc>
                <a:spcPct val="100000"/>
              </a:lnSpc>
            </a:pPr>
            <a:r>
              <a:rPr lang="en-US" dirty="0"/>
              <a:t>Nothing?</a:t>
            </a:r>
          </a:p>
          <a:p>
            <a:pPr>
              <a:lnSpc>
                <a:spcPct val="100000"/>
              </a:lnSpc>
            </a:pPr>
            <a:r>
              <a:rPr lang="en-US" dirty="0"/>
              <a:t>Redistribution?</a:t>
            </a:r>
          </a:p>
          <a:p>
            <a:pPr>
              <a:lnSpc>
                <a:spcPct val="100000"/>
              </a:lnSpc>
            </a:pPr>
            <a:r>
              <a:rPr lang="en-US" dirty="0"/>
              <a:t>PRE-distribution?</a:t>
            </a:r>
          </a:p>
          <a:p>
            <a:pPr>
              <a:lnSpc>
                <a:spcPct val="100000"/>
              </a:lnSpc>
            </a:pPr>
            <a:r>
              <a:rPr lang="en-US" dirty="0"/>
              <a:t>Access to resources?</a:t>
            </a:r>
          </a:p>
        </p:txBody>
      </p:sp>
      <p:sp>
        <p:nvSpPr>
          <p:cNvPr id="4" name="Slide Number Placeholder 3">
            <a:extLst>
              <a:ext uri="{FF2B5EF4-FFF2-40B4-BE49-F238E27FC236}">
                <a16:creationId xmlns:a16="http://schemas.microsoft.com/office/drawing/2014/main" id="{171884B6-5E76-4348-8EDA-1509A0771B2C}"/>
              </a:ext>
            </a:extLst>
          </p:cNvPr>
          <p:cNvSpPr>
            <a:spLocks noGrp="1"/>
          </p:cNvSpPr>
          <p:nvPr>
            <p:ph type="sldNum" sz="quarter" idx="12"/>
          </p:nvPr>
        </p:nvSpPr>
        <p:spPr/>
        <p:txBody>
          <a:bodyPr/>
          <a:lstStyle/>
          <a:p>
            <a:fld id="{D9F085D5-EC86-4F6A-B501-C1359CB39116}" type="slidenum">
              <a:rPr lang="en-US" smtClean="0"/>
              <a:t>89</a:t>
            </a:fld>
            <a:endParaRPr lang="en-US" dirty="0"/>
          </a:p>
        </p:txBody>
      </p:sp>
      <p:pic>
        <p:nvPicPr>
          <p:cNvPr id="6" name="Picture 5" descr="A stone statue of a person&#10;&#10;Description automatically generated">
            <a:extLst>
              <a:ext uri="{FF2B5EF4-FFF2-40B4-BE49-F238E27FC236}">
                <a16:creationId xmlns:a16="http://schemas.microsoft.com/office/drawing/2014/main" id="{3403D7C6-E771-314A-97A6-7BA091F7EC87}"/>
              </a:ext>
            </a:extLst>
          </p:cNvPr>
          <p:cNvPicPr>
            <a:picLocks noChangeAspect="1"/>
          </p:cNvPicPr>
          <p:nvPr/>
        </p:nvPicPr>
        <p:blipFill>
          <a:blip r:embed="rId3" r:link="rId4"/>
          <a:stretch>
            <a:fillRect/>
          </a:stretch>
        </p:blipFill>
        <p:spPr>
          <a:xfrm>
            <a:off x="7333754" y="1087413"/>
            <a:ext cx="3310597" cy="4983138"/>
          </a:xfrm>
          <a:prstGeom prst="rect">
            <a:avLst/>
          </a:prstGeom>
        </p:spPr>
      </p:pic>
    </p:spTree>
    <p:extLst>
      <p:ext uri="{BB962C8B-B14F-4D97-AF65-F5344CB8AC3E}">
        <p14:creationId xmlns:p14="http://schemas.microsoft.com/office/powerpoint/2010/main" val="159500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43610" y="0"/>
            <a:ext cx="10515600" cy="1325563"/>
          </a:xfrm>
        </p:spPr>
        <p:txBody>
          <a:bodyPr/>
          <a:lstStyle/>
          <a:p>
            <a:r>
              <a:rPr lang="en-US" dirty="0">
                <a:solidFill>
                  <a:schemeClr val="bg1"/>
                </a:solidFill>
              </a:rPr>
              <a:t>Out</a:t>
            </a:r>
            <a:r>
              <a:rPr lang="en-US" dirty="0"/>
              <a: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9</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505200" y="1334419"/>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Definition</a:t>
            </a:r>
          </a:p>
          <a:p>
            <a:pPr>
              <a:lnSpc>
                <a:spcPct val="100000"/>
              </a:lnSpc>
            </a:pPr>
            <a:r>
              <a:rPr lang="en-US" dirty="0"/>
              <a:t>Measurement</a:t>
            </a:r>
          </a:p>
          <a:p>
            <a:pPr>
              <a:lnSpc>
                <a:spcPct val="100000"/>
              </a:lnSpc>
            </a:pPr>
            <a:r>
              <a:rPr lang="en-US" dirty="0"/>
              <a:t>How does it happen?</a:t>
            </a:r>
          </a:p>
          <a:p>
            <a:pPr>
              <a:lnSpc>
                <a:spcPct val="100000"/>
              </a:lnSpc>
            </a:pPr>
            <a:r>
              <a:rPr lang="en-US" dirty="0"/>
              <a:t>Does it matter?</a:t>
            </a:r>
          </a:p>
          <a:p>
            <a:pPr>
              <a:lnSpc>
                <a:spcPct val="100000"/>
              </a:lnSpc>
            </a:pPr>
            <a:r>
              <a:rPr lang="en-US" dirty="0"/>
              <a:t>Is it a problem?</a:t>
            </a:r>
          </a:p>
          <a:p>
            <a:pPr>
              <a:lnSpc>
                <a:spcPct val="100000"/>
              </a:lnSpc>
            </a:pPr>
            <a:r>
              <a:rPr lang="en-US" dirty="0"/>
              <a:t>What to do about it</a:t>
            </a:r>
          </a:p>
        </p:txBody>
      </p:sp>
    </p:spTree>
    <p:extLst>
      <p:ext uri="{BB962C8B-B14F-4D97-AF65-F5344CB8AC3E}">
        <p14:creationId xmlns:p14="http://schemas.microsoft.com/office/powerpoint/2010/main" val="75156288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69936</TotalTime>
  <Words>8308</Words>
  <Application>Microsoft Macintosh PowerPoint</Application>
  <PresentationFormat>Widescreen</PresentationFormat>
  <Paragraphs>860</Paragraphs>
  <Slides>89</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89</vt:i4>
      </vt:variant>
    </vt:vector>
  </HeadingPairs>
  <TitlesOfParts>
    <vt:vector size="94" baseType="lpstr">
      <vt:lpstr>Arial</vt:lpstr>
      <vt:lpstr>Calibri</vt:lpstr>
      <vt:lpstr>Courier New</vt:lpstr>
      <vt:lpstr>Wingdings</vt:lpstr>
      <vt:lpstr>Custom Design</vt:lpstr>
      <vt:lpstr>PowerPoint Presentation</vt:lpstr>
      <vt:lpstr> National Economic Education Delegation</vt:lpstr>
      <vt:lpstr>Who Are We?</vt:lpstr>
      <vt:lpstr>Where Are We?</vt:lpstr>
      <vt:lpstr> Available NEED Topics Include:</vt:lpstr>
      <vt:lpstr> Course Outline</vt:lpstr>
      <vt:lpstr>Economic Inequality</vt:lpstr>
      <vt:lpstr>PowerPoint Presentation</vt:lpstr>
      <vt:lpstr>Outline</vt:lpstr>
      <vt:lpstr>Economic Inequality: Income</vt:lpstr>
      <vt:lpstr>Different Ways of Thinking About Inequality </vt:lpstr>
      <vt:lpstr>Different Ways of Thinking About Inequality </vt:lpstr>
      <vt:lpstr> National Income Inequality: Share of Top 10%</vt:lpstr>
      <vt:lpstr>Recent Facts on Income Inequality</vt:lpstr>
      <vt:lpstr>An Abrupt Increase in Inequality</vt:lpstr>
      <vt:lpstr>Most of the Action Is at the Top: Pre-Tax</vt:lpstr>
      <vt:lpstr>Most of the Action Is at the Top: Post-Tax</vt:lpstr>
      <vt:lpstr>Income Growth Pattern – Has Changed</vt:lpstr>
      <vt:lpstr>How Has Inequality Influenced Incomes?</vt:lpstr>
      <vt:lpstr>PowerPoint Presentation</vt:lpstr>
      <vt:lpstr>Your Local Inequality Trend</vt:lpstr>
      <vt:lpstr>Where Does Inequality Come From?</vt:lpstr>
      <vt:lpstr>Government Policy and Inequality</vt:lpstr>
      <vt:lpstr>Tax and Transfer Programs and Inequality</vt:lpstr>
      <vt:lpstr>What About Tax Rates?</vt:lpstr>
      <vt:lpstr>Dramatically Less Progressivity in the Tax Code</vt:lpstr>
      <vt:lpstr>Market Forces and Inequality</vt:lpstr>
      <vt:lpstr>Where Does Inequality Come From? Summary</vt:lpstr>
      <vt:lpstr>Labor Income is Unhinged from Productivity</vt:lpstr>
      <vt:lpstr> Declining Unionization</vt:lpstr>
      <vt:lpstr> Competition in the Economy</vt:lpstr>
      <vt:lpstr>Growing Revenue Concentration</vt:lpstr>
      <vt:lpstr>Technological Change and Inequality</vt:lpstr>
      <vt:lpstr>  A Modern Example: Uber &amp; Lyft</vt:lpstr>
      <vt:lpstr>Globalization</vt:lpstr>
      <vt:lpstr>Mechanisms for the Effects of Globalization</vt:lpstr>
      <vt:lpstr> Effects of the Unhinging?</vt:lpstr>
      <vt:lpstr>Why Does Inequality Matter?</vt:lpstr>
      <vt:lpstr>PowerPoint Presentation</vt:lpstr>
      <vt:lpstr>U.S. – Racial Differences</vt:lpstr>
      <vt:lpstr> Government Policy and Racial Inequality</vt:lpstr>
      <vt:lpstr>How Much Inequality Is too Much?</vt:lpstr>
      <vt:lpstr>Inequality Can Also Directly Affect GDP</vt:lpstr>
      <vt:lpstr>Too Much Inequality Can:</vt:lpstr>
      <vt:lpstr> An International Perspective</vt:lpstr>
      <vt:lpstr> Addressing Inequality: Is It A Problem?</vt:lpstr>
      <vt:lpstr>Addressing Inequality:  Immediately Available Policy Solutions (1/2)</vt:lpstr>
      <vt:lpstr>PowerPoint Presentation</vt:lpstr>
      <vt:lpstr>Addressing Inequality:  Immediately Available Policy Solutions (2/2)</vt:lpstr>
      <vt:lpstr>Addressing Inequality:  Long Term</vt:lpstr>
      <vt:lpstr>Tension in Policy Solutions</vt:lpstr>
      <vt:lpstr> Summary</vt:lpstr>
      <vt:lpstr>PowerPoint Presentation</vt:lpstr>
      <vt:lpstr>Thank you!</vt:lpstr>
      <vt:lpstr> Available NEED Topics Include:</vt:lpstr>
      <vt:lpstr>Additional Slides</vt:lpstr>
      <vt:lpstr>Measuring inequality: The Lorenz Curve</vt:lpstr>
      <vt:lpstr>PowerPoint Presentation</vt:lpstr>
      <vt:lpstr>Lorenz Curve of Income Distribution</vt:lpstr>
      <vt:lpstr>Gini Coefficient</vt:lpstr>
      <vt:lpstr>Using the Lorenz curve to calculate a Gini Coefficient</vt:lpstr>
      <vt:lpstr>The Gini Coefficient</vt:lpstr>
      <vt:lpstr>Forming the GINI Coefficient: 2015</vt:lpstr>
      <vt:lpstr>Income Growth Patterns Have Reversed!</vt:lpstr>
      <vt:lpstr>Quintile Income Cutoffs</vt:lpstr>
      <vt:lpstr>Growth Has Been Primarily at the Very Top</vt:lpstr>
      <vt:lpstr>Wealth Concentration Has Been Rising</vt:lpstr>
      <vt:lpstr>Taxes, Transfers, and Income: 2018</vt:lpstr>
      <vt:lpstr>Tax and Transfer Programs: Income Shares</vt:lpstr>
      <vt:lpstr>Wealth is More and More Concentrated</vt:lpstr>
      <vt:lpstr>Wealth Inequality Exceeds Income Inequality</vt:lpstr>
      <vt:lpstr>By Household Income</vt:lpstr>
      <vt:lpstr> Consumption Inequality</vt:lpstr>
      <vt:lpstr>Growing Evidence: Consumption Inequality</vt:lpstr>
      <vt:lpstr>Case Study: Economic Research</vt:lpstr>
      <vt:lpstr> Summary: Consumption Inequality</vt:lpstr>
      <vt:lpstr>Tax Rates Over Time</vt:lpstr>
      <vt:lpstr>The Top Tax Rate and Income Cutoff</vt:lpstr>
      <vt:lpstr> CEO Pay Has Been Growing Rapidly</vt:lpstr>
      <vt:lpstr> CEO Pay Has Been Growing Rapidly</vt:lpstr>
      <vt:lpstr>The Rich Really do Pay Lower Taxes</vt:lpstr>
      <vt:lpstr>Labor Share Gap Acceleration</vt:lpstr>
      <vt:lpstr> CEO Compensation – Tied to Stock Prices</vt:lpstr>
      <vt:lpstr>  Sources of Inequality Through Late 1990s</vt:lpstr>
      <vt:lpstr> Immigration and Inequality</vt:lpstr>
      <vt:lpstr>Technology Benefits Ownership over Labor</vt:lpstr>
      <vt:lpstr>What is driving increasing inequality?</vt:lpstr>
      <vt:lpstr> An International Perspective: Comparables</vt:lpstr>
      <vt:lpstr>What to do About Inequality?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391</cp:revision>
  <cp:lastPrinted>2018-04-14T23:01:43Z</cp:lastPrinted>
  <dcterms:created xsi:type="dcterms:W3CDTF">2017-05-03T22:30:38Z</dcterms:created>
  <dcterms:modified xsi:type="dcterms:W3CDTF">2022-10-16T21:59:32Z</dcterms:modified>
</cp:coreProperties>
</file>