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7"/>
  </p:notesMasterIdLst>
  <p:sldIdLst>
    <p:sldId id="4306" r:id="rId2"/>
    <p:sldId id="4001" r:id="rId3"/>
    <p:sldId id="4311" r:id="rId4"/>
    <p:sldId id="4182" r:id="rId5"/>
    <p:sldId id="4173" r:id="rId6"/>
    <p:sldId id="327" r:id="rId7"/>
    <p:sldId id="259" r:id="rId8"/>
    <p:sldId id="275" r:id="rId9"/>
    <p:sldId id="4171" r:id="rId10"/>
    <p:sldId id="335" r:id="rId11"/>
    <p:sldId id="3546" r:id="rId12"/>
    <p:sldId id="305" r:id="rId13"/>
    <p:sldId id="306" r:id="rId14"/>
    <p:sldId id="1233" r:id="rId15"/>
    <p:sldId id="1729" r:id="rId16"/>
    <p:sldId id="4166" r:id="rId17"/>
    <p:sldId id="348" r:id="rId18"/>
    <p:sldId id="347" r:id="rId19"/>
    <p:sldId id="1094" r:id="rId20"/>
    <p:sldId id="4097" r:id="rId21"/>
    <p:sldId id="1733" r:id="rId22"/>
    <p:sldId id="1159" r:id="rId23"/>
    <p:sldId id="4095" r:id="rId24"/>
    <p:sldId id="1670" r:id="rId25"/>
    <p:sldId id="1099" r:id="rId26"/>
    <p:sldId id="380" r:id="rId27"/>
    <p:sldId id="381" r:id="rId28"/>
    <p:sldId id="1156" r:id="rId29"/>
    <p:sldId id="370" r:id="rId30"/>
    <p:sldId id="4172" r:id="rId31"/>
    <p:sldId id="1152" r:id="rId32"/>
    <p:sldId id="383" r:id="rId33"/>
    <p:sldId id="4167" r:id="rId34"/>
    <p:sldId id="1125" r:id="rId35"/>
    <p:sldId id="4168" r:id="rId36"/>
    <p:sldId id="1149" r:id="rId37"/>
    <p:sldId id="373" r:id="rId38"/>
    <p:sldId id="337" r:id="rId39"/>
    <p:sldId id="1230" r:id="rId40"/>
    <p:sldId id="317" r:id="rId41"/>
    <p:sldId id="374" r:id="rId42"/>
    <p:sldId id="384" r:id="rId43"/>
    <p:sldId id="376" r:id="rId44"/>
    <p:sldId id="314" r:id="rId45"/>
    <p:sldId id="303" r:id="rId46"/>
    <p:sldId id="385" r:id="rId47"/>
    <p:sldId id="3544" r:id="rId48"/>
    <p:sldId id="4169" r:id="rId49"/>
    <p:sldId id="386" r:id="rId50"/>
    <p:sldId id="1162" r:id="rId51"/>
    <p:sldId id="3543" r:id="rId52"/>
    <p:sldId id="1158" r:id="rId53"/>
    <p:sldId id="389" r:id="rId54"/>
    <p:sldId id="1204" r:id="rId55"/>
    <p:sldId id="412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05" autoAdjust="0"/>
    <p:restoredTop sz="94718"/>
  </p:normalViewPr>
  <p:slideViewPr>
    <p:cSldViewPr snapToGrid="0" snapToObjects="1">
      <p:cViewPr varScale="1">
        <p:scale>
          <a:sx n="100" d="100"/>
          <a:sy n="100" d="100"/>
        </p:scale>
        <p:origin x="168" y="5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tiff"/><Relationship Id="rId7" Type="http://schemas.openxmlformats.org/officeDocument/2006/relationships/image" Target="../media/image47.jp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iff"/><Relationship Id="rId11" Type="http://schemas.openxmlformats.org/officeDocument/2006/relationships/image" Target="../media/image51.jpg"/><Relationship Id="rId5" Type="http://schemas.openxmlformats.org/officeDocument/2006/relationships/image" Target="../media/image45.tiff"/><Relationship Id="rId10" Type="http://schemas.openxmlformats.org/officeDocument/2006/relationships/image" Target="../media/image50.jpg"/><Relationship Id="rId4" Type="http://schemas.openxmlformats.org/officeDocument/2006/relationships/image" Target="../media/image44.tiff"/><Relationship Id="rId9" Type="http://schemas.openxmlformats.org/officeDocument/2006/relationships/image" Target="../media/image4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kcullen@ew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Casper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Sep-Oct,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120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1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96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10658992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2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50059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63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(9/2): 	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(9/9):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(9/16): 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(9/23):	The Black-White Wealth Gap (Mike Shor, Univ. Connecticut)</a:t>
            </a:r>
          </a:p>
          <a:p>
            <a:pPr lvl="1">
              <a:spcAft>
                <a:spcPts val="1000"/>
              </a:spcAft>
            </a:pPr>
            <a:r>
              <a:rPr lang="en-US" strike="sngStrike" dirty="0"/>
              <a:t>Week 5 (9/30):	Autonomous Vehicles (Jon </a:t>
            </a:r>
            <a:r>
              <a:rPr lang="en-US" strike="sngStrike" dirty="0" err="1"/>
              <a:t>Haveman</a:t>
            </a:r>
            <a:r>
              <a:rPr lang="en-US" strike="sngStrike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6 (10/7):	Economic Inequality (Kelley Cullen, E. </a:t>
            </a:r>
            <a:r>
              <a:rPr lang="en-US" b="1"/>
              <a:t>Washington University)</a:t>
            </a:r>
            <a:endParaRPr lang="en-US" b="1" dirty="0"/>
          </a:p>
          <a:p>
            <a:pPr lvl="1">
              <a:spcAft>
                <a:spcPts val="1000"/>
              </a:spcAft>
            </a:pPr>
            <a:r>
              <a:rPr lang="en-US" dirty="0"/>
              <a:t>Week 7 (10/14): 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26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677773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More “superstar” firms/workers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8647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088984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7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8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</a:t>
            </a:r>
          </a:p>
          <a:p>
            <a:pPr lvl="1"/>
            <a:r>
              <a:rPr lang="en-US" dirty="0"/>
              <a:t>But high-skill workers not immune to effects of globalization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46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</a:t>
            </a:r>
          </a:p>
          <a:p>
            <a:pPr lvl="2"/>
            <a:r>
              <a:rPr lang="en-US" dirty="0"/>
              <a:t>Or inequality can concentrates resources with the most capable investors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inequality</a:t>
            </a:r>
          </a:p>
          <a:p>
            <a:pPr lvl="2"/>
            <a:r>
              <a:rPr lang="en-US" dirty="0"/>
              <a:t>Depends on personal beliefs about origins and consequences of inequality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Kelley Cullen,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E. Washington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October 7,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</a:t>
            </a:r>
          </a:p>
          <a:p>
            <a:pPr lvl="1"/>
            <a:r>
              <a:rPr lang="en-US" dirty="0"/>
              <a:t>Improve counseling - paths to higher ed and funding for low-income students</a:t>
            </a:r>
          </a:p>
          <a:p>
            <a:pPr lvl="1"/>
            <a:r>
              <a:rPr lang="en-US" dirty="0"/>
              <a:t>Invest in early childhood education, not later (e.g. universal pre-k)</a:t>
            </a:r>
          </a:p>
          <a:p>
            <a:pPr lvl="1"/>
            <a:r>
              <a:rPr lang="en-US" dirty="0"/>
              <a:t>Promote opportunities for wealth-building</a:t>
            </a:r>
          </a:p>
          <a:p>
            <a:pPr lvl="1"/>
            <a:r>
              <a:rPr lang="en-US" dirty="0"/>
              <a:t>Increase housing supply, especially in high-price, high-opportunity cities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</a:t>
            </a:r>
          </a:p>
          <a:p>
            <a:pPr lvl="1"/>
            <a:r>
              <a:rPr lang="en-US" dirty="0"/>
              <a:t>Programs to address racial bias and discrimination in work and criminal justice</a:t>
            </a:r>
          </a:p>
          <a:p>
            <a:pPr lvl="1"/>
            <a:r>
              <a:rPr lang="en-US" dirty="0"/>
              <a:t>Efforts to desegregate and facilitate greater interaction across racial groups</a:t>
            </a:r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tradeoffs.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04555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Kelley Cullen,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kcullen@ewu.edu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075760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14988</TotalTime>
  <Words>2434</Words>
  <Application>Microsoft Macintosh PowerPoint</Application>
  <PresentationFormat>Widescreen</PresentationFormat>
  <Paragraphs>424</Paragraphs>
  <Slides>55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Wage Growth Patterns Have Changed!</vt:lpstr>
      <vt:lpstr>Gini Coefficient</vt:lpstr>
      <vt:lpstr>Lorenz Curve of Income Distribution</vt:lpstr>
      <vt:lpstr>US  Income Distribution: 2015</vt:lpstr>
      <vt:lpstr>Income Share Changes Between 1970  and 2020</vt:lpstr>
      <vt:lpstr>How Has Inequality Influenced Incomes?</vt:lpstr>
      <vt:lpstr>Income and Wealth Gini Coefficients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Effects of the Unhinging?</vt:lpstr>
      <vt:lpstr> Declining Unionization</vt:lpstr>
      <vt:lpstr>Growing Concentration within Industries</vt:lpstr>
      <vt:lpstr> Growing Dispersion in Capital Returns</vt:lpstr>
      <vt:lpstr> CEO Pay Has Been Growing Rapidly</vt:lpstr>
      <vt:lpstr> CEO Compensation – Tied to Stock Prices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PowerPoint Presentation</vt:lpstr>
      <vt:lpstr>Inequality Can Also Directly Affect GDP</vt:lpstr>
      <vt:lpstr> Addressing Inequality: Is It A Problem?</vt:lpstr>
      <vt:lpstr>Addressing Inequality:  Immediately Available Policy Solutions</vt:lpstr>
      <vt:lpstr>Addressing Inequality:  Long Term</vt:lpstr>
      <vt:lpstr>What to do About Inequality?</vt:lpstr>
      <vt:lpstr> Summary</vt:lpstr>
      <vt:lpstr>Autonomous Vehicles: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313</cp:revision>
  <cp:lastPrinted>2022-03-31T21:23:13Z</cp:lastPrinted>
  <dcterms:created xsi:type="dcterms:W3CDTF">2017-05-03T22:30:38Z</dcterms:created>
  <dcterms:modified xsi:type="dcterms:W3CDTF">2022-10-08T02:25:57Z</dcterms:modified>
</cp:coreProperties>
</file>