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handoutMasterIdLst>
    <p:handoutMasterId r:id="rId57"/>
  </p:handoutMasterIdLst>
  <p:sldIdLst>
    <p:sldId id="4306" r:id="rId2"/>
    <p:sldId id="4307" r:id="rId3"/>
    <p:sldId id="4311" r:id="rId4"/>
    <p:sldId id="4085" r:id="rId5"/>
    <p:sldId id="1153" r:id="rId6"/>
    <p:sldId id="275" r:id="rId7"/>
    <p:sldId id="335" r:id="rId8"/>
    <p:sldId id="4171" r:id="rId9"/>
    <p:sldId id="3546" r:id="rId10"/>
    <p:sldId id="305" r:id="rId11"/>
    <p:sldId id="306" r:id="rId12"/>
    <p:sldId id="348" r:id="rId13"/>
    <p:sldId id="347" r:id="rId14"/>
    <p:sldId id="1094" r:id="rId15"/>
    <p:sldId id="4097" r:id="rId16"/>
    <p:sldId id="4312" r:id="rId17"/>
    <p:sldId id="1159" r:id="rId18"/>
    <p:sldId id="4095" r:id="rId19"/>
    <p:sldId id="1670" r:id="rId20"/>
    <p:sldId id="1099" r:id="rId21"/>
    <p:sldId id="1233" r:id="rId22"/>
    <p:sldId id="1729" r:id="rId23"/>
    <p:sldId id="4175" r:id="rId24"/>
    <p:sldId id="1733" r:id="rId25"/>
    <p:sldId id="380" r:id="rId26"/>
    <p:sldId id="381" r:id="rId27"/>
    <p:sldId id="1156" r:id="rId28"/>
    <p:sldId id="285" r:id="rId29"/>
    <p:sldId id="1152" r:id="rId30"/>
    <p:sldId id="383" r:id="rId31"/>
    <p:sldId id="323" r:id="rId32"/>
    <p:sldId id="1161" r:id="rId33"/>
    <p:sldId id="1231" r:id="rId34"/>
    <p:sldId id="373" r:id="rId35"/>
    <p:sldId id="1149" r:id="rId36"/>
    <p:sldId id="384" r:id="rId37"/>
    <p:sldId id="314" r:id="rId38"/>
    <p:sldId id="375" r:id="rId39"/>
    <p:sldId id="1125" r:id="rId40"/>
    <p:sldId id="385" r:id="rId41"/>
    <p:sldId id="3504" r:id="rId42"/>
    <p:sldId id="3536" r:id="rId43"/>
    <p:sldId id="4100" r:id="rId44"/>
    <p:sldId id="4169" r:id="rId45"/>
    <p:sldId id="4170" r:id="rId46"/>
    <p:sldId id="309" r:id="rId47"/>
    <p:sldId id="386" r:id="rId48"/>
    <p:sldId id="1162" r:id="rId49"/>
    <p:sldId id="1179" r:id="rId50"/>
    <p:sldId id="388" r:id="rId51"/>
    <p:sldId id="3543" r:id="rId52"/>
    <p:sldId id="311" r:id="rId53"/>
    <p:sldId id="389" r:id="rId54"/>
    <p:sldId id="412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Allison Roehling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5374" autoAdjust="0"/>
  </p:normalViewPr>
  <p:slideViewPr>
    <p:cSldViewPr snapToGrid="0" snapToObjects="1">
      <p:cViewPr varScale="1">
        <p:scale>
          <a:sx n="111" d="100"/>
          <a:sy n="111" d="100"/>
        </p:scale>
        <p:origin x="248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200" d="100"/>
        <a:sy n="200" d="100"/>
      </p:scale>
      <p:origin x="0" y="-59316"/>
    </p:cViewPr>
  </p:sorterViewPr>
  <p:notesViewPr>
    <p:cSldViewPr snapToGrid="0" snapToObjects="1">
      <p:cViewPr varScale="1">
        <p:scale>
          <a:sx n="46" d="100"/>
          <a:sy n="46" d="100"/>
        </p:scale>
        <p:origin x="28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C0618-5241-E801-D980-AE31DA749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AFC0C-B23A-8350-5298-B08617753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403B-4009-4223-B82C-AD0ACA78DA2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F0BA0-8ABF-6E9F-8CF7-8FD7C5BF75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B7A1F-98B9-17C3-7D61-FEC5BCCEB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9697-68B0-47BD-839C-558D384D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1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28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0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3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4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9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2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8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7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05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6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3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2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0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9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4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Jon/NEED%20Dropbox/Presentations/Inequality/Images/CBO_AfterTax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file:////Users/Jon/NEED%20Dropbox/Presentations/Inequality/Charts/cfac_all.pn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Users/Jon/NEED%20Dropbox/Presentations/Inequality/Charts/cfac_actual.png" TargetMode="External"/><Relationship Id="rId5" Type="http://schemas.openxmlformats.org/officeDocument/2006/relationships/image" Target="../media/image24.png"/><Relationship Id="rId4" Type="http://schemas.openxmlformats.org/officeDocument/2006/relationships/image" Target="file:////Users/Jon/NEED%20Dropbox/Presentations/Inequality/Charts/cfac_v18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TaxChanges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Presentations/Base_New/Charts/0.USGraphs/Productivity/prod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oncentration.p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herzogr@gonzaga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Programs/incsh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California State University, Dominguez Hills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Ryan Herzog,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5096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1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Post-Tax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9A25-AC20-E948-8936-0661EAAE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 –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574A-9856-0646-8F16-10D4A2082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DC8F-F2DA-0C48-8604-D38178424D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B0F6D-637D-3C45-875D-A3FFF753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5F532-A207-4644-9DFF-645B3C7F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77" y="1573351"/>
            <a:ext cx="5586523" cy="4101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970E2-4864-2C41-9097-0D122CEE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9193"/>
            <a:ext cx="5563630" cy="410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16314-BA1A-D040-9B54-A0C17B1D9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25" y="5688066"/>
            <a:ext cx="4552950" cy="25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80AEA-48CC-F94A-99A4-0F1F2E025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527" y="5674849"/>
            <a:ext cx="4552950" cy="2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7" r:link="rId8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(9/19):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(9/26):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(10/3):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(10/10):	The Federal Debt (Ryan Herzog, Gonzaga University)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(10/17):	Economic Inequality (Ryan Herzog, Gonzaga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(10/24):	Trade Deficit and Exchange Rates (Alan Deardorff, Univ.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6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1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EF921-EFED-8443-3915-05DBDF9BBF0F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29004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9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  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Effe</a:t>
            </a:r>
            <a:r>
              <a:rPr lang="en-US" dirty="0"/>
              <a:t>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NEED’s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62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8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Gov</a:t>
            </a:r>
            <a:r>
              <a:rPr lang="en-US" dirty="0"/>
              <a:t>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spatial distribution of the Black population. </a:t>
            </a:r>
          </a:p>
          <a:p>
            <a:pPr lvl="2"/>
            <a:r>
              <a:rPr lang="en-US" dirty="0"/>
              <a:t> Restrictive covenants, redlining, and general housing and lending discrimination</a:t>
            </a:r>
            <a:endParaRPr lang="en-US" b="0" dirty="0"/>
          </a:p>
          <a:p>
            <a:pPr lvl="1"/>
            <a:r>
              <a:rPr lang="en-US" b="0" dirty="0"/>
              <a:t>Policies that have a disparate impact on Black individuals because of their locations.</a:t>
            </a:r>
          </a:p>
          <a:p>
            <a:pPr lvl="2"/>
            <a:r>
              <a:rPr lang="en-US" dirty="0"/>
              <a:t>The original version of Michigan Senate Bill 897 exempted individuals from this work requirement conditional on residing in a county with an unemployment rate above 8.5 percent. The higher unemployment rates in rural counties would disproportionately exempt white Medicaid recipients from the work requirement within the bill.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75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40426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1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A3D6-DD12-6C49-9FBF-13F51DAD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 Inequality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9CB7-5F64-E847-860E-0A399791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work effort, which reduces GDP.</a:t>
            </a:r>
          </a:p>
          <a:p>
            <a:endParaRPr lang="en-US" dirty="0"/>
          </a:p>
          <a:p>
            <a:r>
              <a:rPr lang="en-US" dirty="0"/>
              <a:t>Reduce purchasing power of the middle class, which reduces GDP.</a:t>
            </a:r>
          </a:p>
          <a:p>
            <a:endParaRPr lang="en-US" dirty="0"/>
          </a:p>
          <a:p>
            <a:r>
              <a:rPr lang="en-US" dirty="0"/>
              <a:t>Reduce the ability of people to get ahead, which reduces mobility.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Puts the American Dream at risk.</a:t>
            </a:r>
          </a:p>
          <a:p>
            <a:r>
              <a:rPr lang="en-US" dirty="0"/>
              <a:t>Increase the share of the population living on low incomes.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Offending our sense of equity?  Desire for shared prosperity?</a:t>
            </a:r>
          </a:p>
          <a:p>
            <a:r>
              <a:rPr lang="en-US" dirty="0"/>
              <a:t>Concentrate political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670C-B2B7-4C43-AC43-BE03CE5F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5804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Ryan Herzog,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Gonzaga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OLLI-CSUDH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bg1"/>
                </a:solidFill>
              </a:rPr>
              <a:t>October 17, 2022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0" y="2475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80" y="2370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Ryan Herzog, Ph.D.</a:t>
            </a:r>
          </a:p>
          <a:p>
            <a:pPr marL="0" indent="0" algn="ctr">
              <a:buNone/>
            </a:pPr>
            <a:r>
              <a:rPr lang="en-US" b="0" dirty="0">
                <a:hlinkClick r:id="rId3"/>
              </a:rPr>
              <a:t>herzogr@gonzaga.edu</a:t>
            </a:r>
            <a:endParaRPr lang="en-US" b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27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population.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gap.</a:t>
            </a:r>
          </a:p>
        </p:txBody>
      </p:sp>
    </p:spTree>
    <p:extLst>
      <p:ext uri="{BB962C8B-B14F-4D97-AF65-F5344CB8AC3E}">
        <p14:creationId xmlns:p14="http://schemas.microsoft.com/office/powerpoint/2010/main" val="784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Nat</a:t>
            </a:r>
            <a:r>
              <a:rPr lang="en-US" dirty="0"/>
              <a:t>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101402</TotalTime>
  <Words>2399</Words>
  <Application>Microsoft Macintosh PowerPoint</Application>
  <PresentationFormat>Widescreen</PresentationFormat>
  <Paragraphs>472</Paragraphs>
  <Slides>54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An Abrupt Increase in Inequality</vt:lpstr>
      <vt:lpstr>Gini Coefficient</vt:lpstr>
      <vt:lpstr>Lorenz Curve of Income Distribution</vt:lpstr>
      <vt:lpstr>US  Income Distribution: 2015</vt:lpstr>
      <vt:lpstr>Income Share Changes Between 1970  and 2020</vt:lpstr>
      <vt:lpstr>How Has Inequality Influenced Incomes?</vt:lpstr>
      <vt:lpstr>Income and Wealth Gini Coefficients</vt:lpstr>
      <vt:lpstr>Wealth Concentration Has Been Rising</vt:lpstr>
      <vt:lpstr>Wealth is More and More Concentrated</vt:lpstr>
      <vt:lpstr>Wealth Inequality Exceeds Income Inequality</vt:lpstr>
      <vt:lpstr>Most of the Action Is at the Top: Pre-Tax</vt:lpstr>
      <vt:lpstr>Most of the Action Is at the Top: Post-Tax</vt:lpstr>
      <vt:lpstr>Income Growth Pattern – Has Changed</vt:lpstr>
      <vt:lpstr>How Has Inequality Influenced Incomes?</vt:lpstr>
      <vt:lpstr>Where Does Inequality Come From?</vt:lpstr>
      <vt:lpstr>Government Policy and Inequality</vt:lpstr>
      <vt:lpstr>Tax and Transfer Programs and Inequality</vt:lpstr>
      <vt:lpstr>What About Tax Rates?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Technological Change and Inequality</vt:lpstr>
      <vt:lpstr>Globalization</vt:lpstr>
      <vt:lpstr>Mechanisms for the Effects of Globalization</vt:lpstr>
      <vt:lpstr> Effects of the Unhinging?</vt:lpstr>
      <vt:lpstr>Why Does Inequality Matter?</vt:lpstr>
      <vt:lpstr>U.S. – Racial Differences</vt:lpstr>
      <vt:lpstr> Government Policy and Racial Inequality</vt:lpstr>
      <vt:lpstr>How Much Inequality Is too Much?</vt:lpstr>
      <vt:lpstr>Inequality Can Also Directly Affect GDP</vt:lpstr>
      <vt:lpstr>Too Much Inequality Can:</vt:lpstr>
      <vt:lpstr> An International Perspective</vt:lpstr>
      <vt:lpstr> Addressing Inequality: Is It A Problem?</vt:lpstr>
      <vt:lpstr>Addressing Inequality:  Immediately Available Policy Solutions (1/2)</vt:lpstr>
      <vt:lpstr>PowerPoint Presentation</vt:lpstr>
      <vt:lpstr>Addressing Inequality:  Immediately Available Policy Solutions (2/2)</vt:lpstr>
      <vt:lpstr>Addressing Inequality:  Long Term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893</cp:revision>
  <cp:lastPrinted>2022-03-01T02:48:20Z</cp:lastPrinted>
  <dcterms:created xsi:type="dcterms:W3CDTF">2017-05-03T22:30:38Z</dcterms:created>
  <dcterms:modified xsi:type="dcterms:W3CDTF">2022-10-18T16:46:57Z</dcterms:modified>
</cp:coreProperties>
</file>