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8"/>
  </p:notesMasterIdLst>
  <p:sldIdLst>
    <p:sldId id="4173" r:id="rId2"/>
    <p:sldId id="328" r:id="rId3"/>
    <p:sldId id="3935" r:id="rId4"/>
    <p:sldId id="1029" r:id="rId5"/>
    <p:sldId id="4001" r:id="rId6"/>
    <p:sldId id="4182" r:id="rId7"/>
    <p:sldId id="327" r:id="rId8"/>
    <p:sldId id="259" r:id="rId9"/>
    <p:sldId id="275" r:id="rId10"/>
    <p:sldId id="335" r:id="rId11"/>
    <p:sldId id="3546" r:id="rId12"/>
    <p:sldId id="305" r:id="rId13"/>
    <p:sldId id="306" r:id="rId14"/>
    <p:sldId id="4166" r:id="rId15"/>
    <p:sldId id="4097" r:id="rId16"/>
    <p:sldId id="1733" r:id="rId17"/>
    <p:sldId id="1159" r:id="rId18"/>
    <p:sldId id="4174" r:id="rId19"/>
    <p:sldId id="4308" r:id="rId20"/>
    <p:sldId id="4095" r:id="rId21"/>
    <p:sldId id="1670" r:id="rId22"/>
    <p:sldId id="1099" r:id="rId23"/>
    <p:sldId id="3967" r:id="rId24"/>
    <p:sldId id="3962" r:id="rId25"/>
    <p:sldId id="1096" r:id="rId26"/>
    <p:sldId id="380" r:id="rId27"/>
    <p:sldId id="381" r:id="rId28"/>
    <p:sldId id="1156" r:id="rId29"/>
    <p:sldId id="285" r:id="rId30"/>
    <p:sldId id="370" r:id="rId31"/>
    <p:sldId id="4172" r:id="rId32"/>
    <p:sldId id="1152" r:id="rId33"/>
    <p:sldId id="383" r:id="rId34"/>
    <p:sldId id="4167" r:id="rId35"/>
    <p:sldId id="4168" r:id="rId36"/>
    <p:sldId id="1149" r:id="rId37"/>
    <p:sldId id="373" r:id="rId38"/>
    <p:sldId id="337" r:id="rId39"/>
    <p:sldId id="1155" r:id="rId40"/>
    <p:sldId id="317" r:id="rId41"/>
    <p:sldId id="374" r:id="rId42"/>
    <p:sldId id="384" r:id="rId43"/>
    <p:sldId id="376" r:id="rId44"/>
    <p:sldId id="314" r:id="rId45"/>
    <p:sldId id="303" r:id="rId46"/>
    <p:sldId id="385" r:id="rId47"/>
    <p:sldId id="3544" r:id="rId48"/>
    <p:sldId id="4169" r:id="rId49"/>
    <p:sldId id="386" r:id="rId50"/>
    <p:sldId id="1162" r:id="rId51"/>
    <p:sldId id="3543" r:id="rId52"/>
    <p:sldId id="311" r:id="rId53"/>
    <p:sldId id="1157" r:id="rId54"/>
    <p:sldId id="1158" r:id="rId55"/>
    <p:sldId id="389" r:id="rId56"/>
    <p:sldId id="119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5" autoAdjust="0"/>
    <p:restoredTop sz="94718"/>
  </p:normalViewPr>
  <p:slideViewPr>
    <p:cSldViewPr snapToGrid="0" snapToObjects="1">
      <p:cViewPr varScale="1">
        <p:scale>
          <a:sx n="108" d="100"/>
          <a:sy n="108" d="100"/>
        </p:scale>
        <p:origin x="224" y="3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Only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AZ/Maricopa/gini_1yr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OLLI – Arizona State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Jon </a:t>
            </a:r>
            <a:r>
              <a:rPr lang="en-US" sz="3200" b="1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September 19,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the growth of the company's income inequality&#10;&#10;Description automatically generated">
            <a:extLst>
              <a:ext uri="{FF2B5EF4-FFF2-40B4-BE49-F238E27FC236}">
                <a16:creationId xmlns:a16="http://schemas.microsoft.com/office/drawing/2014/main" id="{061521E0-2624-77E4-133A-AD504D343A6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209800" y="1042737"/>
            <a:ext cx="7772400" cy="5180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Gini Coefficient Over Time</a:t>
            </a:r>
          </a:p>
        </p:txBody>
      </p:sp>
    </p:spTree>
    <p:extLst>
      <p:ext uri="{BB962C8B-B14F-4D97-AF65-F5344CB8AC3E}">
        <p14:creationId xmlns:p14="http://schemas.microsoft.com/office/powerpoint/2010/main" val="196696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362E36-2B5E-D84C-B31B-D10077D0E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698" y="1043888"/>
            <a:ext cx="7128604" cy="5186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2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E89C0-6244-44AF-6B94-940BD51E059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09800" y="1042737"/>
            <a:ext cx="7772400" cy="5180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 Measures</a:t>
            </a:r>
          </a:p>
        </p:txBody>
      </p:sp>
    </p:spTree>
    <p:extLst>
      <p:ext uri="{BB962C8B-B14F-4D97-AF65-F5344CB8AC3E}">
        <p14:creationId xmlns:p14="http://schemas.microsoft.com/office/powerpoint/2010/main" val="194793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4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 dirty="0"/>
              <a:t>, Bernanke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07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2022: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33.1%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6.0%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1947024"/>
            <a:ext cx="10169462" cy="35372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5AB2D6-DF56-1B40-AB15-16C3863B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5" y="315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CEO</a:t>
            </a:r>
            <a:r>
              <a:rPr lang="en-US" sz="3800" dirty="0"/>
              <a:t> Pay Has Been Growing Rapidly</a:t>
            </a:r>
          </a:p>
        </p:txBody>
      </p:sp>
    </p:spTree>
    <p:extLst>
      <p:ext uri="{BB962C8B-B14F-4D97-AF65-F5344CB8AC3E}">
        <p14:creationId xmlns:p14="http://schemas.microsoft.com/office/powerpoint/2010/main" val="372078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wages.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58707" cy="4351338"/>
          </a:xfrm>
        </p:spPr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growth.</a:t>
            </a:r>
          </a:p>
          <a:p>
            <a:pPr lvl="2"/>
            <a:r>
              <a:rPr lang="en-US" dirty="0"/>
              <a:t>Or inequality can concentrate resources with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ethics, and morals will drive individual evaluations of inequality.</a:t>
            </a:r>
          </a:p>
          <a:p>
            <a:pPr lvl="2"/>
            <a:r>
              <a:rPr lang="en-US" dirty="0"/>
              <a:t>Depends on personal beliefs about origins and consequences of inequality.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813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schools.</a:t>
            </a:r>
          </a:p>
          <a:p>
            <a:pPr lvl="1"/>
            <a:r>
              <a:rPr lang="en-US" dirty="0"/>
              <a:t>Improve counseling - paths to higher ed and funding for low-income students.</a:t>
            </a:r>
          </a:p>
          <a:p>
            <a:pPr lvl="1"/>
            <a:r>
              <a:rPr lang="en-US" dirty="0"/>
              <a:t>Invest in early childhood education, not later (e.g. universal pre-k).</a:t>
            </a:r>
          </a:p>
          <a:p>
            <a:pPr lvl="1"/>
            <a:r>
              <a:rPr lang="en-US" dirty="0"/>
              <a:t>Promote opportunities for wealth-building.</a:t>
            </a:r>
          </a:p>
          <a:p>
            <a:pPr lvl="1"/>
            <a:r>
              <a:rPr lang="en-US" dirty="0"/>
              <a:t>Increase housing supply, especially in high-price, high-opportunity cities.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youth.</a:t>
            </a:r>
          </a:p>
          <a:p>
            <a:pPr lvl="1"/>
            <a:r>
              <a:rPr lang="en-US" dirty="0"/>
              <a:t>Programs to address racial bias and discrimination in work and criminal justice.</a:t>
            </a:r>
          </a:p>
          <a:p>
            <a:pPr lvl="1"/>
            <a:r>
              <a:rPr lang="en-US" dirty="0"/>
              <a:t>Efforts to desegregate and facilitate greater interaction across </a:t>
            </a:r>
            <a:r>
              <a:rPr lang="en-US"/>
              <a:t>racial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tradeoffs.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</a:t>
            </a:r>
            <a:r>
              <a:rPr lang="en-US" err="1"/>
              <a:t>@</a:t>
            </a:r>
            <a:r>
              <a:rPr lang="en-US"/>
              <a:t>NEEDEcon</a:t>
            </a:r>
            <a:r>
              <a:rPr lang="en-US" dirty="0" err="1"/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shortly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15526</TotalTime>
  <Words>2498</Words>
  <Application>Microsoft Macintosh PowerPoint</Application>
  <PresentationFormat>Widescreen</PresentationFormat>
  <Paragraphs>448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Courier New</vt:lpstr>
      <vt:lpstr>Custom Design</vt:lpstr>
      <vt:lpstr>Economic Inequality OLLI – Arizona State University</vt:lpstr>
      <vt:lpstr> National Economic Education Delegation</vt:lpstr>
      <vt:lpstr>Who Are We?</vt:lpstr>
      <vt:lpstr>Where Are We?</vt:lpstr>
      <vt:lpstr> Available NEED Topics Include:</vt:lpstr>
      <vt:lpstr>Submitting Questions</vt:lpstr>
      <vt:lpstr>Credits and Disclaimer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Wage Growth Patterns Have Changed!</vt:lpstr>
      <vt:lpstr>Income Share Changes Between 1970  and 2020</vt:lpstr>
      <vt:lpstr>How Has Inequality Influenced Incomes?</vt:lpstr>
      <vt:lpstr>Income Inequality: Gini Coefficient Over Time</vt:lpstr>
      <vt:lpstr>Your Local Inequality Trend</vt:lpstr>
      <vt:lpstr>Income and Wealth Inequality Measures</vt:lpstr>
      <vt:lpstr>Wealth Concentration Has Been Rising</vt:lpstr>
      <vt:lpstr>Wealth is More and More Concentrated</vt:lpstr>
      <vt:lpstr>Wealth Inequality Exceeds Income Inequality</vt:lpstr>
      <vt:lpstr>The Black-White Wealth Gap</vt:lpstr>
      <vt:lpstr>Events/Policies with Direct Wealth Implications </vt:lpstr>
      <vt:lpstr>Results for Black Families</vt:lpstr>
      <vt:lpstr>Where Does Income Inequality Come From?</vt:lpstr>
      <vt:lpstr>Government Policy and Inequality</vt:lpstr>
      <vt:lpstr>Tax and Transfer Programs and Inequality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Growing Concentration within Industries</vt:lpstr>
      <vt:lpstr> Growing Dispersion in Capital Returns</vt:lpstr>
      <vt:lpstr> CEO Pay Has Been Growing Rapidly</vt:lpstr>
      <vt:lpstr> CEO Pay Has Been Growing Rapidly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PowerPoint Presentation</vt:lpstr>
      <vt:lpstr>Inequality Can Also Directly Affect GDP</vt:lpstr>
      <vt:lpstr> Addressing Inequality: Is It A Problem?</vt:lpstr>
      <vt:lpstr>Addressing Inequality:  Immediately Available Policy Solutions</vt:lpstr>
      <vt:lpstr>Addressing Inequality:  Long Term</vt:lpstr>
      <vt:lpstr>Tension in Policy Solutions</vt:lpstr>
      <vt:lpstr> An International Perspective: Comparables</vt:lpstr>
      <vt:lpstr>What to do About Inequality?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333</cp:revision>
  <cp:lastPrinted>2023-05-02T18:40:56Z</cp:lastPrinted>
  <dcterms:created xsi:type="dcterms:W3CDTF">2017-05-03T22:30:38Z</dcterms:created>
  <dcterms:modified xsi:type="dcterms:W3CDTF">2023-09-19T21:38:02Z</dcterms:modified>
</cp:coreProperties>
</file>