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33"/>
  </p:notesMasterIdLst>
  <p:sldIdLst>
    <p:sldId id="1153" r:id="rId2"/>
    <p:sldId id="328" r:id="rId3"/>
    <p:sldId id="434" r:id="rId4"/>
    <p:sldId id="327" r:id="rId5"/>
    <p:sldId id="259" r:id="rId6"/>
    <p:sldId id="275" r:id="rId7"/>
    <p:sldId id="1148" r:id="rId8"/>
    <p:sldId id="306" r:id="rId9"/>
    <p:sldId id="263" r:id="rId10"/>
    <p:sldId id="338" r:id="rId11"/>
    <p:sldId id="1159" r:id="rId12"/>
    <p:sldId id="1099" r:id="rId13"/>
    <p:sldId id="380" r:id="rId14"/>
    <p:sldId id="381" r:id="rId15"/>
    <p:sldId id="382" r:id="rId16"/>
    <p:sldId id="1152" r:id="rId17"/>
    <p:sldId id="383" r:id="rId18"/>
    <p:sldId id="1161" r:id="rId19"/>
    <p:sldId id="1231" r:id="rId20"/>
    <p:sldId id="1149" r:id="rId21"/>
    <p:sldId id="376" r:id="rId22"/>
    <p:sldId id="314" r:id="rId23"/>
    <p:sldId id="310" r:id="rId24"/>
    <p:sldId id="385" r:id="rId25"/>
    <p:sldId id="1157" r:id="rId26"/>
    <p:sldId id="1162" r:id="rId27"/>
    <p:sldId id="388" r:id="rId28"/>
    <p:sldId id="3543" r:id="rId29"/>
    <p:sldId id="389" r:id="rId30"/>
    <p:sldId id="1027" r:id="rId31"/>
    <p:sldId id="1088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E43300"/>
    <a:srgbClr val="FFD800"/>
    <a:srgbClr val="00B0F0"/>
    <a:srgbClr val="CF1D01"/>
    <a:srgbClr val="E2E004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384" autoAdjust="0"/>
    <p:restoredTop sz="93722"/>
  </p:normalViewPr>
  <p:slideViewPr>
    <p:cSldViewPr snapToGrid="0" snapToObjects="1">
      <p:cViewPr varScale="1">
        <p:scale>
          <a:sx n="120" d="100"/>
          <a:sy n="120" d="100"/>
        </p:scale>
        <p:origin x="216" y="7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Work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407053832143101E-2"/>
          <c:y val="3.2657254528624099E-2"/>
          <c:w val="0.904333200307056"/>
          <c:h val="0.8574733149889629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C4C8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C4C88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Sheet1!$M$31:$M$35</c:f>
              <c:numCache>
                <c:formatCode>General</c:formatCode>
                <c:ptCount val="5"/>
                <c:pt idx="0">
                  <c:v>4.0999999999999996</c:v>
                </c:pt>
                <c:pt idx="1">
                  <c:v>10.8</c:v>
                </c:pt>
                <c:pt idx="2">
                  <c:v>17.399999999999999</c:v>
                </c:pt>
                <c:pt idx="3">
                  <c:v>24.5</c:v>
                </c:pt>
                <c:pt idx="4">
                  <c:v>43.3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08-4BB4-A6B3-4260C4A1C183}"/>
            </c:ext>
          </c:extLst>
        </c:ser>
        <c:ser>
          <c:idx val="1"/>
          <c:order val="1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4.2824682325999898E-3"/>
                  <c:y val="6.193907341096950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8EB-44AF-A915-0563751390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C4C88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Sheet1!$N$31:$N$35</c:f>
              <c:numCache>
                <c:formatCode>General</c:formatCode>
                <c:ptCount val="5"/>
                <c:pt idx="0">
                  <c:v>3.1</c:v>
                </c:pt>
                <c:pt idx="1">
                  <c:v>8.2000000000000011</c:v>
                </c:pt>
                <c:pt idx="2">
                  <c:v>14.3</c:v>
                </c:pt>
                <c:pt idx="3">
                  <c:v>23.2</c:v>
                </c:pt>
                <c:pt idx="4">
                  <c:v>51.1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08-4BB4-A6B3-4260C4A1C18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90672152"/>
        <c:axId val="2090675720"/>
      </c:barChart>
      <c:catAx>
        <c:axId val="209067215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accent3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0675720"/>
        <c:crosses val="autoZero"/>
        <c:auto val="1"/>
        <c:lblAlgn val="ctr"/>
        <c:lblOffset val="100"/>
        <c:noMultiLvlLbl val="0"/>
      </c:catAx>
      <c:valAx>
        <c:axId val="2090675720"/>
        <c:scaling>
          <c:orientation val="minMax"/>
          <c:max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accent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0672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8/18/21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taken from page 10, Chad Stone, Danilo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Trisi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Arloc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Sherman, and Roderick Taylor, “A Guide to Statistics on Historical Trends in Income Inequality,”</a:t>
            </a:r>
            <a:r>
              <a:rPr lang="en-US" dirty="0">
                <a:effectLst/>
              </a:rPr>
              <a:t>  May 15,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04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voxeu.org</a:t>
            </a:r>
            <a:r>
              <a:rPr lang="en-US" dirty="0"/>
              <a:t>/article/forms-and-sources-inequality-united-states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897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857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 your</a:t>
            </a:r>
            <a:r>
              <a:rPr lang="en-US" baseline="0" dirty="0"/>
              <a:t> own experience at FTC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D649D-2BFF-4C29-BFA2-4D8DBD4600D6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538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812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28617-0451-44BE-AC82-7FE3DD456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F4196-F966-4329-BDF7-977A1F651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DFD08C-D35E-45F0-B077-773BC7B830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41BFAA-77C8-4C7C-9010-3EBAFD06BD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C6080A-7F46-4EC1-9E2A-DEE2B0C0D0C4}" type="datetime1">
              <a:rPr lang="en-GB" smtClean="0"/>
              <a:t>18/08/2021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76B7AF-7CE5-4FB3-9153-26335332B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93ABD0-5698-44B0-A20E-93E689F5E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70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BEA43-E33B-4398-A0D3-10175F31D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B3D3B0-D4A8-4A53-A9C0-C3D768CEF8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EB4231-347F-4CC7-8E6E-54A4B4BD23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733CE5-9EEA-4FCE-84B5-B77B3ED256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268C9-B903-42EF-B4B9-89EE1457A750}" type="datetime1">
              <a:rPr lang="en-GB" smtClean="0"/>
              <a:t>18/08/2021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067ED4-813C-4ACA-9460-DF0467B1F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957ABE-8D0D-4FE1-8AC6-42637A49A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797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B9884-1EBD-4CFB-900E-31709D6AE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83C7BB-33CA-4513-81C3-904F3FF702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621061-A01D-4C95-B06A-3B6E3153F4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BE42B5-B0B7-4092-BBD8-0F7E813817C0}" type="datetime1">
              <a:rPr lang="en-GB" smtClean="0"/>
              <a:t>18/08/2021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BDAB3-9221-4678-93DD-6F4F5EC88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35253-D773-40E7-BBEB-6A3B31A2D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995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20A103-CD01-42A7-AEAF-E742EB987E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98D1B4-4288-4E84-9E79-06CD6F9487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76B0C-6E8C-4DC7-B670-D5C2372A95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F56108-3E6D-409D-937E-FF84CEBAA288}" type="datetime1">
              <a:rPr lang="en-GB" smtClean="0"/>
              <a:t>18/08/2021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3B5BA-0640-4759-8CD2-B3F7A36A5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5AD88-CDA7-425D-A0BA-A42540EAD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400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A1A1B-6776-4671-B601-DE113DE82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656840-887C-4162-B08D-F195479EBB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3C378D-FDAB-4499-9FE3-EC729E56D8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81015" y="195085"/>
            <a:ext cx="1892739" cy="201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639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  <p:sldLayoutId id="2147483728" r:id="rId11"/>
    <p:sldLayoutId id="2147483729" r:id="rId12"/>
    <p:sldLayoutId id="2147483730" r:id="rId13"/>
    <p:sldLayoutId id="2147483731" r:id="rId14"/>
    <p:sldLayoutId id="2147483735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Programs/WandI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TaxTransAndIneq2.p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TaxChanges.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prod.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nequality.org/facts/income-inequality/" TargetMode="External"/><Relationship Id="rId4" Type="http://schemas.openxmlformats.org/officeDocument/2006/relationships/image" Target="file:////Users/Jon/NEED%20Dropbox/Presentations/Inequality/Charts/unions.pn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Concentration.pn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Programs/incshr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Users/Jon/NEED%20Dropbox/Presentations/Inequality/Images/CBPP_AbruptIncrease.pn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AE4E16-0EA1-40DB-A268-EDEE8E1575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00" b="12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06869"/>
            <a:ext cx="9144000" cy="1289761"/>
          </a:xfrm>
        </p:spPr>
        <p:txBody>
          <a:bodyPr anchor="ctr" anchorCtr="0"/>
          <a:lstStyle/>
          <a:p>
            <a:r>
              <a:rPr lang="en-US" dirty="0">
                <a:solidFill>
                  <a:schemeClr val="bg1"/>
                </a:solidFill>
              </a:rPr>
              <a:t>Economic Inequality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3638" y="3753290"/>
            <a:ext cx="9144000" cy="230726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bg1"/>
                </a:solidFill>
              </a:rPr>
              <a:t>Jon </a:t>
            </a:r>
            <a:r>
              <a:rPr lang="en-US" sz="3200" dirty="0" err="1">
                <a:solidFill>
                  <a:schemeClr val="bg1"/>
                </a:solidFill>
              </a:rPr>
              <a:t>Haveman</a:t>
            </a:r>
            <a:r>
              <a:rPr lang="en-US" sz="3200" b="1" dirty="0">
                <a:solidFill>
                  <a:schemeClr val="bg1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i="1" dirty="0">
                <a:solidFill>
                  <a:schemeClr val="bg1"/>
                </a:solidFill>
              </a:rPr>
              <a:t>Executive Director, NEED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800" i="1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b="1" dirty="0">
                <a:solidFill>
                  <a:schemeClr val="bg1"/>
                </a:solidFill>
              </a:rPr>
              <a:t>Kiwanis Club of Newberg, OR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solidFill>
                  <a:schemeClr val="bg1"/>
                </a:solidFill>
              </a:rPr>
              <a:t>August 19, 2021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739F97-2E48-4EBF-904D-C4533E495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2" y="351746"/>
            <a:ext cx="5714996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739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2225675" algn="l"/>
              </a:tabLst>
            </a:pPr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ome Changes from Growing Inequality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E7130C3-A0BB-4FBA-9909-8E21280200C7}"/>
              </a:ext>
            </a:extLst>
          </p:cNvPr>
          <p:cNvSpPr/>
          <p:nvPr/>
        </p:nvSpPr>
        <p:spPr>
          <a:xfrm>
            <a:off x="8897510" y="2425148"/>
            <a:ext cx="262393" cy="166977"/>
          </a:xfrm>
          <a:prstGeom prst="rect">
            <a:avLst/>
          </a:prstGeom>
          <a:solidFill>
            <a:srgbClr val="FAF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1684D68-A2BD-4803-9FBE-15A519DC75BF}"/>
              </a:ext>
            </a:extLst>
          </p:cNvPr>
          <p:cNvGrpSpPr>
            <a:grpSpLocks/>
          </p:cNvGrpSpPr>
          <p:nvPr/>
        </p:nvGrpSpPr>
        <p:grpSpPr>
          <a:xfrm>
            <a:off x="838200" y="1325563"/>
            <a:ext cx="10329819" cy="5110726"/>
            <a:chOff x="1804288" y="1749440"/>
            <a:chExt cx="9634106" cy="476651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16066" y="1749440"/>
              <a:ext cx="5922328" cy="4766519"/>
            </a:xfrm>
            <a:prstGeom prst="rect">
              <a:avLst/>
            </a:prstGeom>
          </p:spPr>
        </p:pic>
        <p:sp>
          <p:nvSpPr>
            <p:cNvPr id="4" name="Rounded Rectangle 3"/>
            <p:cNvSpPr/>
            <p:nvPr/>
          </p:nvSpPr>
          <p:spPr>
            <a:xfrm>
              <a:off x="5590510" y="3523090"/>
              <a:ext cx="1484058" cy="1931810"/>
            </a:xfrm>
            <a:prstGeom prst="round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804288" y="3806297"/>
              <a:ext cx="2159138" cy="889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C4C88"/>
                  </a:solidFill>
                </a:rPr>
                <a:t>Bottom 90% </a:t>
              </a:r>
            </a:p>
            <a:p>
              <a:r>
                <a:rPr lang="en-US" sz="2800" b="1" dirty="0">
                  <a:solidFill>
                    <a:srgbClr val="0C4C88"/>
                  </a:solidFill>
                </a:rPr>
                <a:t>of Households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4221750" y="4288346"/>
              <a:ext cx="1119674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4327F1-4A4A-C74F-AA97-9C2855D4280A}"/>
              </a:ext>
            </a:extLst>
          </p:cNvPr>
          <p:cNvCxnSpPr>
            <a:cxnSpLocks/>
          </p:cNvCxnSpPr>
          <p:nvPr/>
        </p:nvCxnSpPr>
        <p:spPr>
          <a:xfrm>
            <a:off x="11353800" y="3359020"/>
            <a:ext cx="0" cy="1939587"/>
          </a:xfrm>
          <a:prstGeom prst="line">
            <a:avLst/>
          </a:prstGeom>
          <a:ln w="31750">
            <a:solidFill>
              <a:srgbClr val="FF000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4DC8F7F-CB5D-024B-879E-4F64CCE343A7}"/>
              </a:ext>
            </a:extLst>
          </p:cNvPr>
          <p:cNvCxnSpPr>
            <a:cxnSpLocks/>
          </p:cNvCxnSpPr>
          <p:nvPr/>
        </p:nvCxnSpPr>
        <p:spPr>
          <a:xfrm flipV="1">
            <a:off x="11360150" y="2108200"/>
            <a:ext cx="0" cy="983568"/>
          </a:xfrm>
          <a:prstGeom prst="line">
            <a:avLst/>
          </a:prstGeom>
          <a:ln w="31750">
            <a:solidFill>
              <a:srgbClr val="00B05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5D32623D-65BB-EB46-84A3-B2EB733D47BF}"/>
              </a:ext>
            </a:extLst>
          </p:cNvPr>
          <p:cNvSpPr/>
          <p:nvPr/>
        </p:nvSpPr>
        <p:spPr>
          <a:xfrm>
            <a:off x="9159903" y="1996234"/>
            <a:ext cx="1812897" cy="316948"/>
          </a:xfrm>
          <a:prstGeom prst="roundRect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01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ome and Wealth Inequality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384A47D-19FE-4D7C-A2CF-6DA9061D82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79276" y="2632054"/>
            <a:ext cx="4823798" cy="205116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Income Inequality (Gini)</a:t>
            </a:r>
          </a:p>
          <a:p>
            <a:endParaRPr lang="en-US" dirty="0"/>
          </a:p>
          <a:p>
            <a:r>
              <a:rPr lang="en-US" b="0" dirty="0"/>
              <a:t>United States: 	48.1%</a:t>
            </a:r>
          </a:p>
          <a:p>
            <a:r>
              <a:rPr lang="en-US" b="0" dirty="0"/>
              <a:t>Oregon: 		45.0%</a:t>
            </a:r>
          </a:p>
          <a:p>
            <a:r>
              <a:rPr lang="en-US" b="0" dirty="0"/>
              <a:t>Yamhill County: 	44.6%</a:t>
            </a:r>
          </a:p>
          <a:p>
            <a:endParaRPr lang="en-GB" dirty="0"/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2FBB3D8D-360A-F04C-9DCF-437EECE9ED6E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87135" y="1310985"/>
            <a:ext cx="7036512" cy="469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123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8C7FC-2DE6-6848-B943-52BAED7A1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Inequality Exceeds Income Inequality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D51DBBC-0C8B-854B-B3C6-01831D3A3DC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60849" y="1404231"/>
            <a:ext cx="4183583" cy="3989562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94FE0AD-A22C-2541-8EAC-0916678AAEB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25422" y="1415683"/>
            <a:ext cx="3874154" cy="3982775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56600C-E1C7-3A40-945D-05FD2F77E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12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CAA833-72BB-B849-B53F-79075EB7EBD2}"/>
              </a:ext>
            </a:extLst>
          </p:cNvPr>
          <p:cNvSpPr txBox="1"/>
          <p:nvPr/>
        </p:nvSpPr>
        <p:spPr>
          <a:xfrm>
            <a:off x="4474470" y="6457890"/>
            <a:ext cx="7172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Chad Stone, Danilo </a:t>
            </a:r>
            <a:r>
              <a:rPr lang="en-US" sz="1000" dirty="0" err="1"/>
              <a:t>Trisi</a:t>
            </a:r>
            <a:r>
              <a:rPr lang="en-US" sz="1000" dirty="0"/>
              <a:t>, </a:t>
            </a:r>
            <a:r>
              <a:rPr lang="en-US" sz="1000" dirty="0" err="1"/>
              <a:t>Arloc</a:t>
            </a:r>
            <a:r>
              <a:rPr lang="en-US" sz="1000" dirty="0"/>
              <a:t> Sherman, and Roderick Taylor, “A Guide to Statistics on Historical Trends in Income Inequality,” </a:t>
            </a:r>
          </a:p>
          <a:p>
            <a:pPr lvl="0">
              <a:defRPr/>
            </a:pPr>
            <a:r>
              <a:rPr lang="en-US" sz="1000" dirty="0"/>
              <a:t>Center on Budget and Policy Priorities, Policy Futures, Dec. 11, 2018.</a:t>
            </a:r>
          </a:p>
        </p:txBody>
      </p:sp>
    </p:spTree>
    <p:extLst>
      <p:ext uri="{BB962C8B-B14F-4D97-AF65-F5344CB8AC3E}">
        <p14:creationId xmlns:p14="http://schemas.microsoft.com/office/powerpoint/2010/main" val="360309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2224088" algn="l"/>
              </a:tabLst>
            </a:pPr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Does Inequality Come From?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6668"/>
            <a:ext cx="5181600" cy="4189162"/>
          </a:xfrm>
        </p:spPr>
        <p:txBody>
          <a:bodyPr anchor="t" anchorCtr="0">
            <a:normAutofit/>
          </a:bodyPr>
          <a:lstStyle/>
          <a:p>
            <a:r>
              <a:rPr lang="en-US" dirty="0"/>
              <a:t>Labor Characteristics</a:t>
            </a:r>
          </a:p>
          <a:p>
            <a:pPr lvl="1"/>
            <a:r>
              <a:rPr lang="en-US" dirty="0"/>
              <a:t>Demographics</a:t>
            </a:r>
          </a:p>
          <a:p>
            <a:pPr lvl="2"/>
            <a:r>
              <a:rPr lang="en-US" dirty="0"/>
              <a:t>Age distribution</a:t>
            </a:r>
          </a:p>
          <a:p>
            <a:pPr lvl="1"/>
            <a:r>
              <a:rPr lang="en-US" dirty="0"/>
              <a:t>Personal Choices</a:t>
            </a:r>
          </a:p>
          <a:p>
            <a:pPr lvl="2"/>
            <a:r>
              <a:rPr lang="en-US" dirty="0"/>
              <a:t>Educational attainment</a:t>
            </a:r>
          </a:p>
          <a:p>
            <a:pPr lvl="2"/>
            <a:r>
              <a:rPr lang="en-US" dirty="0"/>
              <a:t>Effort</a:t>
            </a:r>
          </a:p>
          <a:p>
            <a:pPr lvl="2"/>
            <a:r>
              <a:rPr lang="en-US" dirty="0"/>
              <a:t>Priorities</a:t>
            </a:r>
          </a:p>
          <a:p>
            <a:pPr lvl="2"/>
            <a:r>
              <a:rPr lang="en-US" dirty="0"/>
              <a:t>Household composition</a:t>
            </a:r>
          </a:p>
          <a:p>
            <a:pPr lvl="1"/>
            <a:r>
              <a:rPr lang="en-US" dirty="0"/>
              <a:t>Immigration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9800" y="1606668"/>
            <a:ext cx="5181600" cy="4189162"/>
          </a:xfrm>
        </p:spPr>
        <p:txBody>
          <a:bodyPr>
            <a:normAutofit/>
          </a:bodyPr>
          <a:lstStyle/>
          <a:p>
            <a:r>
              <a:rPr lang="en-US" dirty="0"/>
              <a:t>Market Forces</a:t>
            </a:r>
          </a:p>
          <a:p>
            <a:pPr lvl="1"/>
            <a:r>
              <a:rPr lang="en-US" dirty="0"/>
              <a:t>Technology</a:t>
            </a:r>
          </a:p>
          <a:p>
            <a:pPr lvl="1"/>
            <a:r>
              <a:rPr lang="en-US" dirty="0"/>
              <a:t>Changing demand patterns</a:t>
            </a:r>
          </a:p>
          <a:p>
            <a:pPr lvl="1"/>
            <a:r>
              <a:rPr lang="en-US" dirty="0"/>
              <a:t>Competition for labor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Government Policy</a:t>
            </a:r>
          </a:p>
          <a:p>
            <a:pPr lvl="1"/>
            <a:r>
              <a:rPr lang="en-US" dirty="0"/>
              <a:t>Market influence</a:t>
            </a:r>
          </a:p>
          <a:p>
            <a:pPr lvl="1"/>
            <a:r>
              <a:rPr lang="en-US" dirty="0"/>
              <a:t>Redistribution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32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896FD-218A-BE43-9122-0DBC057E3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86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Go</a:t>
            </a:r>
            <a:r>
              <a:rPr lang="en-US" dirty="0"/>
              <a:t>vernment Policy and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35438-CAAE-804C-AE7F-D152CD7BBC6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Market Influence: PRE-distribution</a:t>
            </a:r>
          </a:p>
          <a:p>
            <a:pPr lvl="1"/>
            <a:r>
              <a:rPr lang="en-US" dirty="0"/>
              <a:t>Characteristics of labor</a:t>
            </a:r>
          </a:p>
          <a:p>
            <a:pPr lvl="2"/>
            <a:r>
              <a:rPr lang="en-US" dirty="0"/>
              <a:t>Access to education</a:t>
            </a:r>
          </a:p>
          <a:p>
            <a:pPr lvl="1"/>
            <a:r>
              <a:rPr lang="en-US" dirty="0"/>
              <a:t>Effects on labor demand</a:t>
            </a:r>
          </a:p>
          <a:p>
            <a:pPr lvl="2"/>
            <a:r>
              <a:rPr lang="en-US" dirty="0"/>
              <a:t>Market regulation</a:t>
            </a:r>
          </a:p>
          <a:p>
            <a:pPr lvl="3"/>
            <a:r>
              <a:rPr lang="en-US" dirty="0"/>
              <a:t>Competition policy</a:t>
            </a:r>
          </a:p>
          <a:p>
            <a:pPr lvl="2"/>
            <a:r>
              <a:rPr lang="en-US" dirty="0"/>
              <a:t>Labor regulations</a:t>
            </a:r>
          </a:p>
          <a:p>
            <a:pPr lvl="3"/>
            <a:r>
              <a:rPr lang="en-US" dirty="0"/>
              <a:t>Minimum wage, overtime, health insurance, etc.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50D8AA-139E-B047-BF12-8FD87DC1231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RE-distribution</a:t>
            </a:r>
          </a:p>
          <a:p>
            <a:pPr lvl="1"/>
            <a:r>
              <a:rPr lang="en-US" dirty="0"/>
              <a:t>Tax Rates</a:t>
            </a:r>
          </a:p>
          <a:p>
            <a:pPr lvl="1"/>
            <a:r>
              <a:rPr lang="en-US" dirty="0"/>
              <a:t>Income support</a:t>
            </a:r>
          </a:p>
          <a:p>
            <a:pPr lvl="2"/>
            <a:r>
              <a:rPr lang="en-US" dirty="0"/>
              <a:t>Direct aid</a:t>
            </a:r>
          </a:p>
          <a:p>
            <a:pPr lvl="2"/>
            <a:r>
              <a:rPr lang="en-US" dirty="0"/>
              <a:t>Food stamps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E48B4F-BDD6-994D-B6C8-BE26FD561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11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Chart, bar chart&#10;&#10;Description automatically generated">
            <a:extLst>
              <a:ext uri="{FF2B5EF4-FFF2-40B4-BE49-F238E27FC236}">
                <a16:creationId xmlns:a16="http://schemas.microsoft.com/office/drawing/2014/main" id="{73588AF0-9676-6044-948F-E893973F35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706201" y="1170408"/>
            <a:ext cx="8690460" cy="498730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3F6FA4-AF02-1242-8474-6653A6ACA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9233263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Tax</a:t>
            </a:r>
            <a:r>
              <a:rPr lang="en-US" dirty="0"/>
              <a:t> and Transfer Programs: Income Shares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C49C86-0741-E54F-A849-52E84BF5F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15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7E9A06-5AF5-B449-96B7-1AC7039047FE}"/>
              </a:ext>
            </a:extLst>
          </p:cNvPr>
          <p:cNvSpPr txBox="1"/>
          <p:nvPr/>
        </p:nvSpPr>
        <p:spPr>
          <a:xfrm>
            <a:off x="4940176" y="1553227"/>
            <a:ext cx="1111255" cy="461665"/>
          </a:xfrm>
          <a:prstGeom prst="rect">
            <a:avLst/>
          </a:prstGeom>
          <a:solidFill>
            <a:srgbClr val="0C4C8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2017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8104E7-6EFB-2243-BB0E-CD59E280A263}"/>
              </a:ext>
            </a:extLst>
          </p:cNvPr>
          <p:cNvSpPr txBox="1"/>
          <p:nvPr/>
        </p:nvSpPr>
        <p:spPr>
          <a:xfrm>
            <a:off x="3249827" y="6457890"/>
            <a:ext cx="81083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U.S. Congressional Budget Office, “The Distribution of Household Income, 2016”, Average Income Before and After Means-Tested Transfers and</a:t>
            </a:r>
          </a:p>
          <a:p>
            <a:pPr lvl="0">
              <a:defRPr/>
            </a:pPr>
            <a:r>
              <a:rPr lang="en-US" sz="1000" dirty="0"/>
              <a:t>Federal Taxes, by Income Group, 2016.</a:t>
            </a:r>
          </a:p>
        </p:txBody>
      </p:sp>
    </p:spTree>
    <p:extLst>
      <p:ext uri="{BB962C8B-B14F-4D97-AF65-F5344CB8AC3E}">
        <p14:creationId xmlns:p14="http://schemas.microsoft.com/office/powerpoint/2010/main" val="2437051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0FC61-53F9-C140-957E-97FFAAD9E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40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Dra</a:t>
            </a:r>
            <a:r>
              <a:rPr lang="en-US" dirty="0"/>
              <a:t>matically Less Progressivity in the Tax Code</a:t>
            </a:r>
          </a:p>
        </p:txBody>
      </p:sp>
      <p:pic>
        <p:nvPicPr>
          <p:cNvPr id="8" name="Content Placeholder 7" descr="A screenshot of text&#10;&#10;Description automatically generated">
            <a:extLst>
              <a:ext uri="{FF2B5EF4-FFF2-40B4-BE49-F238E27FC236}">
                <a16:creationId xmlns:a16="http://schemas.microsoft.com/office/drawing/2014/main" id="{7D222406-8D40-DB49-BAB8-1E33A897AA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450305" y="847639"/>
            <a:ext cx="7291390" cy="53825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A767E5-2B47-9B40-B95F-40574D30E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196316-AAB0-7B4F-ABCE-91293574B5AF}"/>
              </a:ext>
            </a:extLst>
          </p:cNvPr>
          <p:cNvSpPr txBox="1"/>
          <p:nvPr/>
        </p:nvSpPr>
        <p:spPr>
          <a:xfrm>
            <a:off x="4969103" y="6412788"/>
            <a:ext cx="63846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/>
              <a:t>New York </a:t>
            </a:r>
            <a:r>
              <a:rPr lang="en-US" sz="1400" dirty="0"/>
              <a:t>Times, from Thomas Piketty, Emmanuel </a:t>
            </a:r>
            <a:r>
              <a:rPr lang="en-US" sz="1400" dirty="0" err="1"/>
              <a:t>Saez</a:t>
            </a:r>
            <a:r>
              <a:rPr lang="en-US" sz="1400" dirty="0"/>
              <a:t> and Gabriel Zucman, “</a:t>
            </a:r>
          </a:p>
          <a:p>
            <a:r>
              <a:rPr lang="en-US" sz="1400" dirty="0"/>
              <a:t>Distributional National Accounts: Methods and Estimates for the United States”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169B62-4EC1-7148-AC0A-3E8B3E97012F}"/>
              </a:ext>
            </a:extLst>
          </p:cNvPr>
          <p:cNvSpPr txBox="1"/>
          <p:nvPr/>
        </p:nvSpPr>
        <p:spPr>
          <a:xfrm>
            <a:off x="5384426" y="5641029"/>
            <a:ext cx="1423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1961 to 2011</a:t>
            </a:r>
          </a:p>
        </p:txBody>
      </p:sp>
    </p:spTree>
    <p:extLst>
      <p:ext uri="{BB962C8B-B14F-4D97-AF65-F5344CB8AC3E}">
        <p14:creationId xmlns:p14="http://schemas.microsoft.com/office/powerpoint/2010/main" val="1929388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90961-E54A-8345-B518-D7807E0B0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</a:t>
            </a:r>
            <a:r>
              <a:rPr lang="en-US" dirty="0"/>
              <a:t>rket Forces and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48CE3-0ACB-9940-AECA-CA93AADD7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6473"/>
            <a:ext cx="10515600" cy="465949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Changing demand patterns</a:t>
            </a:r>
          </a:p>
          <a:p>
            <a:pPr lvl="1"/>
            <a:r>
              <a:rPr lang="en-US" dirty="0"/>
              <a:t>Technology</a:t>
            </a:r>
          </a:p>
          <a:p>
            <a:pPr lvl="1"/>
            <a:r>
              <a:rPr lang="en-US" dirty="0"/>
              <a:t>Globalization</a:t>
            </a:r>
          </a:p>
          <a:p>
            <a:pPr lvl="1"/>
            <a:r>
              <a:rPr lang="en-US" dirty="0"/>
              <a:t>Industry composition</a:t>
            </a:r>
          </a:p>
          <a:p>
            <a:pPr lvl="2"/>
            <a:r>
              <a:rPr lang="en-US" dirty="0"/>
              <a:t>PCs instead of typewriters</a:t>
            </a:r>
          </a:p>
          <a:p>
            <a:pPr lvl="2"/>
            <a:r>
              <a:rPr lang="en-US" dirty="0"/>
              <a:t>Services instead of goods</a:t>
            </a:r>
          </a:p>
          <a:p>
            <a:pPr lvl="2"/>
            <a:r>
              <a:rPr lang="en-US" dirty="0"/>
              <a:t>Professional services instead of personal services</a:t>
            </a:r>
          </a:p>
          <a:p>
            <a:r>
              <a:rPr lang="en-US" dirty="0"/>
              <a:t>Competition in labor markets</a:t>
            </a:r>
          </a:p>
          <a:p>
            <a:pPr lvl="1"/>
            <a:r>
              <a:rPr lang="en-US" dirty="0"/>
              <a:t>Unionization</a:t>
            </a:r>
          </a:p>
          <a:p>
            <a:pPr lvl="1"/>
            <a:r>
              <a:rPr lang="en-US" dirty="0"/>
              <a:t>Market concentration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470719-2FFD-E94A-ADAE-B9243550E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3491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20" dirty="0">
                <a:solidFill>
                  <a:schemeClr val="bg1"/>
                </a:solidFill>
              </a:rPr>
              <a:t>Lab</a:t>
            </a:r>
            <a:r>
              <a:rPr lang="en-US" dirty="0"/>
              <a:t>or Income is Unhinged from Productivity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AA10C6A-AF6F-4225-9CBA-F7C0F57B19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3063" y="2012062"/>
            <a:ext cx="4420737" cy="30824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Why?</a:t>
            </a:r>
          </a:p>
          <a:p>
            <a:pPr marL="457200" indent="-457200"/>
            <a:r>
              <a:rPr lang="en-US" b="0" dirty="0"/>
              <a:t>Declining unionization</a:t>
            </a:r>
          </a:p>
          <a:p>
            <a:pPr marL="457200" indent="-457200"/>
            <a:r>
              <a:rPr lang="en-US" b="0" dirty="0"/>
              <a:t>Globalization</a:t>
            </a:r>
          </a:p>
          <a:p>
            <a:pPr marL="457200" indent="-457200"/>
            <a:r>
              <a:rPr lang="en-US" b="0" dirty="0"/>
              <a:t>Immigration</a:t>
            </a:r>
          </a:p>
          <a:p>
            <a:pPr marL="457200" indent="-457200"/>
            <a:r>
              <a:rPr lang="en-US" b="0" dirty="0"/>
              <a:t>Competition policy</a:t>
            </a:r>
          </a:p>
          <a:p>
            <a:pPr marL="457200" indent="-457200"/>
            <a:r>
              <a:rPr lang="en-US" b="0" dirty="0"/>
              <a:t>Cheap technology</a:t>
            </a:r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B24EB703-5444-A443-B26A-F4599BC802D3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270993" y="1325563"/>
            <a:ext cx="6425494" cy="467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5421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E1E1D-174D-C949-A37D-FA2C2022C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De</a:t>
            </a:r>
            <a:r>
              <a:rPr lang="en-US" dirty="0"/>
              <a:t>clining Unionization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B653B3-C2FF-F243-9EE4-577C44911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19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5F348B-484C-D448-BE5E-5ADBF44524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225612" y="1325563"/>
            <a:ext cx="7315200" cy="4875610"/>
          </a:xfrm>
          <a:prstGeom prst="rect">
            <a:avLst/>
          </a:prstGeom>
        </p:spPr>
      </p:pic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61AF33F7-42EB-8940-AFE3-E5B01E16B806}"/>
              </a:ext>
            </a:extLst>
          </p:cNvPr>
          <p:cNvSpPr txBox="1">
            <a:spLocks/>
          </p:cNvSpPr>
          <p:nvPr/>
        </p:nvSpPr>
        <p:spPr>
          <a:xfrm>
            <a:off x="7806495" y="1681743"/>
            <a:ext cx="3350624" cy="147624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Unionization Rates</a:t>
            </a:r>
          </a:p>
          <a:p>
            <a:pPr marL="457200" indent="-457200"/>
            <a:r>
              <a:rPr lang="en-US" dirty="0"/>
              <a:t>1983: </a:t>
            </a:r>
            <a:r>
              <a:rPr lang="en-US" b="0" dirty="0"/>
              <a:t>	</a:t>
            </a:r>
            <a:r>
              <a:rPr lang="en-US" b="0" dirty="0">
                <a:solidFill>
                  <a:srgbClr val="2B414D"/>
                </a:solidFill>
              </a:rPr>
              <a:t>20.1%</a:t>
            </a:r>
          </a:p>
          <a:p>
            <a:pPr marL="457200" indent="-457200"/>
            <a:r>
              <a:rPr lang="en-US" dirty="0"/>
              <a:t>2020:</a:t>
            </a:r>
            <a:r>
              <a:rPr lang="en-US" b="0" dirty="0"/>
              <a:t>	</a:t>
            </a:r>
            <a:r>
              <a:rPr lang="en-US" b="0" dirty="0">
                <a:solidFill>
                  <a:srgbClr val="2B414D"/>
                </a:solidFill>
              </a:rPr>
              <a:t>10.8%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B529B1-DEA3-3344-82BB-C0A3149FE18D}"/>
              </a:ext>
            </a:extLst>
          </p:cNvPr>
          <p:cNvSpPr txBox="1"/>
          <p:nvPr/>
        </p:nvSpPr>
        <p:spPr>
          <a:xfrm>
            <a:off x="4162709" y="6422600"/>
            <a:ext cx="72875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</a:t>
            </a:r>
            <a:r>
              <a:rPr lang="en-US" sz="1000" dirty="0">
                <a:hlinkClick r:id="rId5"/>
              </a:rPr>
              <a:t>https://inequality.org/facts/income-inequality/</a:t>
            </a:r>
            <a:r>
              <a:rPr lang="en-US" sz="1000" dirty="0"/>
              <a:t>, Bureau of Labor Statistics and </a:t>
            </a:r>
            <a:r>
              <a:rPr lang="en-US" sz="1000" dirty="0" err="1"/>
              <a:t>Emmanueul</a:t>
            </a:r>
            <a:r>
              <a:rPr lang="en-US" sz="1000" dirty="0"/>
              <a:t> </a:t>
            </a:r>
            <a:r>
              <a:rPr lang="en-US" sz="1000" dirty="0" err="1"/>
              <a:t>Saez</a:t>
            </a:r>
            <a:r>
              <a:rPr lang="en-US" sz="1000" dirty="0"/>
              <a:t>, University of </a:t>
            </a:r>
            <a:r>
              <a:rPr lang="en-US" sz="1000" dirty="0" err="1"/>
              <a:t>Califonria</a:t>
            </a:r>
            <a:r>
              <a:rPr lang="en-US" sz="1000" dirty="0"/>
              <a:t>, Berkeley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97150D71-C935-804B-AA42-B29D472FD6ED}"/>
              </a:ext>
            </a:extLst>
          </p:cNvPr>
          <p:cNvSpPr txBox="1">
            <a:spLocks/>
          </p:cNvSpPr>
          <p:nvPr/>
        </p:nvSpPr>
        <p:spPr>
          <a:xfrm>
            <a:off x="7806495" y="3700011"/>
            <a:ext cx="3350624" cy="147624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Unionization Rates</a:t>
            </a:r>
          </a:p>
          <a:p>
            <a:pPr marL="457200" indent="-457200"/>
            <a:r>
              <a:rPr lang="en-US" dirty="0"/>
              <a:t>Public: </a:t>
            </a:r>
            <a:r>
              <a:rPr lang="en-US" b="0" dirty="0"/>
              <a:t>	</a:t>
            </a:r>
            <a:r>
              <a:rPr lang="en-US" b="0" dirty="0">
                <a:solidFill>
                  <a:srgbClr val="2B414D"/>
                </a:solidFill>
              </a:rPr>
              <a:t>34.8%</a:t>
            </a:r>
          </a:p>
          <a:p>
            <a:pPr marL="457200" indent="-457200"/>
            <a:r>
              <a:rPr lang="en-US" dirty="0"/>
              <a:t>Private:</a:t>
            </a:r>
            <a:r>
              <a:rPr lang="en-US" b="0" dirty="0"/>
              <a:t>	</a:t>
            </a:r>
            <a:r>
              <a:rPr lang="en-US" b="0" dirty="0">
                <a:solidFill>
                  <a:srgbClr val="2B414D"/>
                </a:solidFill>
              </a:rPr>
              <a:t>6.3%</a:t>
            </a:r>
          </a:p>
        </p:txBody>
      </p:sp>
    </p:spTree>
    <p:extLst>
      <p:ext uri="{BB962C8B-B14F-4D97-AF65-F5344CB8AC3E}">
        <p14:creationId xmlns:p14="http://schemas.microsoft.com/office/powerpoint/2010/main" val="795460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/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unites the skills and knowledge of a 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/>
              <a:t>Are </a:t>
            </a:r>
            <a:r>
              <a:rPr lang="en-US" b="1" dirty="0"/>
              <a:t>nonpartisan</a:t>
            </a:r>
            <a:r>
              <a:rPr lang="en-US" dirty="0"/>
              <a:t>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0589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8BD97-B2CE-FA4C-9C95-909C8D384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Gro</a:t>
            </a:r>
            <a:r>
              <a:rPr lang="en-US" dirty="0"/>
              <a:t>wing Revenue Concentration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47849BD-E6BE-8540-9BA1-A534098192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197453" y="1129304"/>
            <a:ext cx="9797093" cy="507055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0BB3AA-A103-6A45-9264-B2F71C71E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3AE603-20D3-7B43-A552-9C8A3BD5541D}"/>
              </a:ext>
            </a:extLst>
          </p:cNvPr>
          <p:cNvSpPr txBox="1"/>
          <p:nvPr/>
        </p:nvSpPr>
        <p:spPr>
          <a:xfrm>
            <a:off x="6319087" y="6456851"/>
            <a:ext cx="52831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The Hamilton Project, Brookings: The State of Competition and dynamism.</a:t>
            </a:r>
          </a:p>
        </p:txBody>
      </p:sp>
    </p:spTree>
    <p:extLst>
      <p:ext uri="{BB962C8B-B14F-4D97-AF65-F5344CB8AC3E}">
        <p14:creationId xmlns:p14="http://schemas.microsoft.com/office/powerpoint/2010/main" val="30057503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D51C2-3788-E54B-A148-73509E48E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Tec</a:t>
            </a:r>
            <a:r>
              <a:rPr lang="en-US" dirty="0"/>
              <a:t>hnology can Hurt Low Income Workers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BD0EC0-43D3-C24A-9986-A4F026337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029943-484F-D14C-A5D3-DCA228F22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39282"/>
            <a:ext cx="4256314" cy="33478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9460F6-D0F7-C74B-83DE-BCC62264B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4269" y="2971299"/>
            <a:ext cx="5419531" cy="32931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DD65DD2-CF7F-CE4B-9A8F-3E1CF6324F30}"/>
              </a:ext>
            </a:extLst>
          </p:cNvPr>
          <p:cNvSpPr txBox="1"/>
          <p:nvPr/>
        </p:nvSpPr>
        <p:spPr>
          <a:xfrm>
            <a:off x="5384800" y="2133600"/>
            <a:ext cx="521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Early on, technology was good to low income workers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7E65CC-CB3C-6F4B-BA25-40C8F1CF0251}"/>
              </a:ext>
            </a:extLst>
          </p:cNvPr>
          <p:cNvSpPr txBox="1"/>
          <p:nvPr/>
        </p:nvSpPr>
        <p:spPr>
          <a:xfrm>
            <a:off x="1723047" y="5395171"/>
            <a:ext cx="4043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Until it was bad for them….</a:t>
            </a:r>
          </a:p>
        </p:txBody>
      </p:sp>
    </p:spTree>
    <p:extLst>
      <p:ext uri="{BB962C8B-B14F-4D97-AF65-F5344CB8AC3E}">
        <p14:creationId xmlns:p14="http://schemas.microsoft.com/office/powerpoint/2010/main" val="144686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B4E20-A00E-4948-BE0A-3D2959F5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Glo</a:t>
            </a:r>
            <a:r>
              <a:rPr lang="en-US" dirty="0"/>
              <a:t>balization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C6CF0-B971-1545-A10A-634ADE0F3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globalization?</a:t>
            </a:r>
          </a:p>
          <a:p>
            <a:pPr lvl="1"/>
            <a:r>
              <a:rPr lang="en-US" dirty="0"/>
              <a:t>Flow of goods, services, capital, and labor across international borders</a:t>
            </a:r>
          </a:p>
          <a:p>
            <a:r>
              <a:rPr lang="en-US" dirty="0"/>
              <a:t>How does it affect inequality?</a:t>
            </a:r>
          </a:p>
          <a:p>
            <a:pPr lvl="1"/>
            <a:r>
              <a:rPr lang="en-US" dirty="0"/>
              <a:t>Through a differential impact </a:t>
            </a:r>
            <a:r>
              <a:rPr lang="en-US"/>
              <a:t>on low-skilled </a:t>
            </a:r>
            <a:r>
              <a:rPr lang="en-US" dirty="0"/>
              <a:t>workers and hence their wages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For the United States, globalization is thought to lower the wages of low skilled and </a:t>
            </a:r>
            <a:r>
              <a:rPr lang="en-US"/>
              <a:t>hence low-wage </a:t>
            </a:r>
            <a:r>
              <a:rPr lang="en-US" dirty="0"/>
              <a:t>workers relative to those </a:t>
            </a:r>
            <a:r>
              <a:rPr lang="en-US"/>
              <a:t>of high-skilled </a:t>
            </a:r>
            <a:r>
              <a:rPr lang="en-US" dirty="0"/>
              <a:t>workers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2B3DA1-6851-8444-959C-B868BC7A8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0566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802F7-AF6D-594D-A643-B0CC9B886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 So</a:t>
            </a:r>
            <a:r>
              <a:rPr lang="en-US" dirty="0"/>
              <a:t>urces of Inequality Through Late 1990s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8ED347-E4F7-D344-8780-EAB3A6810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23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9E60A4-3B86-E042-8E57-9F1B5741D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643" y="873261"/>
            <a:ext cx="7394713" cy="535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7098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Does Inequality Matter?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45940"/>
            <a:ext cx="5181600" cy="1736894"/>
          </a:xfrm>
        </p:spPr>
        <p:txBody>
          <a:bodyPr/>
          <a:lstStyle/>
          <a:p>
            <a:r>
              <a:rPr lang="en-US" sz="2400" dirty="0"/>
              <a:t>Too little inequality can:</a:t>
            </a:r>
          </a:p>
          <a:p>
            <a:pPr lvl="1"/>
            <a:r>
              <a:rPr lang="en-US" sz="2000" dirty="0"/>
              <a:t>Reduce individual motivation</a:t>
            </a:r>
          </a:p>
          <a:p>
            <a:pPr lvl="1"/>
            <a:r>
              <a:rPr lang="en-US" sz="2000" dirty="0"/>
              <a:t>Slow economic growth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45940"/>
            <a:ext cx="5181600" cy="1736894"/>
          </a:xfrm>
        </p:spPr>
        <p:txBody>
          <a:bodyPr/>
          <a:lstStyle/>
          <a:p>
            <a:r>
              <a:rPr lang="en-US" sz="2400" dirty="0"/>
              <a:t>Too much inequality can:</a:t>
            </a:r>
          </a:p>
          <a:p>
            <a:pPr lvl="1"/>
            <a:r>
              <a:rPr lang="en-US" sz="2000" dirty="0"/>
              <a:t>Reduce individual motivation</a:t>
            </a:r>
          </a:p>
          <a:p>
            <a:pPr lvl="1"/>
            <a:r>
              <a:rPr lang="en-US" sz="2000" dirty="0"/>
              <a:t>Slow economic growth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85F805-0170-41DD-B5AF-D9A95FF1BB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3" t="25527" r="8947" b="18158"/>
          <a:stretch/>
        </p:blipFill>
        <p:spPr>
          <a:xfrm>
            <a:off x="3495652" y="4603318"/>
            <a:ext cx="4010526" cy="171650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56961F4-F892-0542-8186-A640950D4E1F}"/>
              </a:ext>
            </a:extLst>
          </p:cNvPr>
          <p:cNvSpPr txBox="1">
            <a:spLocks/>
          </p:cNvSpPr>
          <p:nvPr/>
        </p:nvSpPr>
        <p:spPr>
          <a:xfrm>
            <a:off x="914400" y="3443525"/>
            <a:ext cx="10515600" cy="1864801"/>
          </a:xfrm>
          <a:prstGeom prst="rect">
            <a:avLst/>
          </a:prstGeom>
        </p:spPr>
        <p:txBody>
          <a:bodyPr vert="horz" lIns="91440" tIns="45720" rIns="91440" bIns="45720" numCol="2" rtlCol="0" anchor="ctr" anchorCtr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000" dirty="0"/>
          </a:p>
          <a:p>
            <a:pPr lvl="1"/>
            <a:r>
              <a:rPr lang="en-US" sz="2000" dirty="0"/>
              <a:t>Divide society</a:t>
            </a:r>
          </a:p>
          <a:p>
            <a:pPr lvl="1"/>
            <a:r>
              <a:rPr lang="en-US" sz="2000" dirty="0"/>
              <a:t>Distort political environment</a:t>
            </a:r>
          </a:p>
          <a:p>
            <a:pPr lvl="1"/>
            <a:r>
              <a:rPr lang="en-US" sz="2000" dirty="0"/>
              <a:t>Reduce political participation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Reduce investments in public goods</a:t>
            </a:r>
          </a:p>
          <a:p>
            <a:pPr lvl="2"/>
            <a:r>
              <a:rPr lang="en-US" sz="2000" dirty="0"/>
              <a:t>Education</a:t>
            </a:r>
          </a:p>
          <a:p>
            <a:pPr lvl="2"/>
            <a:r>
              <a:rPr lang="en-US" sz="2000" dirty="0"/>
              <a:t>Environmental protections</a:t>
            </a:r>
          </a:p>
          <a:p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AEA7477-25EE-2F4D-836F-DD7755042118}"/>
              </a:ext>
            </a:extLst>
          </p:cNvPr>
          <p:cNvCxnSpPr/>
          <p:nvPr/>
        </p:nvCxnSpPr>
        <p:spPr>
          <a:xfrm>
            <a:off x="2063932" y="3052915"/>
            <a:ext cx="645087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BAA03F0-93B9-2541-B48F-CA652C3200AA}"/>
              </a:ext>
            </a:extLst>
          </p:cNvPr>
          <p:cNvSpPr txBox="1">
            <a:spLocks/>
          </p:cNvSpPr>
          <p:nvPr/>
        </p:nvSpPr>
        <p:spPr>
          <a:xfrm>
            <a:off x="838200" y="2818902"/>
            <a:ext cx="10515600" cy="1864801"/>
          </a:xfrm>
          <a:prstGeom prst="rect">
            <a:avLst/>
          </a:prstGeom>
        </p:spPr>
        <p:txBody>
          <a:bodyPr vert="horz" lIns="91440" tIns="45720" rIns="91440" bIns="45720" numCol="1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Too much inequality may also: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82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14A18-E1DA-D945-9918-ABF83D25D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An</a:t>
            </a:r>
            <a:r>
              <a:rPr lang="en-US" dirty="0"/>
              <a:t>  International Perspective: </a:t>
            </a:r>
            <a:r>
              <a:rPr lang="en-US" dirty="0" err="1"/>
              <a:t>Comparables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02AD8C2-1B40-E24B-98B4-51A1EEDA31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6737" y="1103803"/>
            <a:ext cx="5818525" cy="512030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41301A-D600-6740-B5B4-67821CB06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25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FF6DE5-BFE4-8C4A-BBC1-9F4BE2D934BA}"/>
              </a:ext>
            </a:extLst>
          </p:cNvPr>
          <p:cNvSpPr txBox="1"/>
          <p:nvPr/>
        </p:nvSpPr>
        <p:spPr>
          <a:xfrm>
            <a:off x="8589689" y="2145792"/>
            <a:ext cx="120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U.S.: 17-18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C0D70E-2093-274E-81F7-B7D4D857C2C5}"/>
              </a:ext>
            </a:extLst>
          </p:cNvPr>
          <p:cNvSpPr txBox="1"/>
          <p:nvPr/>
        </p:nvSpPr>
        <p:spPr>
          <a:xfrm>
            <a:off x="8413740" y="3479288"/>
            <a:ext cx="2884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Canada, UK, Germany: 12-13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D77DB5-9F08-B74B-A816-DEC3FD57A2F0}"/>
              </a:ext>
            </a:extLst>
          </p:cNvPr>
          <p:cNvSpPr txBox="1"/>
          <p:nvPr/>
        </p:nvSpPr>
        <p:spPr>
          <a:xfrm>
            <a:off x="8413739" y="4484183"/>
            <a:ext cx="2374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Italy, France, Japan: 7-9</a:t>
            </a:r>
          </a:p>
        </p:txBody>
      </p:sp>
    </p:spTree>
    <p:extLst>
      <p:ext uri="{BB962C8B-B14F-4D97-AF65-F5344CB8AC3E}">
        <p14:creationId xmlns:p14="http://schemas.microsoft.com/office/powerpoint/2010/main" val="7088490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30375"/>
            <a:ext cx="5181600" cy="4351338"/>
          </a:xfrm>
        </p:spPr>
        <p:txBody>
          <a:bodyPr anchor="ctr" anchorCtr="0">
            <a:normAutofit/>
          </a:bodyPr>
          <a:lstStyle/>
          <a:p>
            <a:r>
              <a:rPr lang="en-US" dirty="0"/>
              <a:t>RE-distribution</a:t>
            </a:r>
          </a:p>
          <a:p>
            <a:pPr lvl="1"/>
            <a:r>
              <a:rPr lang="en-US" dirty="0"/>
              <a:t>Tax and transfer programs</a:t>
            </a:r>
          </a:p>
          <a:p>
            <a:pPr lvl="1"/>
            <a:endParaRPr lang="en-US" dirty="0"/>
          </a:p>
          <a:p>
            <a:r>
              <a:rPr lang="en-US" dirty="0"/>
              <a:t>PRE-distribution</a:t>
            </a:r>
          </a:p>
          <a:p>
            <a:pPr lvl="1"/>
            <a:r>
              <a:rPr lang="en-US" dirty="0"/>
              <a:t>Strengthen labor unions</a:t>
            </a:r>
          </a:p>
          <a:p>
            <a:pPr lvl="1"/>
            <a:r>
              <a:rPr lang="en-US" dirty="0"/>
              <a:t>Collective bargaining</a:t>
            </a:r>
          </a:p>
          <a:p>
            <a:pPr lvl="1"/>
            <a:r>
              <a:rPr lang="en-US" dirty="0"/>
              <a:t>Other policies that favor labor over business owners</a:t>
            </a:r>
          </a:p>
          <a:p>
            <a:pPr lvl="1"/>
            <a:r>
              <a:rPr lang="en-US" dirty="0"/>
              <a:t>Minimum wages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79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Ad</a:t>
            </a:r>
            <a:r>
              <a:rPr lang="en-US" dirty="0"/>
              <a:t>dressing Inequality: </a:t>
            </a:r>
            <a:br>
              <a:rPr lang="en-US" dirty="0"/>
            </a:br>
            <a:r>
              <a:rPr lang="en-US" dirty="0"/>
              <a:t>Immediately Available Policy Solutions (1/2)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DBB3985-0913-4742-99ED-5F55BAEC8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0000">
            <a:off x="6477000" y="2382044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22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Other </a:t>
            </a:r>
          </a:p>
          <a:p>
            <a:pPr lvl="1"/>
            <a:r>
              <a:rPr lang="en-US" dirty="0"/>
              <a:t>Reverse trends in market power</a:t>
            </a:r>
          </a:p>
          <a:p>
            <a:pPr lvl="1"/>
            <a:endParaRPr lang="en-US" dirty="0"/>
          </a:p>
          <a:p>
            <a:r>
              <a:rPr lang="en-US" dirty="0"/>
              <a:t>Locally</a:t>
            </a:r>
          </a:p>
          <a:p>
            <a:pPr lvl="1"/>
            <a:r>
              <a:rPr lang="en-US" dirty="0"/>
              <a:t>Employment services: job training, interview skills, or assistance with day-to-day issues, such as child care</a:t>
            </a:r>
          </a:p>
          <a:p>
            <a:pPr lvl="1"/>
            <a:r>
              <a:rPr lang="en-US" dirty="0"/>
              <a:t>Cognizance of the potential for technologies to affect worker/employer power dynamics</a:t>
            </a:r>
          </a:p>
          <a:p>
            <a:pPr lvl="2"/>
            <a:r>
              <a:rPr lang="en-US" dirty="0"/>
              <a:t>Uber, Lyft, etc.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Ad</a:t>
            </a:r>
            <a:r>
              <a:rPr lang="en-US" dirty="0"/>
              <a:t>dressing Inequality: </a:t>
            </a:r>
            <a:br>
              <a:rPr lang="en-US" dirty="0"/>
            </a:br>
            <a:r>
              <a:rPr lang="en-US" dirty="0"/>
              <a:t>Immediately Available Policy Solutions (2/2)</a:t>
            </a:r>
          </a:p>
        </p:txBody>
      </p:sp>
    </p:spTree>
    <p:extLst>
      <p:ext uri="{BB962C8B-B14F-4D97-AF65-F5344CB8AC3E}">
        <p14:creationId xmlns:p14="http://schemas.microsoft.com/office/powerpoint/2010/main" val="77259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Ad</a:t>
            </a:r>
            <a:r>
              <a:rPr lang="en-US" dirty="0"/>
              <a:t>dressing Inequality: </a:t>
            </a:r>
            <a:br>
              <a:rPr lang="en-US" dirty="0"/>
            </a:br>
            <a:r>
              <a:rPr lang="en-US" dirty="0"/>
              <a:t>Long Term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It’s all about access to resources:</a:t>
            </a:r>
          </a:p>
          <a:p>
            <a:pPr lvl="1"/>
            <a:r>
              <a:rPr lang="en-US" dirty="0"/>
              <a:t>Education, in particular</a:t>
            </a:r>
          </a:p>
          <a:p>
            <a:pPr lvl="2"/>
            <a:r>
              <a:rPr lang="en-US" dirty="0"/>
              <a:t>Improve public education</a:t>
            </a:r>
          </a:p>
          <a:p>
            <a:pPr lvl="2"/>
            <a:r>
              <a:rPr lang="en-US" dirty="0"/>
              <a:t>Reduce disparities in quality of public education</a:t>
            </a:r>
          </a:p>
          <a:p>
            <a:pPr lvl="2"/>
            <a:r>
              <a:rPr lang="en-US" dirty="0"/>
              <a:t>Improve counseling in low-income schools</a:t>
            </a:r>
          </a:p>
          <a:p>
            <a:pPr lvl="3"/>
            <a:r>
              <a:rPr lang="en-US" dirty="0"/>
              <a:t>With respect to college – paths to success and funding</a:t>
            </a:r>
          </a:p>
          <a:p>
            <a:pPr lvl="2"/>
            <a:r>
              <a:rPr lang="en-US" dirty="0"/>
              <a:t>Investments are needed in early education, not later (e.g. universal pre-k)</a:t>
            </a:r>
          </a:p>
          <a:p>
            <a:pPr lvl="1"/>
            <a:r>
              <a:rPr lang="en-US" dirty="0"/>
              <a:t>Opportunities for wealth-building</a:t>
            </a:r>
          </a:p>
          <a:p>
            <a:pPr lvl="1"/>
            <a:r>
              <a:rPr lang="en-US" dirty="0"/>
              <a:t>Housing</a:t>
            </a:r>
          </a:p>
          <a:p>
            <a:r>
              <a:rPr lang="en-US" dirty="0"/>
              <a:t>Initiatives whose impacts cross neighborhood and class lines and increase upward mobility specifically for black men</a:t>
            </a:r>
          </a:p>
          <a:p>
            <a:pPr lvl="1"/>
            <a:r>
              <a:rPr lang="en-US" dirty="0"/>
              <a:t>Mentoring programs for black boys, efforts to reduce racial bias among whites, interventions to reduce discrimination in criminal justice, and efforts to facilitate greater interaction across racial groups.</a:t>
            </a:r>
          </a:p>
        </p:txBody>
      </p:sp>
    </p:spTree>
    <p:extLst>
      <p:ext uri="{BB962C8B-B14F-4D97-AF65-F5344CB8AC3E}">
        <p14:creationId xmlns:p14="http://schemas.microsoft.com/office/powerpoint/2010/main" val="23618362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7F1E8724-8449-4533-8976-EFBFF6B0EA1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04936" y="2050431"/>
            <a:ext cx="2805481" cy="32476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 Su</a:t>
            </a:r>
            <a:r>
              <a:rPr lang="en-US"/>
              <a:t>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982" y="1459275"/>
            <a:ext cx="7715250" cy="4660900"/>
          </a:xfrm>
        </p:spPr>
        <p:txBody>
          <a:bodyPr/>
          <a:lstStyle/>
          <a:p>
            <a:r>
              <a:rPr lang="en-US" dirty="0"/>
              <a:t>Income inequality is clearly increasing.</a:t>
            </a:r>
          </a:p>
          <a:p>
            <a:pPr lvl="1"/>
            <a:r>
              <a:rPr lang="en-US" dirty="0"/>
              <a:t>The economy is clearly favoring owners of productive resources over labor.</a:t>
            </a:r>
          </a:p>
          <a:p>
            <a:r>
              <a:rPr lang="en-US" dirty="0"/>
              <a:t>The causes appear to be largely driven by:</a:t>
            </a:r>
          </a:p>
          <a:p>
            <a:pPr lvl="1"/>
            <a:r>
              <a:rPr lang="en-US" dirty="0"/>
              <a:t>The market – technology, competition, and trade</a:t>
            </a:r>
          </a:p>
          <a:p>
            <a:pPr lvl="1"/>
            <a:r>
              <a:rPr lang="en-US" dirty="0"/>
              <a:t>Changing institutions.</a:t>
            </a:r>
          </a:p>
          <a:p>
            <a:r>
              <a:rPr lang="en-US" dirty="0"/>
              <a:t>Open questions are:</a:t>
            </a:r>
          </a:p>
          <a:p>
            <a:pPr lvl="1"/>
            <a:r>
              <a:rPr lang="en-US" dirty="0"/>
              <a:t>To act or not to act?</a:t>
            </a:r>
          </a:p>
          <a:p>
            <a:pPr lvl="1"/>
            <a:r>
              <a:rPr lang="en-US" dirty="0"/>
              <a:t>If so, how?</a:t>
            </a:r>
          </a:p>
          <a:p>
            <a:r>
              <a:rPr lang="en-US" dirty="0"/>
              <a:t>The level of inequality is a policy choice.</a:t>
            </a:r>
          </a:p>
          <a:p>
            <a:pPr lvl="1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46F715B-E9A7-46B7-BE1C-780B0735D7F3}"/>
              </a:ext>
            </a:extLst>
          </p:cNvPr>
          <p:cNvGrpSpPr>
            <a:grpSpLocks/>
          </p:cNvGrpSpPr>
          <p:nvPr/>
        </p:nvGrpSpPr>
        <p:grpSpPr>
          <a:xfrm>
            <a:off x="8704223" y="2903680"/>
            <a:ext cx="2383949" cy="1541125"/>
            <a:chOff x="8439150" y="2876550"/>
            <a:chExt cx="2801938" cy="1811338"/>
          </a:xfrm>
        </p:grpSpPr>
        <p:sp>
          <p:nvSpPr>
            <p:cNvPr id="17" name="Oval 6">
              <a:extLst>
                <a:ext uri="{FF2B5EF4-FFF2-40B4-BE49-F238E27FC236}">
                  <a16:creationId xmlns:a16="http://schemas.microsoft.com/office/drawing/2014/main" id="{863EC9BA-F29B-4714-BEB7-59311E88FD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42638" y="2878139"/>
              <a:ext cx="161925" cy="1587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B1FAC40-34B9-4C49-BF2F-5633919A1CA6}"/>
                </a:ext>
              </a:extLst>
            </p:cNvPr>
            <p:cNvGrpSpPr>
              <a:grpSpLocks/>
            </p:cNvGrpSpPr>
            <p:nvPr/>
          </p:nvGrpSpPr>
          <p:grpSpPr>
            <a:xfrm>
              <a:off x="9669145" y="3917950"/>
              <a:ext cx="320675" cy="769938"/>
              <a:chOff x="8751888" y="3917950"/>
              <a:chExt cx="320675" cy="769938"/>
            </a:xfrm>
            <a:solidFill>
              <a:srgbClr val="0C4C88"/>
            </a:solidFill>
          </p:grpSpPr>
          <p:sp>
            <p:nvSpPr>
              <p:cNvPr id="31" name="Freeform 10">
                <a:extLst>
                  <a:ext uri="{FF2B5EF4-FFF2-40B4-BE49-F238E27FC236}">
                    <a16:creationId xmlns:a16="http://schemas.microsoft.com/office/drawing/2014/main" id="{B3943380-46DC-4CAE-B77E-DAAA5431C7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" name="Freeform 11">
                <a:extLst>
                  <a:ext uri="{FF2B5EF4-FFF2-40B4-BE49-F238E27FC236}">
                    <a16:creationId xmlns:a16="http://schemas.microsoft.com/office/drawing/2014/main" id="{49BD028E-453E-4C64-A147-937010D6A7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C23EBD4-DAE5-454E-AF23-693CBD2E1A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33989" y="2876550"/>
              <a:ext cx="431800" cy="10812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818C085-B3BE-4D96-BE96-E7E519047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60280" y="2876550"/>
              <a:ext cx="431800" cy="10812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A170B94-7B12-4695-B253-3B2FF75F2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86570" y="2876550"/>
              <a:ext cx="431800" cy="10812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2A412EB-F981-4468-8D20-78C6320A8E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12860" y="2876550"/>
              <a:ext cx="431800" cy="10812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1B0D2F4-507A-4457-8268-F84842451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39150" y="2876550"/>
              <a:ext cx="431800" cy="1081200"/>
            </a:xfrm>
            <a:prstGeom prst="rect">
              <a:avLst/>
            </a:prstGeom>
          </p:spPr>
        </p:pic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B2C535EA-334F-4D2B-84EC-CC51163E6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6113" y="3060701"/>
              <a:ext cx="434975" cy="898526"/>
            </a:xfrm>
            <a:custGeom>
              <a:avLst/>
              <a:gdLst>
                <a:gd name="T0" fmla="*/ 20 w 203"/>
                <a:gd name="T1" fmla="*/ 202 h 422"/>
                <a:gd name="T2" fmla="*/ 39 w 203"/>
                <a:gd name="T3" fmla="*/ 182 h 422"/>
                <a:gd name="T4" fmla="*/ 39 w 203"/>
                <a:gd name="T5" fmla="*/ 64 h 422"/>
                <a:gd name="T6" fmla="*/ 41 w 203"/>
                <a:gd name="T7" fmla="*/ 62 h 422"/>
                <a:gd name="T8" fmla="*/ 45 w 203"/>
                <a:gd name="T9" fmla="*/ 62 h 422"/>
                <a:gd name="T10" fmla="*/ 47 w 203"/>
                <a:gd name="T11" fmla="*/ 64 h 422"/>
                <a:gd name="T12" fmla="*/ 47 w 203"/>
                <a:gd name="T13" fmla="*/ 397 h 422"/>
                <a:gd name="T14" fmla="*/ 72 w 203"/>
                <a:gd name="T15" fmla="*/ 422 h 422"/>
                <a:gd name="T16" fmla="*/ 97 w 203"/>
                <a:gd name="T17" fmla="*/ 397 h 422"/>
                <a:gd name="T18" fmla="*/ 97 w 203"/>
                <a:gd name="T19" fmla="*/ 201 h 422"/>
                <a:gd name="T20" fmla="*/ 99 w 203"/>
                <a:gd name="T21" fmla="*/ 199 h 422"/>
                <a:gd name="T22" fmla="*/ 103 w 203"/>
                <a:gd name="T23" fmla="*/ 199 h 422"/>
                <a:gd name="T24" fmla="*/ 105 w 203"/>
                <a:gd name="T25" fmla="*/ 201 h 422"/>
                <a:gd name="T26" fmla="*/ 105 w 203"/>
                <a:gd name="T27" fmla="*/ 397 h 422"/>
                <a:gd name="T28" fmla="*/ 131 w 203"/>
                <a:gd name="T29" fmla="*/ 422 h 422"/>
                <a:gd name="T30" fmla="*/ 156 w 203"/>
                <a:gd name="T31" fmla="*/ 397 h 422"/>
                <a:gd name="T32" fmla="*/ 156 w 203"/>
                <a:gd name="T33" fmla="*/ 64 h 422"/>
                <a:gd name="T34" fmla="*/ 158 w 203"/>
                <a:gd name="T35" fmla="*/ 62 h 422"/>
                <a:gd name="T36" fmla="*/ 162 w 203"/>
                <a:gd name="T37" fmla="*/ 62 h 422"/>
                <a:gd name="T38" fmla="*/ 164 w 203"/>
                <a:gd name="T39" fmla="*/ 64 h 422"/>
                <a:gd name="T40" fmla="*/ 164 w 203"/>
                <a:gd name="T41" fmla="*/ 182 h 422"/>
                <a:gd name="T42" fmla="*/ 183 w 203"/>
                <a:gd name="T43" fmla="*/ 202 h 422"/>
                <a:gd name="T44" fmla="*/ 203 w 203"/>
                <a:gd name="T45" fmla="*/ 182 h 422"/>
                <a:gd name="T46" fmla="*/ 203 w 203"/>
                <a:gd name="T47" fmla="*/ 48 h 422"/>
                <a:gd name="T48" fmla="*/ 157 w 203"/>
                <a:gd name="T49" fmla="*/ 0 h 422"/>
                <a:gd name="T50" fmla="*/ 105 w 203"/>
                <a:gd name="T51" fmla="*/ 0 h 422"/>
                <a:gd name="T52" fmla="*/ 46 w 203"/>
                <a:gd name="T53" fmla="*/ 0 h 422"/>
                <a:gd name="T54" fmla="*/ 0 w 203"/>
                <a:gd name="T55" fmla="*/ 48 h 422"/>
                <a:gd name="T56" fmla="*/ 0 w 203"/>
                <a:gd name="T57" fmla="*/ 182 h 422"/>
                <a:gd name="T58" fmla="*/ 20 w 203"/>
                <a:gd name="T59" fmla="*/ 202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422">
                  <a:moveTo>
                    <a:pt x="20" y="202"/>
                  </a:moveTo>
                  <a:cubicBezTo>
                    <a:pt x="30" y="202"/>
                    <a:pt x="39" y="193"/>
                    <a:pt x="39" y="182"/>
                  </a:cubicBezTo>
                  <a:cubicBezTo>
                    <a:pt x="39" y="182"/>
                    <a:pt x="39" y="64"/>
                    <a:pt x="39" y="64"/>
                  </a:cubicBezTo>
                  <a:cubicBezTo>
                    <a:pt x="39" y="63"/>
                    <a:pt x="40" y="62"/>
                    <a:pt x="41" y="62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46" y="62"/>
                    <a:pt x="47" y="63"/>
                    <a:pt x="47" y="64"/>
                  </a:cubicBezTo>
                  <a:cubicBezTo>
                    <a:pt x="47" y="64"/>
                    <a:pt x="47" y="397"/>
                    <a:pt x="47" y="397"/>
                  </a:cubicBezTo>
                  <a:cubicBezTo>
                    <a:pt x="47" y="410"/>
                    <a:pt x="58" y="422"/>
                    <a:pt x="72" y="422"/>
                  </a:cubicBezTo>
                  <a:cubicBezTo>
                    <a:pt x="86" y="422"/>
                    <a:pt x="97" y="410"/>
                    <a:pt x="97" y="397"/>
                  </a:cubicBezTo>
                  <a:cubicBezTo>
                    <a:pt x="97" y="397"/>
                    <a:pt x="97" y="201"/>
                    <a:pt x="97" y="201"/>
                  </a:cubicBezTo>
                  <a:cubicBezTo>
                    <a:pt x="97" y="199"/>
                    <a:pt x="98" y="199"/>
                    <a:pt x="99" y="199"/>
                  </a:cubicBezTo>
                  <a:cubicBezTo>
                    <a:pt x="103" y="199"/>
                    <a:pt x="103" y="199"/>
                    <a:pt x="103" y="199"/>
                  </a:cubicBezTo>
                  <a:cubicBezTo>
                    <a:pt x="105" y="199"/>
                    <a:pt x="105" y="199"/>
                    <a:pt x="105" y="201"/>
                  </a:cubicBezTo>
                  <a:cubicBezTo>
                    <a:pt x="105" y="201"/>
                    <a:pt x="105" y="397"/>
                    <a:pt x="105" y="397"/>
                  </a:cubicBezTo>
                  <a:cubicBezTo>
                    <a:pt x="105" y="410"/>
                    <a:pt x="117" y="422"/>
                    <a:pt x="131" y="422"/>
                  </a:cubicBezTo>
                  <a:cubicBezTo>
                    <a:pt x="144" y="422"/>
                    <a:pt x="156" y="410"/>
                    <a:pt x="156" y="397"/>
                  </a:cubicBezTo>
                  <a:cubicBezTo>
                    <a:pt x="156" y="397"/>
                    <a:pt x="156" y="64"/>
                    <a:pt x="156" y="64"/>
                  </a:cubicBezTo>
                  <a:cubicBezTo>
                    <a:pt x="156" y="63"/>
                    <a:pt x="156" y="62"/>
                    <a:pt x="158" y="62"/>
                  </a:cubicBezTo>
                  <a:cubicBezTo>
                    <a:pt x="162" y="62"/>
                    <a:pt x="162" y="62"/>
                    <a:pt x="162" y="62"/>
                  </a:cubicBezTo>
                  <a:cubicBezTo>
                    <a:pt x="163" y="62"/>
                    <a:pt x="164" y="63"/>
                    <a:pt x="164" y="64"/>
                  </a:cubicBezTo>
                  <a:cubicBezTo>
                    <a:pt x="164" y="64"/>
                    <a:pt x="164" y="182"/>
                    <a:pt x="164" y="182"/>
                  </a:cubicBezTo>
                  <a:cubicBezTo>
                    <a:pt x="164" y="193"/>
                    <a:pt x="172" y="202"/>
                    <a:pt x="183" y="202"/>
                  </a:cubicBezTo>
                  <a:cubicBezTo>
                    <a:pt x="194" y="202"/>
                    <a:pt x="203" y="193"/>
                    <a:pt x="203" y="182"/>
                  </a:cubicBezTo>
                  <a:cubicBezTo>
                    <a:pt x="203" y="182"/>
                    <a:pt x="203" y="49"/>
                    <a:pt x="203" y="48"/>
                  </a:cubicBezTo>
                  <a:cubicBezTo>
                    <a:pt x="203" y="21"/>
                    <a:pt x="182" y="0"/>
                    <a:pt x="157" y="0"/>
                  </a:cubicBezTo>
                  <a:cubicBezTo>
                    <a:pt x="156" y="0"/>
                    <a:pt x="122" y="0"/>
                    <a:pt x="105" y="0"/>
                  </a:cubicBezTo>
                  <a:cubicBezTo>
                    <a:pt x="105" y="0"/>
                    <a:pt x="47" y="0"/>
                    <a:pt x="46" y="0"/>
                  </a:cubicBezTo>
                  <a:cubicBezTo>
                    <a:pt x="21" y="0"/>
                    <a:pt x="0" y="21"/>
                    <a:pt x="0" y="48"/>
                  </a:cubicBezTo>
                  <a:cubicBezTo>
                    <a:pt x="0" y="49"/>
                    <a:pt x="0" y="182"/>
                    <a:pt x="0" y="182"/>
                  </a:cubicBezTo>
                  <a:cubicBezTo>
                    <a:pt x="0" y="193"/>
                    <a:pt x="9" y="202"/>
                    <a:pt x="20" y="2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2740979-7212-4AB5-BBF1-311540104E15}"/>
                </a:ext>
              </a:extLst>
            </p:cNvPr>
            <p:cNvGrpSpPr>
              <a:grpSpLocks/>
            </p:cNvGrpSpPr>
            <p:nvPr/>
          </p:nvGrpSpPr>
          <p:grpSpPr>
            <a:xfrm>
              <a:off x="8742363" y="3917950"/>
              <a:ext cx="320675" cy="769938"/>
              <a:chOff x="8751888" y="3917950"/>
              <a:chExt cx="320675" cy="769938"/>
            </a:xfrm>
          </p:grpSpPr>
          <p:sp>
            <p:nvSpPr>
              <p:cNvPr id="24" name="Freeform 10">
                <a:extLst>
                  <a:ext uri="{FF2B5EF4-FFF2-40B4-BE49-F238E27FC236}">
                    <a16:creationId xmlns:a16="http://schemas.microsoft.com/office/drawing/2014/main" id="{F4BB354E-529A-4905-8BBA-FD778D6E94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" name="Freeform 11">
                <a:extLst>
                  <a:ext uri="{FF2B5EF4-FFF2-40B4-BE49-F238E27FC236}">
                    <a16:creationId xmlns:a16="http://schemas.microsoft.com/office/drawing/2014/main" id="{C5324CFE-4DFE-4253-867E-6A84B7EAB2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7DAA15D-9AF0-41E9-9E93-F7FDD1867324}"/>
                </a:ext>
              </a:extLst>
            </p:cNvPr>
            <p:cNvGrpSpPr>
              <a:grpSpLocks/>
            </p:cNvGrpSpPr>
            <p:nvPr/>
          </p:nvGrpSpPr>
          <p:grpSpPr>
            <a:xfrm>
              <a:off x="9205754" y="3917950"/>
              <a:ext cx="320675" cy="769938"/>
              <a:chOff x="8751888" y="3917950"/>
              <a:chExt cx="320675" cy="769938"/>
            </a:xfrm>
            <a:solidFill>
              <a:srgbClr val="0C4C88"/>
            </a:solidFill>
          </p:grpSpPr>
          <p:sp>
            <p:nvSpPr>
              <p:cNvPr id="28" name="Freeform 10">
                <a:extLst>
                  <a:ext uri="{FF2B5EF4-FFF2-40B4-BE49-F238E27FC236}">
                    <a16:creationId xmlns:a16="http://schemas.microsoft.com/office/drawing/2014/main" id="{40E1818B-5EC3-4BBF-9806-5288E72B90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" name="Freeform 11">
                <a:extLst>
                  <a:ext uri="{FF2B5EF4-FFF2-40B4-BE49-F238E27FC236}">
                    <a16:creationId xmlns:a16="http://schemas.microsoft.com/office/drawing/2014/main" id="{37179649-AED2-42D6-B3C8-DD9845CFA4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30CFBD6A-937F-4DDB-8CB0-EC3348ED4AA8}"/>
                </a:ext>
              </a:extLst>
            </p:cNvPr>
            <p:cNvGrpSpPr>
              <a:grpSpLocks/>
            </p:cNvGrpSpPr>
            <p:nvPr/>
          </p:nvGrpSpPr>
          <p:grpSpPr>
            <a:xfrm>
              <a:off x="10132535" y="3917950"/>
              <a:ext cx="320675" cy="769938"/>
              <a:chOff x="8751888" y="3917950"/>
              <a:chExt cx="320675" cy="769938"/>
            </a:xfrm>
            <a:solidFill>
              <a:srgbClr val="0C4C88"/>
            </a:solidFill>
          </p:grpSpPr>
          <p:sp>
            <p:nvSpPr>
              <p:cNvPr id="34" name="Freeform 10">
                <a:extLst>
                  <a:ext uri="{FF2B5EF4-FFF2-40B4-BE49-F238E27FC236}">
                    <a16:creationId xmlns:a16="http://schemas.microsoft.com/office/drawing/2014/main" id="{FAF85E04-B34A-4E60-A950-43A89F09C7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" name="Freeform 11">
                <a:extLst>
                  <a:ext uri="{FF2B5EF4-FFF2-40B4-BE49-F238E27FC236}">
                    <a16:creationId xmlns:a16="http://schemas.microsoft.com/office/drawing/2014/main" id="{D4EE9AD8-B487-47A4-9BC7-15904CA9EA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6250D31-31BE-45E4-B941-A073D3CDD111}"/>
                </a:ext>
              </a:extLst>
            </p:cNvPr>
            <p:cNvGrpSpPr/>
            <p:nvPr/>
          </p:nvGrpSpPr>
          <p:grpSpPr>
            <a:xfrm>
              <a:off x="10595926" y="3917950"/>
              <a:ext cx="320675" cy="769938"/>
              <a:chOff x="8751888" y="3917950"/>
              <a:chExt cx="320675" cy="769938"/>
            </a:xfrm>
            <a:solidFill>
              <a:srgbClr val="0C4C88"/>
            </a:solidFill>
          </p:grpSpPr>
          <p:sp>
            <p:nvSpPr>
              <p:cNvPr id="37" name="Freeform 10">
                <a:extLst>
                  <a:ext uri="{FF2B5EF4-FFF2-40B4-BE49-F238E27FC236}">
                    <a16:creationId xmlns:a16="http://schemas.microsoft.com/office/drawing/2014/main" id="{A479415C-6C30-4732-8773-3ACE89E49F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" name="Freeform 11">
                <a:extLst>
                  <a:ext uri="{FF2B5EF4-FFF2-40B4-BE49-F238E27FC236}">
                    <a16:creationId xmlns:a16="http://schemas.microsoft.com/office/drawing/2014/main" id="{9B04DF24-4B5E-423F-A744-295F8C7575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580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447"/>
            <a:ext cx="10515600" cy="4960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54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Council of Economic Advisers</a:t>
            </a:r>
          </a:p>
          <a:p>
            <a:pPr lvl="2"/>
            <a:r>
              <a:rPr lang="en-US" dirty="0"/>
              <a:t>Furman (D), Rosen (R), Bernanke (R), Yellen (D), Tyson (D), </a:t>
            </a:r>
            <a:r>
              <a:rPr lang="en-US" dirty="0" err="1"/>
              <a:t>Goolsbee</a:t>
            </a:r>
            <a:r>
              <a:rPr lang="en-US" dirty="0"/>
              <a:t> (D)</a:t>
            </a:r>
          </a:p>
          <a:p>
            <a:pPr lvl="1"/>
            <a:r>
              <a:rPr lang="en-US" dirty="0"/>
              <a:t>3 Nobel Prize Winners</a:t>
            </a:r>
          </a:p>
          <a:p>
            <a:pPr lvl="2"/>
            <a:r>
              <a:rPr lang="en-US" dirty="0" err="1"/>
              <a:t>Akerlof</a:t>
            </a:r>
            <a:r>
              <a:rPr lang="en-US" dirty="0"/>
              <a:t>, Smith, </a:t>
            </a:r>
            <a:r>
              <a:rPr lang="en-US" dirty="0" err="1"/>
              <a:t>Maskin</a:t>
            </a:r>
            <a:endParaRPr lang="en-US" dirty="0"/>
          </a:p>
          <a:p>
            <a:r>
              <a:rPr lang="en-US" dirty="0"/>
              <a:t>Delegates: 600+ members</a:t>
            </a:r>
          </a:p>
          <a:p>
            <a:pPr lvl="1"/>
            <a:r>
              <a:rPr lang="en-US" dirty="0"/>
              <a:t>At all levels of academia and some in government service</a:t>
            </a:r>
          </a:p>
          <a:p>
            <a:pPr lvl="1"/>
            <a:r>
              <a:rPr lang="en-US" dirty="0"/>
              <a:t>All have a Ph.D.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Partners: 44 Ph.D. Economists</a:t>
            </a:r>
          </a:p>
          <a:p>
            <a:pPr lvl="1"/>
            <a:r>
              <a:rPr lang="en-US" dirty="0"/>
              <a:t>Aid in slide deck development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8264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</a:t>
            </a:r>
            <a:r>
              <a:rPr lang="en-US" dirty="0"/>
              <a:t>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D. </a:t>
            </a:r>
            <a:r>
              <a:rPr lang="en-US" dirty="0" err="1"/>
              <a:t>Haveman</a:t>
            </a:r>
            <a:r>
              <a:rPr lang="en-US" dirty="0"/>
              <a:t>, Ph.D.</a:t>
            </a:r>
          </a:p>
          <a:p>
            <a:pPr marL="0" indent="0" algn="ctr">
              <a:buNone/>
            </a:pPr>
            <a:r>
              <a:rPr lang="en-US"/>
              <a:t>Jon@NEEDelegation.org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dirty="0">
                <a:hlinkClick r:id="rId4"/>
              </a:rPr>
              <a:t>www.NEEDelegation.org/testimonials.php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Become a Friend of NEED:  </a:t>
            </a:r>
            <a:r>
              <a:rPr lang="en-US" dirty="0" err="1"/>
              <a:t>www.NEEDelegation.org</a:t>
            </a:r>
            <a:r>
              <a:rPr lang="en-US" dirty="0"/>
              <a:t>/</a:t>
            </a:r>
            <a:r>
              <a:rPr lang="en-US" dirty="0" err="1"/>
              <a:t>friend.php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7692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</a:t>
            </a:r>
            <a:r>
              <a:rPr lang="en-US" dirty="0"/>
              <a:t>ailable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Coronavirus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The U.S.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 dirty="0"/>
              <a:t>Black-White Wealth Gap</a:t>
            </a:r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812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Executive Director of NEED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Timothy </a:t>
            </a:r>
            <a:r>
              <a:rPr lang="en-US" dirty="0" err="1"/>
              <a:t>Smeeding</a:t>
            </a:r>
            <a:r>
              <a:rPr lang="en-US" dirty="0"/>
              <a:t>, University of Wisconsin</a:t>
            </a:r>
          </a:p>
          <a:p>
            <a:pPr lvl="1"/>
            <a:r>
              <a:rPr lang="en-US" dirty="0"/>
              <a:t>Robert Wright, </a:t>
            </a:r>
            <a:r>
              <a:rPr lang="en-US" dirty="0" err="1"/>
              <a:t>Augustana</a:t>
            </a:r>
            <a:r>
              <a:rPr lang="en-US" dirty="0"/>
              <a:t> University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</a:t>
            </a:r>
          </a:p>
          <a:p>
            <a:pPr lvl="1"/>
            <a:r>
              <a:rPr lang="en-US" dirty="0"/>
              <a:t>It is, however, inevitable that the presenter will be asked for and will provide their </a:t>
            </a:r>
            <a:r>
              <a:rPr lang="en-US"/>
              <a:t>own views</a:t>
            </a:r>
            <a:endParaRPr lang="en-US" dirty="0"/>
          </a:p>
          <a:p>
            <a:pPr lvl="1"/>
            <a:r>
              <a:rPr lang="en-US" dirty="0"/>
              <a:t>Such views are those of the presenter and not necessarily those of the National Economic Education Delegation (</a:t>
            </a:r>
            <a:r>
              <a:rPr lang="en-US"/>
              <a:t>NEED)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788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607247B2-215B-4554-876C-1F0EB271D4AE}"/>
              </a:ext>
            </a:extLst>
          </p:cNvPr>
          <p:cNvSpPr>
            <a:spLocks/>
          </p:cNvSpPr>
          <p:nvPr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/>
              <a:t>tline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A81A560-D6F0-4CF2-A6B8-0F9C43F36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5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F69183D-BA9A-4ADF-BD36-FB418154C4BB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60C5E11-4956-F645-9B92-01DBB4FA25D2}"/>
              </a:ext>
            </a:extLst>
          </p:cNvPr>
          <p:cNvSpPr txBox="1">
            <a:spLocks/>
          </p:cNvSpPr>
          <p:nvPr/>
        </p:nvSpPr>
        <p:spPr>
          <a:xfrm>
            <a:off x="3505200" y="1334419"/>
            <a:ext cx="5181600" cy="418916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/>
              <a:t>Definition</a:t>
            </a:r>
          </a:p>
          <a:p>
            <a:pPr>
              <a:lnSpc>
                <a:spcPct val="100000"/>
              </a:lnSpc>
            </a:pPr>
            <a:r>
              <a:rPr lang="en-US" dirty="0"/>
              <a:t>Measurement</a:t>
            </a:r>
          </a:p>
          <a:p>
            <a:pPr>
              <a:lnSpc>
                <a:spcPct val="100000"/>
              </a:lnSpc>
            </a:pPr>
            <a:r>
              <a:rPr lang="en-US" dirty="0"/>
              <a:t>How does it happen?</a:t>
            </a:r>
          </a:p>
          <a:p>
            <a:pPr>
              <a:lnSpc>
                <a:spcPct val="100000"/>
              </a:lnSpc>
            </a:pPr>
            <a:r>
              <a:rPr lang="en-US" dirty="0"/>
              <a:t>Does it matter?</a:t>
            </a:r>
          </a:p>
          <a:p>
            <a:pPr>
              <a:lnSpc>
                <a:spcPct val="100000"/>
              </a:lnSpc>
            </a:pPr>
            <a:r>
              <a:rPr lang="en-US" dirty="0"/>
              <a:t>Is it a problem?</a:t>
            </a:r>
          </a:p>
          <a:p>
            <a:pPr>
              <a:lnSpc>
                <a:spcPct val="100000"/>
              </a:lnSpc>
            </a:pPr>
            <a:r>
              <a:rPr lang="en-US" dirty="0"/>
              <a:t>What to do about it</a:t>
            </a:r>
          </a:p>
        </p:txBody>
      </p:sp>
    </p:spTree>
    <p:extLst>
      <p:ext uri="{BB962C8B-B14F-4D97-AF65-F5344CB8AC3E}">
        <p14:creationId xmlns:p14="http://schemas.microsoft.com/office/powerpoint/2010/main" val="751562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Eco</a:t>
            </a:r>
            <a:r>
              <a:rPr lang="en-US" dirty="0"/>
              <a:t>nomic Inequality: Income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30375"/>
            <a:ext cx="5181600" cy="4189162"/>
          </a:xfrm>
        </p:spPr>
        <p:txBody>
          <a:bodyPr anchor="ctr" anchorCtr="0"/>
          <a:lstStyle/>
          <a:p>
            <a:r>
              <a:rPr lang="en-US" dirty="0"/>
              <a:t>Definition:</a:t>
            </a:r>
          </a:p>
          <a:p>
            <a:pPr lvl="1"/>
            <a:r>
              <a:rPr lang="en-US" dirty="0"/>
              <a:t>The extent to which the distribution of income deviates from complete equality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 dispersion of income throughout the economy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94391-A037-42D0-906C-187BB297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6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82F4B6-A172-4E44-9BB2-C7E8C87349DA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9698A85-EA40-4EBB-8EFF-6FFBC920C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8899" y="2321122"/>
            <a:ext cx="4511501" cy="30076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919773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57F75-F5DA-8C44-8501-67551F3CC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Na</a:t>
            </a:r>
            <a:r>
              <a:rPr lang="en-US" dirty="0"/>
              <a:t>tional Income Inequality: Share of Top 10%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8C0E623B-DFE7-184B-81B1-C9DF8CC559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957015" y="1331741"/>
            <a:ext cx="6277970" cy="4572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FEF569-E87E-1C45-A389-3D60AB397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47C5B47-B721-774B-9F7E-995ED5E83EA8}"/>
              </a:ext>
            </a:extLst>
          </p:cNvPr>
          <p:cNvCxnSpPr/>
          <p:nvPr/>
        </p:nvCxnSpPr>
        <p:spPr>
          <a:xfrm>
            <a:off x="8118666" y="2902357"/>
            <a:ext cx="243058" cy="868063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FBECA3B-4BCB-8647-8F08-0667663652B3}"/>
              </a:ext>
            </a:extLst>
          </p:cNvPr>
          <p:cNvSpPr txBox="1"/>
          <p:nvPr/>
        </p:nvSpPr>
        <p:spPr>
          <a:xfrm>
            <a:off x="8359265" y="3770420"/>
            <a:ext cx="20698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Dot-com Bubble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7F3719D-C579-484E-9CC7-B1113C764FDF}"/>
              </a:ext>
            </a:extLst>
          </p:cNvPr>
          <p:cNvCxnSpPr/>
          <p:nvPr/>
        </p:nvCxnSpPr>
        <p:spPr>
          <a:xfrm>
            <a:off x="8450499" y="2348531"/>
            <a:ext cx="243058" cy="868063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A136734-DA4E-C745-945D-EA4862CE8C5E}"/>
              </a:ext>
            </a:extLst>
          </p:cNvPr>
          <p:cNvSpPr txBox="1"/>
          <p:nvPr/>
        </p:nvSpPr>
        <p:spPr>
          <a:xfrm>
            <a:off x="8725570" y="3216594"/>
            <a:ext cx="19877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Housing Bubble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91A105-2ADE-1742-A9CD-67E580826EDE}"/>
              </a:ext>
            </a:extLst>
          </p:cNvPr>
          <p:cNvCxnSpPr>
            <a:cxnSpLocks/>
          </p:cNvCxnSpPr>
          <p:nvPr/>
        </p:nvCxnSpPr>
        <p:spPr>
          <a:xfrm flipV="1">
            <a:off x="4340364" y="1953846"/>
            <a:ext cx="540423" cy="207738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73561DA-ACEE-2545-BEDE-B0F11182A83F}"/>
              </a:ext>
            </a:extLst>
          </p:cNvPr>
          <p:cNvSpPr txBox="1"/>
          <p:nvPr/>
        </p:nvSpPr>
        <p:spPr>
          <a:xfrm>
            <a:off x="5006888" y="3046336"/>
            <a:ext cx="8290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WWII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33D7A2-240F-8945-9179-285069379291}"/>
              </a:ext>
            </a:extLst>
          </p:cNvPr>
          <p:cNvSpPr txBox="1"/>
          <p:nvPr/>
        </p:nvSpPr>
        <p:spPr>
          <a:xfrm>
            <a:off x="5006888" y="1762955"/>
            <a:ext cx="23920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Stock Market Crash</a:t>
            </a:r>
          </a:p>
        </p:txBody>
      </p:sp>
    </p:spTree>
    <p:extLst>
      <p:ext uri="{BB962C8B-B14F-4D97-AF65-F5344CB8AC3E}">
        <p14:creationId xmlns:p14="http://schemas.microsoft.com/office/powerpoint/2010/main" val="296197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8A43F-6F89-E94A-973E-A73DBCE95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Abrupt Increase in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AAB316-20F0-C042-BD1A-CD7B356C4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8</a:t>
            </a:fld>
            <a:endParaRPr lang="en-US" dirty="0"/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E06970F5-7A0A-C04F-9503-22A09B20BD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tretch>
            <a:fillRect/>
          </a:stretch>
        </p:blipFill>
        <p:spPr>
          <a:xfrm>
            <a:off x="1484534" y="938377"/>
            <a:ext cx="9222931" cy="502920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D096DE2-FE0F-314E-95D6-5A8CE054A5AF}"/>
              </a:ext>
            </a:extLst>
          </p:cNvPr>
          <p:cNvSpPr txBox="1"/>
          <p:nvPr/>
        </p:nvSpPr>
        <p:spPr>
          <a:xfrm>
            <a:off x="4458141" y="6457890"/>
            <a:ext cx="7172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Chad Stone, Danilo </a:t>
            </a:r>
            <a:r>
              <a:rPr lang="en-US" sz="1000" dirty="0" err="1"/>
              <a:t>Trisi</a:t>
            </a:r>
            <a:r>
              <a:rPr lang="en-US" sz="1000" dirty="0"/>
              <a:t>, </a:t>
            </a:r>
            <a:r>
              <a:rPr lang="en-US" sz="1000" dirty="0" err="1"/>
              <a:t>Arloc</a:t>
            </a:r>
            <a:r>
              <a:rPr lang="en-US" sz="1000" dirty="0"/>
              <a:t> Sherman, and Roderick Taylor, “A Guide to Statistics on Historical Trends in Income Inequality,” </a:t>
            </a:r>
          </a:p>
          <a:p>
            <a:pPr lvl="0">
              <a:defRPr/>
            </a:pPr>
            <a:r>
              <a:rPr lang="en-US" sz="1000" dirty="0"/>
              <a:t>Center on Budget and Policy Priorities, Policy Futures, Dec. 11, 2018.</a:t>
            </a:r>
          </a:p>
        </p:txBody>
      </p:sp>
    </p:spTree>
    <p:extLst>
      <p:ext uri="{BB962C8B-B14F-4D97-AF65-F5344CB8AC3E}">
        <p14:creationId xmlns:p14="http://schemas.microsoft.com/office/powerpoint/2010/main" val="1927764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4E92A8-B58F-4FCC-8603-5DF88D553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4000" dirty="0">
                <a:solidFill>
                  <a:schemeClr val="bg1"/>
                </a:solidFill>
              </a:rPr>
              <a:t>Inc</a:t>
            </a:r>
            <a:r>
              <a:rPr lang="en-US" sz="4000" dirty="0"/>
              <a:t>ome Share Changes Between 1970 </a:t>
            </a:r>
            <a:br>
              <a:rPr lang="en-US" sz="4000" dirty="0"/>
            </a:br>
            <a:r>
              <a:rPr lang="en-US" sz="4000" dirty="0"/>
              <a:t>and 2017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1396602"/>
              </p:ext>
            </p:extLst>
          </p:nvPr>
        </p:nvGraphicFramePr>
        <p:xfrm>
          <a:off x="3130421" y="1775370"/>
          <a:ext cx="5931159" cy="4100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AutoShape 2">
            <a:extLst>
              <a:ext uri="{FF2B5EF4-FFF2-40B4-BE49-F238E27FC236}">
                <a16:creationId xmlns:a16="http://schemas.microsoft.com/office/drawing/2014/main" id="{D7CF2190-5680-4003-8C26-783D1F0EAF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2421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9040019D-1220-43B2-9045-1979E8BECB85}"/>
              </a:ext>
            </a:extLst>
          </p:cNvPr>
          <p:cNvSpPr txBox="1">
            <a:spLocks/>
          </p:cNvSpPr>
          <p:nvPr/>
        </p:nvSpPr>
        <p:spPr>
          <a:xfrm>
            <a:off x="4064000" y="5777541"/>
            <a:ext cx="4064000" cy="35190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/>
              <a:t>Income Quintiles</a:t>
            </a:r>
            <a:endParaRPr lang="en-GB" sz="1400" dirty="0"/>
          </a:p>
        </p:txBody>
      </p:sp>
      <p:sp>
        <p:nvSpPr>
          <p:cNvPr id="15" name="TextBox 10">
            <a:extLst>
              <a:ext uri="{FF2B5EF4-FFF2-40B4-BE49-F238E27FC236}">
                <a16:creationId xmlns:a16="http://schemas.microsoft.com/office/drawing/2014/main" id="{A4ECEEF2-DBA6-4721-9442-3A63A3586E5E}"/>
              </a:ext>
            </a:extLst>
          </p:cNvPr>
          <p:cNvSpPr txBox="1">
            <a:spLocks/>
          </p:cNvSpPr>
          <p:nvPr/>
        </p:nvSpPr>
        <p:spPr>
          <a:xfrm rot="16200000">
            <a:off x="1980226" y="3649818"/>
            <a:ext cx="1682583" cy="35190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/>
              <a:t>Share of All Income</a:t>
            </a:r>
            <a:endParaRPr lang="en-GB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CB1FCB-B995-4B43-8B13-8D04DF8C85A1}"/>
              </a:ext>
            </a:extLst>
          </p:cNvPr>
          <p:cNvSpPr txBox="1"/>
          <p:nvPr/>
        </p:nvSpPr>
        <p:spPr>
          <a:xfrm>
            <a:off x="2330687" y="5568397"/>
            <a:ext cx="13335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C4C88"/>
                </a:solidFill>
              </a:rPr>
              <a:t>% of Population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3D68C0-71E3-A140-80ED-3B4498EF707B}"/>
              </a:ext>
            </a:extLst>
          </p:cNvPr>
          <p:cNvSpPr txBox="1"/>
          <p:nvPr/>
        </p:nvSpPr>
        <p:spPr>
          <a:xfrm>
            <a:off x="9861441" y="2984481"/>
            <a:ext cx="55015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C4C88"/>
                </a:solidFill>
              </a:rPr>
              <a:t>1970</a:t>
            </a:r>
          </a:p>
          <a:p>
            <a:endParaRPr lang="en-US" sz="1400" dirty="0"/>
          </a:p>
          <a:p>
            <a:r>
              <a:rPr lang="en-US" sz="1400" dirty="0">
                <a:solidFill>
                  <a:srgbClr val="00B0F0"/>
                </a:solidFill>
              </a:rPr>
              <a:t>2017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E22EBA-F03F-1447-BC0E-C01FC2568E3E}"/>
              </a:ext>
            </a:extLst>
          </p:cNvPr>
          <p:cNvSpPr txBox="1"/>
          <p:nvPr/>
        </p:nvSpPr>
        <p:spPr>
          <a:xfrm>
            <a:off x="6411655" y="6496866"/>
            <a:ext cx="52998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Source: U.S. Census Bureau, Current Population Survey, Annual Social and Economic Supplements.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636B7B-D227-4674-8129-838768EC0AE2}"/>
              </a:ext>
            </a:extLst>
          </p:cNvPr>
          <p:cNvSpPr/>
          <p:nvPr/>
        </p:nvSpPr>
        <p:spPr>
          <a:xfrm>
            <a:off x="9652686" y="3027404"/>
            <a:ext cx="182880" cy="182880"/>
          </a:xfrm>
          <a:prstGeom prst="rect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DB1996-B1DD-42B0-9A1C-BD71B896CE33}"/>
              </a:ext>
            </a:extLst>
          </p:cNvPr>
          <p:cNvSpPr/>
          <p:nvPr/>
        </p:nvSpPr>
        <p:spPr>
          <a:xfrm>
            <a:off x="9652686" y="3472245"/>
            <a:ext cx="182880" cy="18288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44781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69515</TotalTime>
  <Words>1402</Words>
  <Application>Microsoft Macintosh PowerPoint</Application>
  <PresentationFormat>Widescreen</PresentationFormat>
  <Paragraphs>282</Paragraphs>
  <Slides>31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Courier New</vt:lpstr>
      <vt:lpstr>Custom Design</vt:lpstr>
      <vt:lpstr>Economic Inequality</vt:lpstr>
      <vt:lpstr> National Economic Education Delegation</vt:lpstr>
      <vt:lpstr>Who Are We?</vt:lpstr>
      <vt:lpstr>Credits and Disclaimer</vt:lpstr>
      <vt:lpstr>Outline</vt:lpstr>
      <vt:lpstr>Economic Inequality: Income</vt:lpstr>
      <vt:lpstr> National Income Inequality: Share of Top 10%</vt:lpstr>
      <vt:lpstr>The Abrupt Increase in Inequality</vt:lpstr>
      <vt:lpstr>Income Share Changes Between 1970  and 2017</vt:lpstr>
      <vt:lpstr>Income Changes from Growing Inequality</vt:lpstr>
      <vt:lpstr>Income and Wealth Inequality</vt:lpstr>
      <vt:lpstr>Wealth Inequality Exceeds Income Inequality</vt:lpstr>
      <vt:lpstr>Where Does Inequality Come From?</vt:lpstr>
      <vt:lpstr>Government Policy and Inequality</vt:lpstr>
      <vt:lpstr>Tax and Transfer Programs: Income Shares</vt:lpstr>
      <vt:lpstr>Dramatically Less Progressivity in the Tax Code</vt:lpstr>
      <vt:lpstr>Market Forces and Inequality</vt:lpstr>
      <vt:lpstr>Labor Income is Unhinged from Productivity</vt:lpstr>
      <vt:lpstr> Declining Unionization</vt:lpstr>
      <vt:lpstr>Growing Revenue Concentration</vt:lpstr>
      <vt:lpstr>Technology can Hurt Low Income Workers</vt:lpstr>
      <vt:lpstr>Globalization</vt:lpstr>
      <vt:lpstr>  Sources of Inequality Through Late 1990s</vt:lpstr>
      <vt:lpstr>Why Does Inequality Matter?</vt:lpstr>
      <vt:lpstr> An  International Perspective: Comparables</vt:lpstr>
      <vt:lpstr>Addressing Inequality:  Immediately Available Policy Solutions (1/2)</vt:lpstr>
      <vt:lpstr>Addressing Inequality:  Immediately Available Policy Solutions (2/2)</vt:lpstr>
      <vt:lpstr>Addressing Inequality:  Long Term</vt:lpstr>
      <vt:lpstr> Summary</vt:lpstr>
      <vt:lpstr> Thank you!</vt:lpstr>
      <vt:lpstr> Available NEED Topics Include: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haveman</cp:lastModifiedBy>
  <cp:revision>343</cp:revision>
  <cp:lastPrinted>2018-04-14T23:01:43Z</cp:lastPrinted>
  <dcterms:created xsi:type="dcterms:W3CDTF">2017-05-03T22:30:38Z</dcterms:created>
  <dcterms:modified xsi:type="dcterms:W3CDTF">2021-08-18T17:53:07Z</dcterms:modified>
</cp:coreProperties>
</file>