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37"/>
  </p:notesMasterIdLst>
  <p:sldIdLst>
    <p:sldId id="4173" r:id="rId2"/>
    <p:sldId id="259" r:id="rId3"/>
    <p:sldId id="275" r:id="rId4"/>
    <p:sldId id="335" r:id="rId5"/>
    <p:sldId id="3546" r:id="rId6"/>
    <p:sldId id="305" r:id="rId7"/>
    <p:sldId id="306" r:id="rId8"/>
    <p:sldId id="4318" r:id="rId9"/>
    <p:sldId id="4166" r:id="rId10"/>
    <p:sldId id="4097" r:id="rId11"/>
    <p:sldId id="1730" r:id="rId12"/>
    <p:sldId id="338" r:id="rId13"/>
    <p:sldId id="1159" r:id="rId14"/>
    <p:sldId id="4308" r:id="rId15"/>
    <p:sldId id="1099" r:id="rId16"/>
    <p:sldId id="284" r:id="rId17"/>
    <p:sldId id="4095" r:id="rId18"/>
    <p:sldId id="4672" r:id="rId19"/>
    <p:sldId id="380" r:id="rId20"/>
    <p:sldId id="381" r:id="rId21"/>
    <p:sldId id="4309" r:id="rId22"/>
    <p:sldId id="383" r:id="rId23"/>
    <p:sldId id="4167" r:id="rId24"/>
    <p:sldId id="4168" r:id="rId25"/>
    <p:sldId id="376" r:id="rId26"/>
    <p:sldId id="314" r:id="rId27"/>
    <p:sldId id="303" r:id="rId28"/>
    <p:sldId id="385" r:id="rId29"/>
    <p:sldId id="386" r:id="rId30"/>
    <p:sldId id="1162" r:id="rId31"/>
    <p:sldId id="3543" r:id="rId32"/>
    <p:sldId id="4553" r:id="rId33"/>
    <p:sldId id="1157" r:id="rId34"/>
    <p:sldId id="389" r:id="rId35"/>
    <p:sldId id="4124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68" autoAdjust="0"/>
    <p:restoredTop sz="94658"/>
  </p:normalViewPr>
  <p:slideViewPr>
    <p:cSldViewPr snapToGrid="0" snapToObjects="1">
      <p:cViewPr varScale="1">
        <p:scale>
          <a:sx n="109" d="100"/>
          <a:sy n="109" d="100"/>
        </p:scale>
        <p:origin x="216" y="42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5/10/26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taken from page 10, Chad Stone, Danilo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Arloc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Sherman, and Roderick Taylor, “A Guide to Statistics on Historical Trends in Income Inequality,”</a:t>
            </a:r>
            <a:r>
              <a:rPr lang="en-US" dirty="0">
                <a:effectLst/>
              </a:rPr>
              <a:t>  May 15,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4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27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3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voxeu.org</a:t>
            </a:r>
            <a:r>
              <a:rPr lang="en-US" dirty="0"/>
              <a:t>/article/forms-and-sources-inequality-united-states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37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57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12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Charts/quintshares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Charts/threshReal1979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OnlyI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WandI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file:////Users/Jon/NEED%20Dropbox/Presentations/Inequality/Images/realtimeinequality_org_wealthgraph.pn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Productivity/prod.p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equality.org/facts/income-inequality/" TargetMode="External"/><Relationship Id="rId4" Type="http://schemas.openxmlformats.org/officeDocument/2006/relationships/image" Target="file:////Users/Jon/NEED%20Dropbox/Presentations/Inequality/Charts/unions.pn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incshr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NYTimes_WageGrowth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AE4E16-0EA1-40DB-A268-EDEE8E1575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6869"/>
            <a:ext cx="9144000" cy="1289761"/>
          </a:xfrm>
        </p:spPr>
        <p:txBody>
          <a:bodyPr anchor="ctr" anchorCtr="0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Economic Inequality</a:t>
            </a:r>
            <a:br>
              <a:rPr lang="en-US" dirty="0">
                <a:solidFill>
                  <a:schemeClr val="bg1"/>
                </a:solidFill>
              </a:rPr>
            </a:br>
            <a:endParaRPr lang="en-US" sz="31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98990"/>
            <a:ext cx="9144000" cy="112975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solidFill>
                  <a:schemeClr val="bg1"/>
                </a:solidFill>
              </a:rPr>
              <a:t>Jon </a:t>
            </a:r>
            <a:r>
              <a:rPr lang="en-US" sz="3200" b="1" dirty="0" err="1">
                <a:solidFill>
                  <a:schemeClr val="bg1"/>
                </a:solidFill>
              </a:rPr>
              <a:t>Haveman</a:t>
            </a:r>
            <a:r>
              <a:rPr lang="en-US" sz="3200" b="1" dirty="0">
                <a:solidFill>
                  <a:schemeClr val="bg1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i="1" dirty="0">
                <a:solidFill>
                  <a:schemeClr val="bg1"/>
                </a:solidFill>
              </a:rPr>
              <a:t>NEED, Marin Academy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i="1" dirty="0">
                <a:solidFill>
                  <a:schemeClr val="bg1"/>
                </a:solidFill>
              </a:rPr>
              <a:t>May 11, 2026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739F97-2E48-4EBF-904D-C4533E495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2" y="351746"/>
            <a:ext cx="5714996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14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4E92A8-B58F-4FCC-8603-5DF88D55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261" y="216007"/>
            <a:ext cx="10515600" cy="132556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000" dirty="0">
                <a:solidFill>
                  <a:schemeClr val="bg1"/>
                </a:solidFill>
              </a:rPr>
              <a:t>Inc</a:t>
            </a:r>
            <a:r>
              <a:rPr lang="en-US" sz="4000" dirty="0"/>
              <a:t>ome Share Changes Between 1970 </a:t>
            </a:r>
            <a:br>
              <a:rPr lang="en-US" sz="4000" dirty="0"/>
            </a:br>
            <a:r>
              <a:rPr lang="en-US" sz="4000" dirty="0"/>
              <a:t>and 2024</a:t>
            </a: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D7CF2190-5680-4003-8C26-783D1F0EAF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421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E22EBA-F03F-1447-BC0E-C01FC2568E3E}"/>
              </a:ext>
            </a:extLst>
          </p:cNvPr>
          <p:cNvSpPr txBox="1"/>
          <p:nvPr/>
        </p:nvSpPr>
        <p:spPr>
          <a:xfrm>
            <a:off x="6411655" y="6496866"/>
            <a:ext cx="52998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U.S. Census Bureau, Current Population Survey, Annual Social and Economic Supplements.</a:t>
            </a:r>
          </a:p>
        </p:txBody>
      </p:sp>
      <p:pic>
        <p:nvPicPr>
          <p:cNvPr id="8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1086FC00-45B7-BD42-8F50-8F7504E47509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2702168" y="1596834"/>
            <a:ext cx="6951785" cy="463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66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880CB-F31D-E549-8CF3-890358069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Qui</a:t>
            </a:r>
            <a:r>
              <a:rPr lang="en-US" dirty="0"/>
              <a:t>ntile Income Cutoffs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DB583D6-78F6-5C4F-957D-BEB9BCA1A8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72246" y="999831"/>
            <a:ext cx="7847506" cy="5230394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9E2AFEE-6811-909D-CCE2-8108065739FB}"/>
              </a:ext>
            </a:extLst>
          </p:cNvPr>
          <p:cNvSpPr/>
          <p:nvPr/>
        </p:nvSpPr>
        <p:spPr>
          <a:xfrm>
            <a:off x="6357938" y="1454646"/>
            <a:ext cx="3514725" cy="3248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52959C63-4778-992D-3261-685F0257D1F8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196054" y="1009351"/>
            <a:ext cx="7847506" cy="523039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993F5B-10F3-3A47-8DC6-4959A61F9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C04548-F466-3841-A3E8-F75805017490}"/>
              </a:ext>
            </a:extLst>
          </p:cNvPr>
          <p:cNvSpPr txBox="1"/>
          <p:nvPr/>
        </p:nvSpPr>
        <p:spPr>
          <a:xfrm>
            <a:off x="4019518" y="1593769"/>
            <a:ext cx="1226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Top 5%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8F67EF-C0B8-1944-9017-A34EA5921D9D}"/>
              </a:ext>
            </a:extLst>
          </p:cNvPr>
          <p:cNvCxnSpPr>
            <a:cxnSpLocks/>
          </p:cNvCxnSpPr>
          <p:nvPr/>
        </p:nvCxnSpPr>
        <p:spPr>
          <a:xfrm flipV="1">
            <a:off x="5598560" y="1669144"/>
            <a:ext cx="3080983" cy="186235"/>
          </a:xfrm>
          <a:prstGeom prst="line">
            <a:avLst/>
          </a:prstGeom>
          <a:ln w="635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EF249E8-51FF-2F4E-805B-7E22ADCC950B}"/>
              </a:ext>
            </a:extLst>
          </p:cNvPr>
          <p:cNvCxnSpPr>
            <a:cxnSpLocks/>
          </p:cNvCxnSpPr>
          <p:nvPr/>
        </p:nvCxnSpPr>
        <p:spPr>
          <a:xfrm>
            <a:off x="4838442" y="2116989"/>
            <a:ext cx="828773" cy="644140"/>
          </a:xfrm>
          <a:prstGeom prst="line">
            <a:avLst/>
          </a:prstGeom>
          <a:ln w="635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919F536C-DDF8-AA4A-BC34-1EAB3449B7F8}"/>
              </a:ext>
            </a:extLst>
          </p:cNvPr>
          <p:cNvSpPr/>
          <p:nvPr/>
        </p:nvSpPr>
        <p:spPr>
          <a:xfrm>
            <a:off x="6524786" y="3721421"/>
            <a:ext cx="821411" cy="1038387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87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260" y="0"/>
            <a:ext cx="10515600" cy="1325563"/>
          </a:xfrm>
        </p:spPr>
        <p:txBody>
          <a:bodyPr/>
          <a:lstStyle/>
          <a:p>
            <a:pPr>
              <a:tabLst>
                <a:tab pos="2225675" algn="l"/>
              </a:tabLst>
            </a:pPr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ome Changes from Growing Inequality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7130C3-A0BB-4FBA-9909-8E21280200C7}"/>
              </a:ext>
            </a:extLst>
          </p:cNvPr>
          <p:cNvSpPr/>
          <p:nvPr/>
        </p:nvSpPr>
        <p:spPr>
          <a:xfrm>
            <a:off x="8897510" y="2425148"/>
            <a:ext cx="262393" cy="166977"/>
          </a:xfrm>
          <a:prstGeom prst="rect">
            <a:avLst/>
          </a:prstGeom>
          <a:solidFill>
            <a:srgbClr val="FAF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1684D68-A2BD-4803-9FBE-15A519DC75BF}"/>
              </a:ext>
            </a:extLst>
          </p:cNvPr>
          <p:cNvGrpSpPr>
            <a:grpSpLocks/>
          </p:cNvGrpSpPr>
          <p:nvPr/>
        </p:nvGrpSpPr>
        <p:grpSpPr>
          <a:xfrm>
            <a:off x="838200" y="1325563"/>
            <a:ext cx="10329819" cy="5110726"/>
            <a:chOff x="1804288" y="1749440"/>
            <a:chExt cx="9634106" cy="476651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16066" y="1749440"/>
              <a:ext cx="5922328" cy="4766519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5590510" y="3523090"/>
              <a:ext cx="1484058" cy="1931810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04288" y="3806297"/>
              <a:ext cx="2159138" cy="889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C4C88"/>
                  </a:solidFill>
                </a:rPr>
                <a:t>Bottom 90% </a:t>
              </a:r>
            </a:p>
            <a:p>
              <a:r>
                <a:rPr lang="en-US" sz="2800" b="1" dirty="0">
                  <a:solidFill>
                    <a:srgbClr val="0C4C88"/>
                  </a:solidFill>
                </a:rPr>
                <a:t>of Households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4221750" y="4288346"/>
              <a:ext cx="1119674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4327F1-4A4A-C74F-AA97-9C2855D4280A}"/>
              </a:ext>
            </a:extLst>
          </p:cNvPr>
          <p:cNvCxnSpPr>
            <a:cxnSpLocks/>
          </p:cNvCxnSpPr>
          <p:nvPr/>
        </p:nvCxnSpPr>
        <p:spPr>
          <a:xfrm>
            <a:off x="11353800" y="3359020"/>
            <a:ext cx="0" cy="1939587"/>
          </a:xfrm>
          <a:prstGeom prst="line">
            <a:avLst/>
          </a:prstGeom>
          <a:ln w="31750">
            <a:solidFill>
              <a:srgbClr val="FF000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4DC8F7F-CB5D-024B-879E-4F64CCE343A7}"/>
              </a:ext>
            </a:extLst>
          </p:cNvPr>
          <p:cNvCxnSpPr>
            <a:cxnSpLocks/>
          </p:cNvCxnSpPr>
          <p:nvPr/>
        </p:nvCxnSpPr>
        <p:spPr>
          <a:xfrm flipV="1">
            <a:off x="11360150" y="2108200"/>
            <a:ext cx="0" cy="983568"/>
          </a:xfrm>
          <a:prstGeom prst="line">
            <a:avLst/>
          </a:prstGeom>
          <a:ln w="31750">
            <a:solidFill>
              <a:srgbClr val="00B05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5D32623D-65BB-EB46-84A3-B2EB733D47BF}"/>
              </a:ext>
            </a:extLst>
          </p:cNvPr>
          <p:cNvSpPr/>
          <p:nvPr/>
        </p:nvSpPr>
        <p:spPr>
          <a:xfrm>
            <a:off x="9159903" y="1996234"/>
            <a:ext cx="1812897" cy="316948"/>
          </a:xfrm>
          <a:prstGeom prst="round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01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showing the growth of the company's income inequality&#10;&#10;Description automatically generated">
            <a:extLst>
              <a:ext uri="{FF2B5EF4-FFF2-40B4-BE49-F238E27FC236}">
                <a16:creationId xmlns:a16="http://schemas.microsoft.com/office/drawing/2014/main" id="{061521E0-2624-77E4-133A-AD504D343A65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2209800" y="1042737"/>
            <a:ext cx="7772400" cy="51803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ome Inequality: Gini Coefficient Over Time</a:t>
            </a:r>
          </a:p>
        </p:txBody>
      </p:sp>
    </p:spTree>
    <p:extLst>
      <p:ext uri="{BB962C8B-B14F-4D97-AF65-F5344CB8AC3E}">
        <p14:creationId xmlns:p14="http://schemas.microsoft.com/office/powerpoint/2010/main" val="1966960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3E89C0-6244-44AF-6B94-940BD51E059F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209800" y="1042737"/>
            <a:ext cx="7772400" cy="51803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ome and Wealth Inequality Measures</a:t>
            </a:r>
          </a:p>
        </p:txBody>
      </p:sp>
    </p:spTree>
    <p:extLst>
      <p:ext uri="{BB962C8B-B14F-4D97-AF65-F5344CB8AC3E}">
        <p14:creationId xmlns:p14="http://schemas.microsoft.com/office/powerpoint/2010/main" val="1947936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8C7FC-2DE6-6848-B943-52BAED7A1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Inequality Exceeds Income Inequality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D51DBBC-0C8B-854B-B3C6-01831D3A3DC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60849" y="1404231"/>
            <a:ext cx="4183583" cy="3989562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94FE0AD-A22C-2541-8EAC-0916678AAE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25422" y="1415683"/>
            <a:ext cx="3874154" cy="398277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56600C-E1C7-3A40-945D-05FD2F77E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CAA833-72BB-B849-B53F-79075EB7EBD2}"/>
              </a:ext>
            </a:extLst>
          </p:cNvPr>
          <p:cNvSpPr txBox="1"/>
          <p:nvPr/>
        </p:nvSpPr>
        <p:spPr>
          <a:xfrm>
            <a:off x="4474470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Dec. 11, 2018.</a:t>
            </a:r>
          </a:p>
        </p:txBody>
      </p:sp>
    </p:spTree>
    <p:extLst>
      <p:ext uri="{BB962C8B-B14F-4D97-AF65-F5344CB8AC3E}">
        <p14:creationId xmlns:p14="http://schemas.microsoft.com/office/powerpoint/2010/main" val="72289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541" y="0"/>
            <a:ext cx="9534939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inequality in America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4844" y="1170780"/>
            <a:ext cx="6420678" cy="5065494"/>
          </a:xfrm>
        </p:spPr>
      </p:pic>
    </p:spTree>
    <p:extLst>
      <p:ext uri="{BB962C8B-B14F-4D97-AF65-F5344CB8AC3E}">
        <p14:creationId xmlns:p14="http://schemas.microsoft.com/office/powerpoint/2010/main" val="3649861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8DC0-4332-5847-BA0F-F0530A0D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5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Concentration Has Been Rising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E6FDA-336A-AC4C-986E-D0EEE10D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C0CB1A-586B-2F45-BD73-AAFCD61FD444}"/>
              </a:ext>
            </a:extLst>
          </p:cNvPr>
          <p:cNvSpPr txBox="1"/>
          <p:nvPr/>
        </p:nvSpPr>
        <p:spPr>
          <a:xfrm>
            <a:off x="4784526" y="3059668"/>
            <a:ext cx="3184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2019 Overall Median:  $121,700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330D59F-457E-9E47-A6F1-D0BD24D7C6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877191" y="1145256"/>
            <a:ext cx="9095608" cy="4887901"/>
          </a:xfr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0BF1A30-4642-4543-AC17-72EB419EA0DE}"/>
              </a:ext>
            </a:extLst>
          </p:cNvPr>
          <p:cNvSpPr/>
          <p:nvPr/>
        </p:nvSpPr>
        <p:spPr>
          <a:xfrm>
            <a:off x="6755724" y="3589206"/>
            <a:ext cx="1371600" cy="191551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77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8A43F-6F89-E94A-973E-A73DBCE95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Abrupt Increase in Wealth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AB316-20F0-C042-BD1A-CD7B356C4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18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06970F5-7A0A-C04F-9503-22A09B20B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484534" y="938377"/>
            <a:ext cx="9222931" cy="50292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096DE2-FE0F-314E-95D6-5A8CE054A5AF}"/>
              </a:ext>
            </a:extLst>
          </p:cNvPr>
          <p:cNvSpPr txBox="1"/>
          <p:nvPr/>
        </p:nvSpPr>
        <p:spPr>
          <a:xfrm>
            <a:off x="8923263" y="6472240"/>
            <a:ext cx="21659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https://</a:t>
            </a:r>
            <a:r>
              <a:rPr lang="en-US" sz="1000" dirty="0" err="1"/>
              <a:t>realtimeinequality.org</a:t>
            </a:r>
            <a:endParaRPr lang="en-US" sz="1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2A4E97-103A-CF67-0A6F-72F85070155D}"/>
              </a:ext>
            </a:extLst>
          </p:cNvPr>
          <p:cNvSpPr txBox="1"/>
          <p:nvPr/>
        </p:nvSpPr>
        <p:spPr>
          <a:xfrm rot="16200000">
            <a:off x="-83123" y="3322276"/>
            <a:ext cx="33616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Inflation Adjusted Income Growth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91D9C54-CF9E-4D41-8034-25101CE65C8C}"/>
              </a:ext>
            </a:extLst>
          </p:cNvPr>
          <p:cNvGrpSpPr/>
          <p:nvPr/>
        </p:nvGrpSpPr>
        <p:grpSpPr>
          <a:xfrm>
            <a:off x="9601201" y="1020726"/>
            <a:ext cx="2275371" cy="4946851"/>
            <a:chOff x="9565918" y="1171575"/>
            <a:chExt cx="2310654" cy="479600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FA75983-994F-549D-2577-DEC26C1FC157}"/>
                </a:ext>
              </a:extLst>
            </p:cNvPr>
            <p:cNvSpPr/>
            <p:nvPr/>
          </p:nvSpPr>
          <p:spPr>
            <a:xfrm>
              <a:off x="9565918" y="1171575"/>
              <a:ext cx="1141547" cy="4796002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4001988-28C8-A686-992B-2DADD18FA5F7}"/>
                </a:ext>
              </a:extLst>
            </p:cNvPr>
            <p:cNvSpPr txBox="1"/>
            <p:nvPr/>
          </p:nvSpPr>
          <p:spPr>
            <a:xfrm>
              <a:off x="11089241" y="3186113"/>
              <a:ext cx="787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COVID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A2BAC0E-8A66-E83D-51F8-48637882314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405484" y="1452163"/>
            <a:ext cx="3747100" cy="23824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813592-05C6-7313-DEC2-121EB7C25C5E}"/>
              </a:ext>
            </a:extLst>
          </p:cNvPr>
          <p:cNvSpPr txBox="1"/>
          <p:nvPr/>
        </p:nvSpPr>
        <p:spPr>
          <a:xfrm>
            <a:off x="4633993" y="6230226"/>
            <a:ext cx="261994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January 1979 to Today (?)</a:t>
            </a:r>
          </a:p>
        </p:txBody>
      </p:sp>
    </p:spTree>
    <p:extLst>
      <p:ext uri="{BB962C8B-B14F-4D97-AF65-F5344CB8AC3E}">
        <p14:creationId xmlns:p14="http://schemas.microsoft.com/office/powerpoint/2010/main" val="117751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pPr>
              <a:tabLst>
                <a:tab pos="2224088" algn="l"/>
              </a:tabLst>
            </a:pPr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Does Income Inequality Come From?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6668"/>
            <a:ext cx="5181600" cy="4189162"/>
          </a:xfrm>
        </p:spPr>
        <p:txBody>
          <a:bodyPr anchor="t" anchorCtr="0">
            <a:normAutofit/>
          </a:bodyPr>
          <a:lstStyle/>
          <a:p>
            <a:r>
              <a:rPr lang="en-US" dirty="0"/>
              <a:t>Labor Characteristics</a:t>
            </a:r>
          </a:p>
          <a:p>
            <a:pPr lvl="1"/>
            <a:r>
              <a:rPr lang="en-US" dirty="0"/>
              <a:t>Demographics</a:t>
            </a:r>
          </a:p>
          <a:p>
            <a:pPr lvl="2"/>
            <a:r>
              <a:rPr lang="en-US" dirty="0"/>
              <a:t>Age distribution</a:t>
            </a:r>
          </a:p>
          <a:p>
            <a:pPr lvl="1"/>
            <a:r>
              <a:rPr lang="en-US" dirty="0"/>
              <a:t>Personal Choices</a:t>
            </a:r>
          </a:p>
          <a:p>
            <a:pPr lvl="2"/>
            <a:r>
              <a:rPr lang="en-US" dirty="0"/>
              <a:t>Educational attainment</a:t>
            </a:r>
          </a:p>
          <a:p>
            <a:pPr lvl="2"/>
            <a:r>
              <a:rPr lang="en-US" dirty="0"/>
              <a:t>Effort &amp; Priorities</a:t>
            </a:r>
          </a:p>
          <a:p>
            <a:pPr lvl="1"/>
            <a:r>
              <a:rPr lang="en-US" dirty="0"/>
              <a:t>Immigration and Emigration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1606668"/>
            <a:ext cx="5181600" cy="4189162"/>
          </a:xfrm>
        </p:spPr>
        <p:txBody>
          <a:bodyPr>
            <a:normAutofit/>
          </a:bodyPr>
          <a:lstStyle/>
          <a:p>
            <a:r>
              <a:rPr lang="en-US" dirty="0"/>
              <a:t>Market Forces</a:t>
            </a:r>
          </a:p>
          <a:p>
            <a:pPr lvl="1"/>
            <a:r>
              <a:rPr lang="en-US" dirty="0"/>
              <a:t>Technology</a:t>
            </a:r>
          </a:p>
          <a:p>
            <a:pPr lvl="1"/>
            <a:r>
              <a:rPr lang="en-US" dirty="0"/>
              <a:t>Changing demand patterns</a:t>
            </a:r>
          </a:p>
          <a:p>
            <a:pPr lvl="1"/>
            <a:r>
              <a:rPr lang="en-US" dirty="0"/>
              <a:t>Competition for labor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Government Policy</a:t>
            </a:r>
          </a:p>
          <a:p>
            <a:pPr lvl="1"/>
            <a:r>
              <a:rPr lang="en-US" dirty="0"/>
              <a:t>Market influence</a:t>
            </a:r>
          </a:p>
          <a:p>
            <a:pPr lvl="1"/>
            <a:r>
              <a:rPr lang="en-US" dirty="0"/>
              <a:t>Redistribution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32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607247B2-215B-4554-876C-1F0EB271D4AE}"/>
              </a:ext>
            </a:extLst>
          </p:cNvPr>
          <p:cNvSpPr>
            <a:spLocks/>
          </p:cNvSpPr>
          <p:nvPr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89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A81A560-D6F0-4CF2-A6B8-0F9C43F36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2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69183D-BA9A-4ADF-BD36-FB418154C4BB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60C5E11-4956-F645-9B92-01DBB4FA25D2}"/>
              </a:ext>
            </a:extLst>
          </p:cNvPr>
          <p:cNvSpPr txBox="1">
            <a:spLocks/>
          </p:cNvSpPr>
          <p:nvPr/>
        </p:nvSpPr>
        <p:spPr>
          <a:xfrm>
            <a:off x="3505200" y="1334419"/>
            <a:ext cx="5181600" cy="41891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Definition</a:t>
            </a:r>
          </a:p>
          <a:p>
            <a:pPr>
              <a:lnSpc>
                <a:spcPct val="100000"/>
              </a:lnSpc>
            </a:pPr>
            <a:r>
              <a:rPr lang="en-US" dirty="0"/>
              <a:t>Measurement</a:t>
            </a:r>
          </a:p>
          <a:p>
            <a:pPr>
              <a:lnSpc>
                <a:spcPct val="100000"/>
              </a:lnSpc>
            </a:pPr>
            <a:r>
              <a:rPr lang="en-US" dirty="0"/>
              <a:t>How does it happen?</a:t>
            </a:r>
          </a:p>
          <a:p>
            <a:pPr>
              <a:lnSpc>
                <a:spcPct val="100000"/>
              </a:lnSpc>
            </a:pPr>
            <a:r>
              <a:rPr lang="en-US" dirty="0"/>
              <a:t>Does it matter?</a:t>
            </a:r>
          </a:p>
          <a:p>
            <a:pPr>
              <a:lnSpc>
                <a:spcPct val="100000"/>
              </a:lnSpc>
            </a:pPr>
            <a:r>
              <a:rPr lang="en-US" dirty="0"/>
              <a:t>Is it a problem?</a:t>
            </a:r>
          </a:p>
          <a:p>
            <a:pPr>
              <a:lnSpc>
                <a:spcPct val="100000"/>
              </a:lnSpc>
            </a:pPr>
            <a:r>
              <a:rPr lang="en-US" dirty="0"/>
              <a:t>What to do about it</a:t>
            </a:r>
          </a:p>
        </p:txBody>
      </p:sp>
    </p:spTree>
    <p:extLst>
      <p:ext uri="{BB962C8B-B14F-4D97-AF65-F5344CB8AC3E}">
        <p14:creationId xmlns:p14="http://schemas.microsoft.com/office/powerpoint/2010/main" val="751562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896FD-218A-BE43-9122-0DBC057E3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vernment Policy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35438-CAAE-804C-AE7F-D152CD7BBC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Market Influence: PRE-distribution</a:t>
            </a:r>
          </a:p>
          <a:p>
            <a:pPr lvl="1"/>
            <a:r>
              <a:rPr lang="en-US" dirty="0"/>
              <a:t>Characteristics of labor</a:t>
            </a:r>
          </a:p>
          <a:p>
            <a:pPr lvl="2"/>
            <a:r>
              <a:rPr lang="en-US" dirty="0"/>
              <a:t>Access to education</a:t>
            </a:r>
          </a:p>
          <a:p>
            <a:pPr lvl="1"/>
            <a:r>
              <a:rPr lang="en-US" dirty="0"/>
              <a:t>Effects on labor demand</a:t>
            </a:r>
          </a:p>
          <a:p>
            <a:pPr lvl="2"/>
            <a:r>
              <a:rPr lang="en-US" dirty="0"/>
              <a:t>Market regulation</a:t>
            </a:r>
          </a:p>
          <a:p>
            <a:pPr lvl="3"/>
            <a:r>
              <a:rPr lang="en-US" dirty="0"/>
              <a:t>Competition policy</a:t>
            </a:r>
          </a:p>
          <a:p>
            <a:pPr lvl="2"/>
            <a:r>
              <a:rPr lang="en-US" dirty="0"/>
              <a:t>Labor regulations</a:t>
            </a:r>
          </a:p>
          <a:p>
            <a:pPr lvl="3"/>
            <a:r>
              <a:rPr lang="en-US" dirty="0"/>
              <a:t>Minimum wage, overtime, health insurance, union regulations, etc.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50D8AA-139E-B047-BF12-8FD87DC123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RE-distribution</a:t>
            </a:r>
          </a:p>
          <a:p>
            <a:pPr lvl="1"/>
            <a:r>
              <a:rPr lang="en-US" dirty="0"/>
              <a:t>Tax Rates</a:t>
            </a:r>
          </a:p>
          <a:p>
            <a:pPr lvl="1"/>
            <a:r>
              <a:rPr lang="en-US" dirty="0"/>
              <a:t>Income support</a:t>
            </a:r>
          </a:p>
          <a:p>
            <a:pPr lvl="2"/>
            <a:r>
              <a:rPr lang="en-US" dirty="0"/>
              <a:t>Direct aid</a:t>
            </a:r>
          </a:p>
          <a:p>
            <a:pPr lvl="2"/>
            <a:r>
              <a:rPr lang="en-US" dirty="0"/>
              <a:t>Food stamps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E48B4F-BDD6-994D-B6C8-BE26FD561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11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F6FA4-AF02-1242-8474-6653A6ACA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923326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 and Transfer Programs and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49C86-0741-E54F-A849-52E84BF5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8104E7-6EFB-2243-BB0E-CD59E280A263}"/>
              </a:ext>
            </a:extLst>
          </p:cNvPr>
          <p:cNvSpPr txBox="1"/>
          <p:nvPr/>
        </p:nvSpPr>
        <p:spPr>
          <a:xfrm>
            <a:off x="3249827" y="6457890"/>
            <a:ext cx="8108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U.S. Congressional Budget Office, “The Distribution of Household Income, 2014”, Average Income Before and After Means-Tested Transfers and</a:t>
            </a:r>
          </a:p>
          <a:p>
            <a:pPr lvl="0">
              <a:defRPr/>
            </a:pPr>
            <a:r>
              <a:rPr lang="en-US" sz="1000" dirty="0"/>
              <a:t>Federal Taxes, by Income Group, 2014.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7ABBA76-85EA-F471-8604-84235B60C9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3070" y="1045030"/>
            <a:ext cx="8065860" cy="518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482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90961-E54A-8345-B518-D7807E0B0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rket Forces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48CE3-0ACB-9940-AECA-CA93AADD7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6473"/>
            <a:ext cx="10515600" cy="465949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Changing demand patterns</a:t>
            </a:r>
          </a:p>
          <a:p>
            <a:pPr lvl="1"/>
            <a:r>
              <a:rPr lang="en-US" dirty="0"/>
              <a:t>Technology and “skill-biased technological change”</a:t>
            </a:r>
          </a:p>
          <a:p>
            <a:pPr lvl="1"/>
            <a:r>
              <a:rPr lang="en-US" dirty="0"/>
              <a:t>Increased Trade and Globalization</a:t>
            </a:r>
          </a:p>
          <a:p>
            <a:pPr lvl="1"/>
            <a:r>
              <a:rPr lang="en-US" dirty="0"/>
              <a:t>Industry composition</a:t>
            </a:r>
          </a:p>
          <a:p>
            <a:pPr lvl="2"/>
            <a:r>
              <a:rPr lang="en-US" dirty="0"/>
              <a:t>PCs instead of typewriters</a:t>
            </a:r>
          </a:p>
          <a:p>
            <a:pPr lvl="2"/>
            <a:r>
              <a:rPr lang="en-US" dirty="0"/>
              <a:t>Services instead of goods</a:t>
            </a:r>
          </a:p>
          <a:p>
            <a:pPr lvl="2"/>
            <a:r>
              <a:rPr lang="en-US" dirty="0"/>
              <a:t>Professional services instead of personal services</a:t>
            </a:r>
          </a:p>
          <a:p>
            <a:r>
              <a:rPr lang="en-US" dirty="0"/>
              <a:t>Competition in labor markets</a:t>
            </a:r>
          </a:p>
          <a:p>
            <a:pPr lvl="1"/>
            <a:r>
              <a:rPr lang="en-US" dirty="0"/>
              <a:t>Unionization</a:t>
            </a:r>
          </a:p>
          <a:p>
            <a:pPr lvl="1"/>
            <a:r>
              <a:rPr lang="en-US" dirty="0"/>
              <a:t>Market concentration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70719-2FFD-E94A-ADAE-B9243550E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3491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707" y="0"/>
            <a:ext cx="10515600" cy="1325563"/>
          </a:xfrm>
        </p:spPr>
        <p:txBody>
          <a:bodyPr/>
          <a:lstStyle/>
          <a:p>
            <a:r>
              <a:rPr lang="en-US" spc="-20" dirty="0">
                <a:solidFill>
                  <a:schemeClr val="bg1"/>
                </a:solidFill>
              </a:rPr>
              <a:t>Lab</a:t>
            </a:r>
            <a:r>
              <a:rPr lang="en-US" dirty="0"/>
              <a:t>or Income is Unhinged from Productivity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AA10C6A-AF6F-4225-9CBA-F7C0F57B1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32569" y="2303427"/>
            <a:ext cx="4420737" cy="30824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Why? Some theories:</a:t>
            </a:r>
          </a:p>
          <a:p>
            <a:pPr marL="457200" indent="-457200"/>
            <a:r>
              <a:rPr lang="en-US" b="0" dirty="0"/>
              <a:t>Declining unionization</a:t>
            </a:r>
          </a:p>
          <a:p>
            <a:pPr marL="457200" indent="-457200"/>
            <a:r>
              <a:rPr lang="en-US" b="0" dirty="0"/>
              <a:t>Competition policy</a:t>
            </a:r>
          </a:p>
          <a:p>
            <a:pPr marL="457200" indent="-457200"/>
            <a:r>
              <a:rPr lang="en-US" b="0" dirty="0"/>
              <a:t>Technological change</a:t>
            </a:r>
          </a:p>
          <a:p>
            <a:pPr marL="457200" indent="-457200"/>
            <a:r>
              <a:rPr lang="en-US" b="0" dirty="0"/>
              <a:t>Globalization</a:t>
            </a:r>
          </a:p>
          <a:p>
            <a:pPr marL="457200" indent="-457200"/>
            <a:endParaRPr lang="en-US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4EB703-5444-A443-B26A-F4599BC802D3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70993" y="1325563"/>
            <a:ext cx="6425494" cy="467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309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E1E1D-174D-C949-A37D-FA2C2022C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De</a:t>
            </a:r>
            <a:r>
              <a:rPr lang="en-US" dirty="0"/>
              <a:t>clining Unionization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B653B3-C2FF-F243-9EE4-577C44911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5F348B-484C-D448-BE5E-5ADBF44524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225612" y="1325563"/>
            <a:ext cx="7315200" cy="4875610"/>
          </a:xfrm>
          <a:prstGeom prst="rect">
            <a:avLst/>
          </a:prstGeom>
        </p:spPr>
      </p:pic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61AF33F7-42EB-8940-AFE3-E5B01E16B806}"/>
              </a:ext>
            </a:extLst>
          </p:cNvPr>
          <p:cNvSpPr txBox="1">
            <a:spLocks/>
          </p:cNvSpPr>
          <p:nvPr/>
        </p:nvSpPr>
        <p:spPr>
          <a:xfrm>
            <a:off x="7806495" y="1681743"/>
            <a:ext cx="3350624" cy="14762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Unionization Rates</a:t>
            </a:r>
          </a:p>
          <a:p>
            <a:pPr marL="457200" indent="-457200"/>
            <a:r>
              <a:rPr lang="en-US" dirty="0"/>
              <a:t>1983: 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20.1%</a:t>
            </a:r>
          </a:p>
          <a:p>
            <a:pPr marL="457200" indent="-457200"/>
            <a:r>
              <a:rPr lang="en-US" dirty="0"/>
              <a:t>2025: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10.0%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B529B1-DEA3-3344-82BB-C0A3149FE18D}"/>
              </a:ext>
            </a:extLst>
          </p:cNvPr>
          <p:cNvSpPr txBox="1"/>
          <p:nvPr/>
        </p:nvSpPr>
        <p:spPr>
          <a:xfrm>
            <a:off x="4162709" y="6422600"/>
            <a:ext cx="72875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</a:t>
            </a:r>
            <a:r>
              <a:rPr lang="en-US" sz="1000" dirty="0">
                <a:hlinkClick r:id="rId5"/>
              </a:rPr>
              <a:t>https://inequality.org/facts/income-inequality/</a:t>
            </a:r>
            <a:r>
              <a:rPr lang="en-US" sz="1000" dirty="0"/>
              <a:t>, Bureau of Labor Statistics and </a:t>
            </a:r>
            <a:r>
              <a:rPr lang="en-US" sz="1000" dirty="0" err="1"/>
              <a:t>Emmanueul</a:t>
            </a:r>
            <a:r>
              <a:rPr lang="en-US" sz="1000" dirty="0"/>
              <a:t> </a:t>
            </a:r>
            <a:r>
              <a:rPr lang="en-US" sz="1000" dirty="0" err="1"/>
              <a:t>Saez</a:t>
            </a:r>
            <a:r>
              <a:rPr lang="en-US" sz="1000" dirty="0"/>
              <a:t>, University of </a:t>
            </a:r>
            <a:r>
              <a:rPr lang="en-US" sz="1000" dirty="0" err="1"/>
              <a:t>Califonria</a:t>
            </a:r>
            <a:r>
              <a:rPr lang="en-US" sz="1000" dirty="0"/>
              <a:t>, Berkeley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97150D71-C935-804B-AA42-B29D472FD6ED}"/>
              </a:ext>
            </a:extLst>
          </p:cNvPr>
          <p:cNvSpPr txBox="1">
            <a:spLocks/>
          </p:cNvSpPr>
          <p:nvPr/>
        </p:nvSpPr>
        <p:spPr>
          <a:xfrm>
            <a:off x="7806495" y="3700011"/>
            <a:ext cx="3350624" cy="14762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Unionization Rates</a:t>
            </a:r>
          </a:p>
          <a:p>
            <a:pPr marL="457200" indent="-457200"/>
            <a:r>
              <a:rPr lang="en-US" dirty="0"/>
              <a:t>Public: 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32.9%</a:t>
            </a:r>
          </a:p>
          <a:p>
            <a:pPr marL="457200" indent="-457200"/>
            <a:r>
              <a:rPr lang="en-US" dirty="0"/>
              <a:t>Private: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5.9%</a:t>
            </a:r>
          </a:p>
        </p:txBody>
      </p:sp>
    </p:spTree>
    <p:extLst>
      <p:ext uri="{BB962C8B-B14F-4D97-AF65-F5344CB8AC3E}">
        <p14:creationId xmlns:p14="http://schemas.microsoft.com/office/powerpoint/2010/main" val="7540250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D51C2-3788-E54B-A148-73509E48E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Tec</a:t>
            </a:r>
            <a:r>
              <a:rPr lang="en-US" dirty="0"/>
              <a:t>hnology Effects on Low Income Workers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D0EC0-43D3-C24A-9986-A4F026337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029943-484F-D14C-A5D3-DCA228F22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39282"/>
            <a:ext cx="4256314" cy="33478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9460F6-D0F7-C74B-83DE-BCC62264B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269" y="2971299"/>
            <a:ext cx="5419531" cy="32931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D65DD2-CF7F-CE4B-9A8F-3E1CF6324F30}"/>
              </a:ext>
            </a:extLst>
          </p:cNvPr>
          <p:cNvSpPr txBox="1"/>
          <p:nvPr/>
        </p:nvSpPr>
        <p:spPr>
          <a:xfrm>
            <a:off x="5384800" y="2133600"/>
            <a:ext cx="5831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Technology can improve worker productivity and create jobs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7E65CC-CB3C-6F4B-BA25-40C8F1CF0251}"/>
              </a:ext>
            </a:extLst>
          </p:cNvPr>
          <p:cNvSpPr txBox="1"/>
          <p:nvPr/>
        </p:nvSpPr>
        <p:spPr>
          <a:xfrm>
            <a:off x="1891111" y="5249386"/>
            <a:ext cx="4043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technology can also displace jobs</a:t>
            </a:r>
          </a:p>
        </p:txBody>
      </p:sp>
    </p:spTree>
    <p:extLst>
      <p:ext uri="{BB962C8B-B14F-4D97-AF65-F5344CB8AC3E}">
        <p14:creationId xmlns:p14="http://schemas.microsoft.com/office/powerpoint/2010/main" val="144686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B4E20-A00E-4948-BE0A-3D2959F5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Glo</a:t>
            </a:r>
            <a:r>
              <a:rPr lang="en-US" dirty="0"/>
              <a:t>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C6CF0-B971-1545-A10A-634ADE0F3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globalization?</a:t>
            </a:r>
          </a:p>
          <a:p>
            <a:pPr lvl="1"/>
            <a:r>
              <a:rPr lang="en-US" dirty="0"/>
              <a:t>Flow of goods, services, capital, and labor across international borders.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How does it affect inequality?</a:t>
            </a:r>
          </a:p>
          <a:p>
            <a:pPr lvl="1"/>
            <a:r>
              <a:rPr lang="en-US" dirty="0"/>
              <a:t>Through a differential impact on low-skilled workers and hence their wages.</a:t>
            </a:r>
          </a:p>
          <a:p>
            <a:pPr lvl="1"/>
            <a:r>
              <a:rPr lang="en-US" dirty="0"/>
              <a:t>For the United States, globalization is thought to lower the wages of low skilled and hence low-wage workers relative to those of high-skilled workers.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B3DA1-6851-8444-959C-B868BC7A8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0566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71041-072D-2840-9F10-F972FA4EC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1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driving increasing inequality?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85DAE-8DC8-0F4F-9C13-013C427DE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 anchorCtr="0"/>
          <a:lstStyle/>
          <a:p>
            <a:r>
              <a:rPr lang="en-US" dirty="0"/>
              <a:t>Primary drivers:</a:t>
            </a:r>
          </a:p>
          <a:p>
            <a:pPr lvl="1"/>
            <a:r>
              <a:rPr lang="en-US" dirty="0"/>
              <a:t>Technological change</a:t>
            </a:r>
          </a:p>
          <a:p>
            <a:pPr lvl="1"/>
            <a:r>
              <a:rPr lang="en-US" dirty="0"/>
              <a:t>Increased globalization and trade</a:t>
            </a:r>
          </a:p>
          <a:p>
            <a:pPr lvl="1"/>
            <a:r>
              <a:rPr lang="en-US" dirty="0"/>
              <a:t>Institutions and policy choices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These drivers can also influence personal choices in ways that affect measured income inequality.</a:t>
            </a:r>
          </a:p>
          <a:p>
            <a:pPr lvl="1"/>
            <a:r>
              <a:rPr lang="en-US" dirty="0"/>
              <a:t>For example, educational choices or labor force participation.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A1240-F0A4-A44B-8471-8BE9199E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4765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Does Inequality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5940"/>
            <a:ext cx="5181600" cy="1736894"/>
          </a:xfrm>
        </p:spPr>
        <p:txBody>
          <a:bodyPr/>
          <a:lstStyle/>
          <a:p>
            <a:r>
              <a:rPr lang="en-US" sz="2400" dirty="0"/>
              <a:t>Too little inequality can:</a:t>
            </a:r>
          </a:p>
          <a:p>
            <a:pPr lvl="1"/>
            <a:r>
              <a:rPr lang="en-US" sz="2000" dirty="0"/>
              <a:t>Reduce individual motivation</a:t>
            </a:r>
          </a:p>
          <a:p>
            <a:pPr lvl="1"/>
            <a:r>
              <a:rPr lang="en-US" sz="2000" dirty="0"/>
              <a:t>Slow economic growth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5940"/>
            <a:ext cx="5181600" cy="1736894"/>
          </a:xfrm>
        </p:spPr>
        <p:txBody>
          <a:bodyPr/>
          <a:lstStyle/>
          <a:p>
            <a:r>
              <a:rPr lang="en-US" sz="2400" dirty="0"/>
              <a:t>Too much inequality can:</a:t>
            </a:r>
          </a:p>
          <a:p>
            <a:pPr lvl="1"/>
            <a:r>
              <a:rPr lang="en-US" sz="2000" dirty="0"/>
              <a:t>Reduce individual motivation</a:t>
            </a:r>
          </a:p>
          <a:p>
            <a:pPr lvl="1"/>
            <a:r>
              <a:rPr lang="en-US" sz="2000" dirty="0"/>
              <a:t>Slow economic growth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85F805-0170-41DD-B5AF-D9A95FF1BB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3" t="25527" r="8947" b="18158"/>
          <a:stretch/>
        </p:blipFill>
        <p:spPr>
          <a:xfrm>
            <a:off x="3495652" y="4603318"/>
            <a:ext cx="4010526" cy="171650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56961F4-F892-0542-8186-A640950D4E1F}"/>
              </a:ext>
            </a:extLst>
          </p:cNvPr>
          <p:cNvSpPr txBox="1">
            <a:spLocks/>
          </p:cNvSpPr>
          <p:nvPr/>
        </p:nvSpPr>
        <p:spPr>
          <a:xfrm>
            <a:off x="914400" y="3443525"/>
            <a:ext cx="10515600" cy="1864801"/>
          </a:xfrm>
          <a:prstGeom prst="rect">
            <a:avLst/>
          </a:prstGeom>
        </p:spPr>
        <p:txBody>
          <a:bodyPr vert="horz" lIns="91440" tIns="45720" rIns="91440" bIns="45720" numCol="2" rtlCol="0" anchor="ctr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/>
          </a:p>
          <a:p>
            <a:pPr lvl="1"/>
            <a:r>
              <a:rPr lang="en-US" sz="2000" dirty="0"/>
              <a:t>Divide society</a:t>
            </a:r>
          </a:p>
          <a:p>
            <a:pPr lvl="1"/>
            <a:r>
              <a:rPr lang="en-US" sz="2000" dirty="0"/>
              <a:t>Distort political environment</a:t>
            </a:r>
          </a:p>
          <a:p>
            <a:pPr lvl="1"/>
            <a:r>
              <a:rPr lang="en-US" sz="2000" dirty="0"/>
              <a:t>Reduce political participation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Affect public goods spending and distribution</a:t>
            </a:r>
          </a:p>
          <a:p>
            <a:pPr lvl="2"/>
            <a:r>
              <a:rPr lang="en-US" sz="2000" dirty="0"/>
              <a:t>Education</a:t>
            </a:r>
          </a:p>
          <a:p>
            <a:pPr lvl="2"/>
            <a:r>
              <a:rPr lang="en-US" sz="2000" dirty="0"/>
              <a:t>Environmental protections</a:t>
            </a:r>
          </a:p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EA7477-25EE-2F4D-836F-DD7755042118}"/>
              </a:ext>
            </a:extLst>
          </p:cNvPr>
          <p:cNvCxnSpPr/>
          <p:nvPr/>
        </p:nvCxnSpPr>
        <p:spPr>
          <a:xfrm>
            <a:off x="2063932" y="3052915"/>
            <a:ext cx="645087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BAA03F0-93B9-2541-B48F-CA652C3200AA}"/>
              </a:ext>
            </a:extLst>
          </p:cNvPr>
          <p:cNvSpPr txBox="1">
            <a:spLocks/>
          </p:cNvSpPr>
          <p:nvPr/>
        </p:nvSpPr>
        <p:spPr>
          <a:xfrm>
            <a:off x="838200" y="2818902"/>
            <a:ext cx="10515600" cy="1864801"/>
          </a:xfrm>
          <a:prstGeom prst="rect">
            <a:avLst/>
          </a:prstGeom>
        </p:spPr>
        <p:txBody>
          <a:bodyPr vert="horz" lIns="91440" tIns="45720" rIns="91440" bIns="45720" numCol="1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Too much inequality may also: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82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FB56B-CF2B-E74E-8081-40CF9C86D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Ad</a:t>
            </a:r>
            <a:r>
              <a:rPr lang="en-US" dirty="0"/>
              <a:t>dressing Inequality: Is It A Problem?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C2038-AEA5-F74B-9B84-598AD05F5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70730"/>
            <a:ext cx="10658707" cy="4351338"/>
          </a:xfrm>
        </p:spPr>
        <p:txBody>
          <a:bodyPr>
            <a:normAutofit/>
          </a:bodyPr>
          <a:lstStyle/>
          <a:p>
            <a:r>
              <a:rPr lang="en-US" dirty="0"/>
              <a:t>Why might it be a problem?</a:t>
            </a:r>
          </a:p>
          <a:p>
            <a:pPr lvl="1"/>
            <a:r>
              <a:rPr lang="en-US" dirty="0"/>
              <a:t>Economic issues (</a:t>
            </a:r>
            <a:r>
              <a:rPr lang="en-US" b="1" i="1" dirty="0"/>
              <a:t>Efficiency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Inequality can misallocate resources and slow economic growth.</a:t>
            </a:r>
          </a:p>
          <a:p>
            <a:pPr lvl="2"/>
            <a:r>
              <a:rPr lang="en-US" dirty="0"/>
              <a:t>Maybe not a problem? Inequality can concentrate resources with investors.</a:t>
            </a:r>
          </a:p>
          <a:p>
            <a:pPr lvl="1"/>
            <a:r>
              <a:rPr lang="en-US" dirty="0"/>
              <a:t>Noneconomic issues (</a:t>
            </a:r>
            <a:r>
              <a:rPr lang="en-US" b="1" i="1" dirty="0"/>
              <a:t>Equity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Values, ethics, and morals will drive individual evaluations of inequality.</a:t>
            </a:r>
          </a:p>
          <a:p>
            <a:pPr lvl="2"/>
            <a:r>
              <a:rPr lang="en-US" dirty="0"/>
              <a:t>Depends on personal beliefs about origins and consequences of inequality.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Suppose you think it’s a problem. How might it be addressed?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2330E-4C17-904B-9324-831B20935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1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74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nomic Inequality: Income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30375"/>
            <a:ext cx="5181600" cy="4189162"/>
          </a:xfrm>
        </p:spPr>
        <p:txBody>
          <a:bodyPr anchor="ctr" anchorCtr="0"/>
          <a:lstStyle/>
          <a:p>
            <a:r>
              <a:rPr lang="en-US" dirty="0"/>
              <a:t>Definition:</a:t>
            </a:r>
          </a:p>
          <a:p>
            <a:pPr lvl="1"/>
            <a:r>
              <a:rPr lang="en-US" dirty="0"/>
              <a:t>The extent to which the distribution of income deviates from complete equality.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dispersion of income throughout the economy.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698A85-EA40-4EBB-8EFF-6FFBC920C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899" y="2321122"/>
            <a:ext cx="4511501" cy="3007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197733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30375"/>
            <a:ext cx="5181600" cy="4351338"/>
          </a:xfrm>
        </p:spPr>
        <p:txBody>
          <a:bodyPr anchor="ctr" anchorCtr="0">
            <a:normAutofit/>
          </a:bodyPr>
          <a:lstStyle/>
          <a:p>
            <a:r>
              <a:rPr lang="en-US" dirty="0"/>
              <a:t>RE-distribution</a:t>
            </a:r>
          </a:p>
          <a:p>
            <a:pPr lvl="1"/>
            <a:r>
              <a:rPr lang="en-US" dirty="0"/>
              <a:t>Tax and transfer programs</a:t>
            </a:r>
          </a:p>
          <a:p>
            <a:pPr lvl="1"/>
            <a:endParaRPr lang="en-US" dirty="0"/>
          </a:p>
          <a:p>
            <a:r>
              <a:rPr lang="en-US" dirty="0"/>
              <a:t>PRE-distribution</a:t>
            </a:r>
          </a:p>
          <a:p>
            <a:pPr lvl="1"/>
            <a:r>
              <a:rPr lang="en-US" dirty="0"/>
              <a:t>Reduce market power</a:t>
            </a:r>
          </a:p>
          <a:p>
            <a:pPr lvl="1"/>
            <a:r>
              <a:rPr lang="en-US" dirty="0"/>
              <a:t>Unionization</a:t>
            </a:r>
          </a:p>
          <a:p>
            <a:pPr lvl="1"/>
            <a:r>
              <a:rPr lang="en-US" dirty="0"/>
              <a:t>Collective bargaining</a:t>
            </a:r>
          </a:p>
          <a:p>
            <a:pPr lvl="1"/>
            <a:r>
              <a:rPr lang="en-US" dirty="0"/>
              <a:t>Minimum wages</a:t>
            </a:r>
          </a:p>
          <a:p>
            <a:pPr lvl="1"/>
            <a:r>
              <a:rPr lang="en-US" dirty="0"/>
              <a:t>Job training and interview skills</a:t>
            </a:r>
          </a:p>
          <a:p>
            <a:pPr lvl="1"/>
            <a:r>
              <a:rPr lang="en-US" dirty="0"/>
              <a:t>Family care policies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798" y="26172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</a:t>
            </a:r>
            <a:r>
              <a:rPr lang="en-US" dirty="0"/>
              <a:t>dressing Inequality: </a:t>
            </a:r>
            <a:br>
              <a:rPr lang="en-US" dirty="0"/>
            </a:br>
            <a:r>
              <a:rPr lang="en-US" dirty="0"/>
              <a:t>Immediately Available Policy Solutions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BB3985-0913-4742-99ED-5F55BAEC8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">
            <a:off x="6477000" y="2382044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2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264" y="27315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Ad</a:t>
            </a:r>
            <a:r>
              <a:rPr lang="en-US" dirty="0"/>
              <a:t>dressing Inequality: </a:t>
            </a:r>
            <a:br>
              <a:rPr lang="en-US" dirty="0"/>
            </a:br>
            <a:r>
              <a:rPr lang="en-US" dirty="0"/>
              <a:t>Long Term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70730"/>
            <a:ext cx="10781371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It’s all about access to resources:</a:t>
            </a:r>
          </a:p>
          <a:p>
            <a:pPr lvl="1"/>
            <a:r>
              <a:rPr lang="en-US" dirty="0"/>
              <a:t>Improve public education and reduce quality disparities across schools.</a:t>
            </a:r>
          </a:p>
          <a:p>
            <a:pPr lvl="1"/>
            <a:r>
              <a:rPr lang="en-US" dirty="0"/>
              <a:t>Improve counseling - paths to higher ed and funding for low-income students.</a:t>
            </a:r>
          </a:p>
          <a:p>
            <a:pPr lvl="1"/>
            <a:r>
              <a:rPr lang="en-US" dirty="0"/>
              <a:t>Invest in early childhood education, not later (e.g. universal pre-k).</a:t>
            </a:r>
          </a:p>
          <a:p>
            <a:pPr lvl="1"/>
            <a:r>
              <a:rPr lang="en-US" dirty="0"/>
              <a:t>Promote opportunities for wealth-building.</a:t>
            </a:r>
          </a:p>
          <a:p>
            <a:pPr lvl="1"/>
            <a:r>
              <a:rPr lang="en-US" dirty="0"/>
              <a:t>Increase housing supply, especially in high-price, high-opportunity cities.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Focus on most affected groups:</a:t>
            </a:r>
          </a:p>
          <a:p>
            <a:pPr lvl="1"/>
            <a:r>
              <a:rPr lang="en-US" dirty="0"/>
              <a:t>Mentoring programs for minority youth.</a:t>
            </a:r>
          </a:p>
          <a:p>
            <a:pPr lvl="1"/>
            <a:r>
              <a:rPr lang="en-US" dirty="0"/>
              <a:t>Programs to address racial bias and discrimination in work and criminal justice.</a:t>
            </a:r>
          </a:p>
          <a:p>
            <a:pPr lvl="1"/>
            <a:r>
              <a:rPr lang="en-US" dirty="0"/>
              <a:t>Efforts to desegregate and facilitate greater interaction across </a:t>
            </a:r>
            <a:r>
              <a:rPr lang="en-US"/>
              <a:t>racial groups.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83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7E03-F531-5964-CCB1-342F7BE53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9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To</a:t>
            </a:r>
            <a:r>
              <a:rPr lang="en-US" dirty="0"/>
              <a:t> Emphasize the Access Issue</a:t>
            </a:r>
          </a:p>
        </p:txBody>
      </p:sp>
      <p:pic>
        <p:nvPicPr>
          <p:cNvPr id="6" name="Content Placeholder 5" descr="A graph of a bar graph&#10;&#10;Description automatically generated with medium confidence">
            <a:extLst>
              <a:ext uri="{FF2B5EF4-FFF2-40B4-BE49-F238E27FC236}">
                <a16:creationId xmlns:a16="http://schemas.microsoft.com/office/drawing/2014/main" id="{954E9A70-592F-BFE0-05A7-1E0A9DEAD9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2707" y="1151581"/>
            <a:ext cx="5487480" cy="507864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1822D7-38BB-9FCC-220F-5BAFFF56C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1112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14A18-E1DA-D945-9918-ABF83D25D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2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/>
              <a:t> International Perspective: </a:t>
            </a:r>
            <a:r>
              <a:rPr lang="en-US" dirty="0" err="1"/>
              <a:t>Comparables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2AD8C2-1B40-E24B-98B4-51A1EEDA31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6737" y="1103803"/>
            <a:ext cx="5818525" cy="512030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41301A-D600-6740-B5B4-67821CB06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FF6DE5-BFE4-8C4A-BBC1-9F4BE2D934BA}"/>
              </a:ext>
            </a:extLst>
          </p:cNvPr>
          <p:cNvSpPr txBox="1"/>
          <p:nvPr/>
        </p:nvSpPr>
        <p:spPr>
          <a:xfrm>
            <a:off x="8589689" y="2145792"/>
            <a:ext cx="120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U.S.: 17-18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C0D70E-2093-274E-81F7-B7D4D857C2C5}"/>
              </a:ext>
            </a:extLst>
          </p:cNvPr>
          <p:cNvSpPr txBox="1"/>
          <p:nvPr/>
        </p:nvSpPr>
        <p:spPr>
          <a:xfrm>
            <a:off x="8413740" y="3479288"/>
            <a:ext cx="2884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Canada, UK, Germany: 12-13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D77DB5-9F08-B74B-A816-DEC3FD57A2F0}"/>
              </a:ext>
            </a:extLst>
          </p:cNvPr>
          <p:cNvSpPr txBox="1"/>
          <p:nvPr/>
        </p:nvSpPr>
        <p:spPr>
          <a:xfrm>
            <a:off x="8413739" y="4484183"/>
            <a:ext cx="2374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Italy, France, Japan: 7-9</a:t>
            </a:r>
          </a:p>
        </p:txBody>
      </p:sp>
    </p:spTree>
    <p:extLst>
      <p:ext uri="{BB962C8B-B14F-4D97-AF65-F5344CB8AC3E}">
        <p14:creationId xmlns:p14="http://schemas.microsoft.com/office/powerpoint/2010/main" val="7088490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7F1E8724-8449-4533-8976-EFBFF6B0EA1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04936" y="2050431"/>
            <a:ext cx="2805481" cy="3247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3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982" y="1459275"/>
            <a:ext cx="7715250" cy="46609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Income inequality is clearly increasing.</a:t>
            </a:r>
          </a:p>
          <a:p>
            <a:pPr lvl="1"/>
            <a:r>
              <a:rPr lang="en-US" dirty="0"/>
              <a:t>Owners of productive resources seeing greater income growth than workers reliant on labor income only.</a:t>
            </a:r>
          </a:p>
          <a:p>
            <a:r>
              <a:rPr lang="en-US" dirty="0"/>
              <a:t>The causes appear to be largely driven by:</a:t>
            </a:r>
          </a:p>
          <a:p>
            <a:pPr lvl="1"/>
            <a:r>
              <a:rPr lang="en-US" dirty="0"/>
              <a:t>Technology, competition, and trade</a:t>
            </a:r>
          </a:p>
          <a:p>
            <a:pPr lvl="1"/>
            <a:r>
              <a:rPr lang="en-US" dirty="0"/>
              <a:t>Institutions and public policies</a:t>
            </a:r>
          </a:p>
          <a:p>
            <a:r>
              <a:rPr lang="en-US" dirty="0"/>
              <a:t>Open questions are:</a:t>
            </a:r>
          </a:p>
          <a:p>
            <a:pPr lvl="1"/>
            <a:r>
              <a:rPr lang="en-US" dirty="0"/>
              <a:t>To act or not to act?</a:t>
            </a:r>
          </a:p>
          <a:p>
            <a:pPr lvl="1"/>
            <a:r>
              <a:rPr lang="en-US" dirty="0"/>
              <a:t>If so, how?</a:t>
            </a:r>
          </a:p>
          <a:p>
            <a:r>
              <a:rPr lang="en-US" dirty="0"/>
              <a:t>The level of inequality is a policy choice necessarily involving complex tradeoffs.</a:t>
            </a:r>
          </a:p>
          <a:p>
            <a:pPr lvl="1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46F715B-E9A7-46B7-BE1C-780B0735D7F3}"/>
              </a:ext>
            </a:extLst>
          </p:cNvPr>
          <p:cNvGrpSpPr>
            <a:grpSpLocks/>
          </p:cNvGrpSpPr>
          <p:nvPr/>
        </p:nvGrpSpPr>
        <p:grpSpPr>
          <a:xfrm>
            <a:off x="8704223" y="2903680"/>
            <a:ext cx="2383949" cy="1541125"/>
            <a:chOff x="8439150" y="2876550"/>
            <a:chExt cx="2801938" cy="1811338"/>
          </a:xfrm>
        </p:grpSpPr>
        <p:sp>
          <p:nvSpPr>
            <p:cNvPr id="17" name="Oval 6">
              <a:extLst>
                <a:ext uri="{FF2B5EF4-FFF2-40B4-BE49-F238E27FC236}">
                  <a16:creationId xmlns:a16="http://schemas.microsoft.com/office/drawing/2014/main" id="{863EC9BA-F29B-4714-BEB7-59311E88F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42638" y="2878139"/>
              <a:ext cx="161925" cy="1587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B1FAC40-34B9-4C49-BF2F-5633919A1CA6}"/>
                </a:ext>
              </a:extLst>
            </p:cNvPr>
            <p:cNvGrpSpPr>
              <a:grpSpLocks/>
            </p:cNvGrpSpPr>
            <p:nvPr/>
          </p:nvGrpSpPr>
          <p:grpSpPr>
            <a:xfrm>
              <a:off x="9669145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1" name="Freeform 10">
                <a:extLst>
                  <a:ext uri="{FF2B5EF4-FFF2-40B4-BE49-F238E27FC236}">
                    <a16:creationId xmlns:a16="http://schemas.microsoft.com/office/drawing/2014/main" id="{B3943380-46DC-4CAE-B77E-DAAA5431C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id="{49BD028E-453E-4C64-A147-937010D6A7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C23EBD4-DAE5-454E-AF23-693CBD2E1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33989" y="2876550"/>
              <a:ext cx="431800" cy="10812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818C085-B3BE-4D96-BE96-E7E519047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60280" y="2876550"/>
              <a:ext cx="431800" cy="10812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A170B94-7B12-4695-B253-3B2FF75F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86570" y="2876550"/>
              <a:ext cx="431800" cy="10812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2A412EB-F981-4468-8D20-78C6320A8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12860" y="2876550"/>
              <a:ext cx="431800" cy="10812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1B0D2F4-507A-4457-8268-F84842451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39150" y="2876550"/>
              <a:ext cx="431800" cy="1081200"/>
            </a:xfrm>
            <a:prstGeom prst="rect">
              <a:avLst/>
            </a:prstGeom>
          </p:spPr>
        </p:pic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B2C535EA-334F-4D2B-84EC-CC51163E6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3" y="3060701"/>
              <a:ext cx="434975" cy="898526"/>
            </a:xfrm>
            <a:custGeom>
              <a:avLst/>
              <a:gdLst>
                <a:gd name="T0" fmla="*/ 20 w 203"/>
                <a:gd name="T1" fmla="*/ 202 h 422"/>
                <a:gd name="T2" fmla="*/ 39 w 203"/>
                <a:gd name="T3" fmla="*/ 182 h 422"/>
                <a:gd name="T4" fmla="*/ 39 w 203"/>
                <a:gd name="T5" fmla="*/ 64 h 422"/>
                <a:gd name="T6" fmla="*/ 41 w 203"/>
                <a:gd name="T7" fmla="*/ 62 h 422"/>
                <a:gd name="T8" fmla="*/ 45 w 203"/>
                <a:gd name="T9" fmla="*/ 62 h 422"/>
                <a:gd name="T10" fmla="*/ 47 w 203"/>
                <a:gd name="T11" fmla="*/ 64 h 422"/>
                <a:gd name="T12" fmla="*/ 47 w 203"/>
                <a:gd name="T13" fmla="*/ 397 h 422"/>
                <a:gd name="T14" fmla="*/ 72 w 203"/>
                <a:gd name="T15" fmla="*/ 422 h 422"/>
                <a:gd name="T16" fmla="*/ 97 w 203"/>
                <a:gd name="T17" fmla="*/ 397 h 422"/>
                <a:gd name="T18" fmla="*/ 97 w 203"/>
                <a:gd name="T19" fmla="*/ 201 h 422"/>
                <a:gd name="T20" fmla="*/ 99 w 203"/>
                <a:gd name="T21" fmla="*/ 199 h 422"/>
                <a:gd name="T22" fmla="*/ 103 w 203"/>
                <a:gd name="T23" fmla="*/ 199 h 422"/>
                <a:gd name="T24" fmla="*/ 105 w 203"/>
                <a:gd name="T25" fmla="*/ 201 h 422"/>
                <a:gd name="T26" fmla="*/ 105 w 203"/>
                <a:gd name="T27" fmla="*/ 397 h 422"/>
                <a:gd name="T28" fmla="*/ 131 w 203"/>
                <a:gd name="T29" fmla="*/ 422 h 422"/>
                <a:gd name="T30" fmla="*/ 156 w 203"/>
                <a:gd name="T31" fmla="*/ 397 h 422"/>
                <a:gd name="T32" fmla="*/ 156 w 203"/>
                <a:gd name="T33" fmla="*/ 64 h 422"/>
                <a:gd name="T34" fmla="*/ 158 w 203"/>
                <a:gd name="T35" fmla="*/ 62 h 422"/>
                <a:gd name="T36" fmla="*/ 162 w 203"/>
                <a:gd name="T37" fmla="*/ 62 h 422"/>
                <a:gd name="T38" fmla="*/ 164 w 203"/>
                <a:gd name="T39" fmla="*/ 64 h 422"/>
                <a:gd name="T40" fmla="*/ 164 w 203"/>
                <a:gd name="T41" fmla="*/ 182 h 422"/>
                <a:gd name="T42" fmla="*/ 183 w 203"/>
                <a:gd name="T43" fmla="*/ 202 h 422"/>
                <a:gd name="T44" fmla="*/ 203 w 203"/>
                <a:gd name="T45" fmla="*/ 182 h 422"/>
                <a:gd name="T46" fmla="*/ 203 w 203"/>
                <a:gd name="T47" fmla="*/ 48 h 422"/>
                <a:gd name="T48" fmla="*/ 157 w 203"/>
                <a:gd name="T49" fmla="*/ 0 h 422"/>
                <a:gd name="T50" fmla="*/ 105 w 203"/>
                <a:gd name="T51" fmla="*/ 0 h 422"/>
                <a:gd name="T52" fmla="*/ 46 w 203"/>
                <a:gd name="T53" fmla="*/ 0 h 422"/>
                <a:gd name="T54" fmla="*/ 0 w 203"/>
                <a:gd name="T55" fmla="*/ 48 h 422"/>
                <a:gd name="T56" fmla="*/ 0 w 203"/>
                <a:gd name="T57" fmla="*/ 182 h 422"/>
                <a:gd name="T58" fmla="*/ 20 w 203"/>
                <a:gd name="T59" fmla="*/ 202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422">
                  <a:moveTo>
                    <a:pt x="20" y="202"/>
                  </a:moveTo>
                  <a:cubicBezTo>
                    <a:pt x="30" y="202"/>
                    <a:pt x="39" y="193"/>
                    <a:pt x="39" y="182"/>
                  </a:cubicBezTo>
                  <a:cubicBezTo>
                    <a:pt x="39" y="182"/>
                    <a:pt x="39" y="64"/>
                    <a:pt x="39" y="64"/>
                  </a:cubicBezTo>
                  <a:cubicBezTo>
                    <a:pt x="39" y="63"/>
                    <a:pt x="40" y="62"/>
                    <a:pt x="41" y="62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6" y="62"/>
                    <a:pt x="47" y="63"/>
                    <a:pt x="47" y="64"/>
                  </a:cubicBezTo>
                  <a:cubicBezTo>
                    <a:pt x="47" y="64"/>
                    <a:pt x="47" y="397"/>
                    <a:pt x="47" y="397"/>
                  </a:cubicBezTo>
                  <a:cubicBezTo>
                    <a:pt x="47" y="410"/>
                    <a:pt x="58" y="422"/>
                    <a:pt x="72" y="422"/>
                  </a:cubicBezTo>
                  <a:cubicBezTo>
                    <a:pt x="86" y="422"/>
                    <a:pt x="97" y="410"/>
                    <a:pt x="97" y="397"/>
                  </a:cubicBezTo>
                  <a:cubicBezTo>
                    <a:pt x="97" y="397"/>
                    <a:pt x="97" y="201"/>
                    <a:pt x="97" y="201"/>
                  </a:cubicBezTo>
                  <a:cubicBezTo>
                    <a:pt x="97" y="199"/>
                    <a:pt x="98" y="199"/>
                    <a:pt x="99" y="199"/>
                  </a:cubicBezTo>
                  <a:cubicBezTo>
                    <a:pt x="103" y="199"/>
                    <a:pt x="103" y="199"/>
                    <a:pt x="103" y="199"/>
                  </a:cubicBezTo>
                  <a:cubicBezTo>
                    <a:pt x="105" y="199"/>
                    <a:pt x="105" y="199"/>
                    <a:pt x="105" y="201"/>
                  </a:cubicBezTo>
                  <a:cubicBezTo>
                    <a:pt x="105" y="201"/>
                    <a:pt x="105" y="397"/>
                    <a:pt x="105" y="397"/>
                  </a:cubicBezTo>
                  <a:cubicBezTo>
                    <a:pt x="105" y="410"/>
                    <a:pt x="117" y="422"/>
                    <a:pt x="131" y="422"/>
                  </a:cubicBezTo>
                  <a:cubicBezTo>
                    <a:pt x="144" y="422"/>
                    <a:pt x="156" y="410"/>
                    <a:pt x="156" y="397"/>
                  </a:cubicBezTo>
                  <a:cubicBezTo>
                    <a:pt x="156" y="397"/>
                    <a:pt x="156" y="64"/>
                    <a:pt x="156" y="64"/>
                  </a:cubicBezTo>
                  <a:cubicBezTo>
                    <a:pt x="156" y="63"/>
                    <a:pt x="156" y="62"/>
                    <a:pt x="158" y="62"/>
                  </a:cubicBezTo>
                  <a:cubicBezTo>
                    <a:pt x="162" y="62"/>
                    <a:pt x="162" y="62"/>
                    <a:pt x="162" y="62"/>
                  </a:cubicBezTo>
                  <a:cubicBezTo>
                    <a:pt x="163" y="62"/>
                    <a:pt x="164" y="63"/>
                    <a:pt x="164" y="64"/>
                  </a:cubicBezTo>
                  <a:cubicBezTo>
                    <a:pt x="164" y="64"/>
                    <a:pt x="164" y="182"/>
                    <a:pt x="164" y="182"/>
                  </a:cubicBezTo>
                  <a:cubicBezTo>
                    <a:pt x="164" y="193"/>
                    <a:pt x="172" y="202"/>
                    <a:pt x="183" y="202"/>
                  </a:cubicBezTo>
                  <a:cubicBezTo>
                    <a:pt x="194" y="202"/>
                    <a:pt x="203" y="193"/>
                    <a:pt x="203" y="182"/>
                  </a:cubicBezTo>
                  <a:cubicBezTo>
                    <a:pt x="203" y="182"/>
                    <a:pt x="203" y="49"/>
                    <a:pt x="203" y="48"/>
                  </a:cubicBezTo>
                  <a:cubicBezTo>
                    <a:pt x="203" y="21"/>
                    <a:pt x="182" y="0"/>
                    <a:pt x="157" y="0"/>
                  </a:cubicBezTo>
                  <a:cubicBezTo>
                    <a:pt x="156" y="0"/>
                    <a:pt x="122" y="0"/>
                    <a:pt x="105" y="0"/>
                  </a:cubicBezTo>
                  <a:cubicBezTo>
                    <a:pt x="105" y="0"/>
                    <a:pt x="47" y="0"/>
                    <a:pt x="46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49"/>
                    <a:pt x="0" y="182"/>
                    <a:pt x="0" y="182"/>
                  </a:cubicBezTo>
                  <a:cubicBezTo>
                    <a:pt x="0" y="193"/>
                    <a:pt x="9" y="202"/>
                    <a:pt x="20" y="2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2740979-7212-4AB5-BBF1-311540104E15}"/>
                </a:ext>
              </a:extLst>
            </p:cNvPr>
            <p:cNvGrpSpPr>
              <a:grpSpLocks/>
            </p:cNvGrpSpPr>
            <p:nvPr/>
          </p:nvGrpSpPr>
          <p:grpSpPr>
            <a:xfrm>
              <a:off x="8742363" y="3917950"/>
              <a:ext cx="320675" cy="769938"/>
              <a:chOff x="8751888" y="3917950"/>
              <a:chExt cx="320675" cy="769938"/>
            </a:xfrm>
          </p:grpSpPr>
          <p:sp>
            <p:nvSpPr>
              <p:cNvPr id="24" name="Freeform 10">
                <a:extLst>
                  <a:ext uri="{FF2B5EF4-FFF2-40B4-BE49-F238E27FC236}">
                    <a16:creationId xmlns:a16="http://schemas.microsoft.com/office/drawing/2014/main" id="{F4BB354E-529A-4905-8BBA-FD778D6E9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11">
                <a:extLst>
                  <a:ext uri="{FF2B5EF4-FFF2-40B4-BE49-F238E27FC236}">
                    <a16:creationId xmlns:a16="http://schemas.microsoft.com/office/drawing/2014/main" id="{C5324CFE-4DFE-4253-867E-6A84B7EAB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7DAA15D-9AF0-41E9-9E93-F7FDD1867324}"/>
                </a:ext>
              </a:extLst>
            </p:cNvPr>
            <p:cNvGrpSpPr>
              <a:grpSpLocks/>
            </p:cNvGrpSpPr>
            <p:nvPr/>
          </p:nvGrpSpPr>
          <p:grpSpPr>
            <a:xfrm>
              <a:off x="9205754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28" name="Freeform 10">
                <a:extLst>
                  <a:ext uri="{FF2B5EF4-FFF2-40B4-BE49-F238E27FC236}">
                    <a16:creationId xmlns:a16="http://schemas.microsoft.com/office/drawing/2014/main" id="{40E1818B-5EC3-4BBF-9806-5288E72B90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11">
                <a:extLst>
                  <a:ext uri="{FF2B5EF4-FFF2-40B4-BE49-F238E27FC236}">
                    <a16:creationId xmlns:a16="http://schemas.microsoft.com/office/drawing/2014/main" id="{37179649-AED2-42D6-B3C8-DD9845CFA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0CFBD6A-937F-4DDB-8CB0-EC3348ED4AA8}"/>
                </a:ext>
              </a:extLst>
            </p:cNvPr>
            <p:cNvGrpSpPr>
              <a:grpSpLocks/>
            </p:cNvGrpSpPr>
            <p:nvPr/>
          </p:nvGrpSpPr>
          <p:grpSpPr>
            <a:xfrm>
              <a:off x="10132535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4" name="Freeform 10">
                <a:extLst>
                  <a:ext uri="{FF2B5EF4-FFF2-40B4-BE49-F238E27FC236}">
                    <a16:creationId xmlns:a16="http://schemas.microsoft.com/office/drawing/2014/main" id="{FAF85E04-B34A-4E60-A950-43A89F09C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11">
                <a:extLst>
                  <a:ext uri="{FF2B5EF4-FFF2-40B4-BE49-F238E27FC236}">
                    <a16:creationId xmlns:a16="http://schemas.microsoft.com/office/drawing/2014/main" id="{D4EE9AD8-B487-47A4-9BC7-15904CA9EA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6250D31-31BE-45E4-B941-A073D3CDD111}"/>
                </a:ext>
              </a:extLst>
            </p:cNvPr>
            <p:cNvGrpSpPr/>
            <p:nvPr/>
          </p:nvGrpSpPr>
          <p:grpSpPr>
            <a:xfrm>
              <a:off x="10595926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7" name="Freeform 10">
                <a:extLst>
                  <a:ext uri="{FF2B5EF4-FFF2-40B4-BE49-F238E27FC236}">
                    <a16:creationId xmlns:a16="http://schemas.microsoft.com/office/drawing/2014/main" id="{A479415C-6C30-4732-8773-3ACE89E49F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11">
                <a:extLst>
                  <a:ext uri="{FF2B5EF4-FFF2-40B4-BE49-F238E27FC236}">
                    <a16:creationId xmlns:a16="http://schemas.microsoft.com/office/drawing/2014/main" id="{9B04DF24-4B5E-423F-A744-295F8C757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580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r>
              <a:rPr lang="en-US" dirty="0" err="1"/>
              <a:t>Jon@NEEDEcon.org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www.NEEDEcon.org/testimonials.php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www.NEEDEcon.org</a:t>
            </a:r>
            <a:r>
              <a:rPr lang="en-US" dirty="0"/>
              <a:t>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7680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04A4F-0F5C-B34D-AED1-761D951E1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3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Diff</a:t>
            </a:r>
            <a:r>
              <a:rPr lang="en-US" dirty="0"/>
              <a:t>erent Ways of Thinking About Inequality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C5FE0-2677-AA4F-816D-9FB980AE2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040" y="1325563"/>
            <a:ext cx="4347519" cy="4351338"/>
          </a:xfrm>
        </p:spPr>
        <p:txBody>
          <a:bodyPr/>
          <a:lstStyle/>
          <a:p>
            <a:r>
              <a:rPr lang="en-US" dirty="0"/>
              <a:t>Income Inequality</a:t>
            </a:r>
          </a:p>
          <a:p>
            <a:pPr lvl="1"/>
            <a:r>
              <a:rPr lang="en-US" dirty="0"/>
              <a:t>Before taxes and transfers</a:t>
            </a:r>
          </a:p>
          <a:p>
            <a:pPr lvl="1"/>
            <a:r>
              <a:rPr lang="en-US" dirty="0"/>
              <a:t>After taxes and transfers</a:t>
            </a:r>
          </a:p>
          <a:p>
            <a:r>
              <a:rPr lang="en-US" dirty="0"/>
              <a:t>Wealth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1795BF-E1AA-5348-8D73-947F1CBCC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66F9D8-F466-554C-8E30-B2BFF7F5C72D}"/>
              </a:ext>
            </a:extLst>
          </p:cNvPr>
          <p:cNvSpPr txBox="1"/>
          <p:nvPr/>
        </p:nvSpPr>
        <p:spPr>
          <a:xfrm>
            <a:off x="6353503" y="2457722"/>
            <a:ext cx="4855780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How does wealth differ from income?</a:t>
            </a:r>
          </a:p>
          <a:p>
            <a:endParaRPr lang="en-US" dirty="0"/>
          </a:p>
          <a:p>
            <a:r>
              <a:rPr lang="en-US" b="1" dirty="0"/>
              <a:t>Income</a:t>
            </a:r>
            <a:r>
              <a:rPr lang="en-US" dirty="0"/>
              <a:t> is measured over a period of time, say one year. </a:t>
            </a:r>
          </a:p>
          <a:p>
            <a:endParaRPr lang="en-US" dirty="0"/>
          </a:p>
          <a:p>
            <a:r>
              <a:rPr lang="en-US" b="1" dirty="0"/>
              <a:t>Wealth </a:t>
            </a:r>
            <a:r>
              <a:rPr lang="en-US" dirty="0"/>
              <a:t>is one’s accumulated savings, including physical and financial assets (net worth).  </a:t>
            </a:r>
          </a:p>
        </p:txBody>
      </p:sp>
    </p:spTree>
    <p:extLst>
      <p:ext uri="{BB962C8B-B14F-4D97-AF65-F5344CB8AC3E}">
        <p14:creationId xmlns:p14="http://schemas.microsoft.com/office/powerpoint/2010/main" val="72941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Chart, line chart&#10;&#10;Description automatically generated">
            <a:extLst>
              <a:ext uri="{FF2B5EF4-FFF2-40B4-BE49-F238E27FC236}">
                <a16:creationId xmlns:a16="http://schemas.microsoft.com/office/drawing/2014/main" id="{60AAD2E0-F2B3-B94D-A37B-FD662AAA6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37478" y="1260089"/>
            <a:ext cx="9940273" cy="497013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957F75-F5DA-8C44-8501-67551F3CC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Nat</a:t>
            </a:r>
            <a:r>
              <a:rPr lang="en-US" dirty="0"/>
              <a:t>ional Income Inequality: Share of Top 10%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EF569-E87E-1C45-A389-3D60AB397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7C5B47-B721-774B-9F7E-995ED5E83EA8}"/>
              </a:ext>
            </a:extLst>
          </p:cNvPr>
          <p:cNvCxnSpPr/>
          <p:nvPr/>
        </p:nvCxnSpPr>
        <p:spPr>
          <a:xfrm>
            <a:off x="8907103" y="3206609"/>
            <a:ext cx="243058" cy="868063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FBECA3B-4BCB-8647-8F08-0667663652B3}"/>
              </a:ext>
            </a:extLst>
          </p:cNvPr>
          <p:cNvSpPr txBox="1"/>
          <p:nvPr/>
        </p:nvSpPr>
        <p:spPr>
          <a:xfrm>
            <a:off x="8315665" y="4143781"/>
            <a:ext cx="20698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Dot-com Bubble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F3719D-C579-484E-9CC7-B1113C764FDF}"/>
              </a:ext>
            </a:extLst>
          </p:cNvPr>
          <p:cNvCxnSpPr>
            <a:cxnSpLocks/>
          </p:cNvCxnSpPr>
          <p:nvPr/>
        </p:nvCxnSpPr>
        <p:spPr>
          <a:xfrm>
            <a:off x="9517931" y="2788051"/>
            <a:ext cx="664596" cy="786625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136734-DA4E-C745-945D-EA4862CE8C5E}"/>
              </a:ext>
            </a:extLst>
          </p:cNvPr>
          <p:cNvSpPr txBox="1"/>
          <p:nvPr/>
        </p:nvSpPr>
        <p:spPr>
          <a:xfrm>
            <a:off x="9272751" y="3574676"/>
            <a:ext cx="19877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Housing Bubble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91A105-2ADE-1742-A9CD-67E580826EDE}"/>
              </a:ext>
            </a:extLst>
          </p:cNvPr>
          <p:cNvCxnSpPr>
            <a:cxnSpLocks/>
          </p:cNvCxnSpPr>
          <p:nvPr/>
        </p:nvCxnSpPr>
        <p:spPr>
          <a:xfrm flipV="1">
            <a:off x="3263744" y="2425567"/>
            <a:ext cx="540423" cy="207738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73561DA-ACEE-2545-BEDE-B0F11182A83F}"/>
              </a:ext>
            </a:extLst>
          </p:cNvPr>
          <p:cNvSpPr txBox="1"/>
          <p:nvPr/>
        </p:nvSpPr>
        <p:spPr>
          <a:xfrm>
            <a:off x="4297228" y="3343489"/>
            <a:ext cx="8290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WWII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33D7A2-240F-8945-9179-285069379291}"/>
              </a:ext>
            </a:extLst>
          </p:cNvPr>
          <p:cNvSpPr txBox="1"/>
          <p:nvPr/>
        </p:nvSpPr>
        <p:spPr>
          <a:xfrm>
            <a:off x="3930268" y="2234676"/>
            <a:ext cx="23920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Stock Market Crash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42EF77-D0F9-BD42-B910-48B846FA9682}"/>
              </a:ext>
            </a:extLst>
          </p:cNvPr>
          <p:cNvSpPr txBox="1"/>
          <p:nvPr/>
        </p:nvSpPr>
        <p:spPr>
          <a:xfrm>
            <a:off x="228600" y="-25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8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F973-D99B-374E-9773-CE4E2820B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9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</a:t>
            </a:r>
            <a:r>
              <a:rPr lang="en-US" dirty="0"/>
              <a:t>ent Facts on Income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04663-BFFC-6548-891E-1F8204EB7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Beginning in the 1970s, income gaps widened.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Income growth in the middle and lower parts of the distribution slowed.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Incomes at the top continued to grow strongly.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775DA5-98C1-4547-91AA-7103E7EDC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54F60A-EF1A-6944-BE42-2798F90A42CC}"/>
              </a:ext>
            </a:extLst>
          </p:cNvPr>
          <p:cNvSpPr txBox="1"/>
          <p:nvPr/>
        </p:nvSpPr>
        <p:spPr>
          <a:xfrm>
            <a:off x="4430041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May 15, 2018.</a:t>
            </a:r>
          </a:p>
        </p:txBody>
      </p:sp>
    </p:spTree>
    <p:extLst>
      <p:ext uri="{BB962C8B-B14F-4D97-AF65-F5344CB8AC3E}">
        <p14:creationId xmlns:p14="http://schemas.microsoft.com/office/powerpoint/2010/main" val="4182425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8A43F-6F89-E94A-973E-A73DBCE95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Abrupt Increase in Income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AB316-20F0-C042-BD1A-CD7B356C4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7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06970F5-7A0A-C04F-9503-22A09B20B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1484534" y="950100"/>
            <a:ext cx="9222931" cy="50292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096DE2-FE0F-314E-95D6-5A8CE054A5AF}"/>
              </a:ext>
            </a:extLst>
          </p:cNvPr>
          <p:cNvSpPr txBox="1"/>
          <p:nvPr/>
        </p:nvSpPr>
        <p:spPr>
          <a:xfrm>
            <a:off x="4458141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Dec. 11, 2018.</a:t>
            </a:r>
          </a:p>
        </p:txBody>
      </p:sp>
    </p:spTree>
    <p:extLst>
      <p:ext uri="{BB962C8B-B14F-4D97-AF65-F5344CB8AC3E}">
        <p14:creationId xmlns:p14="http://schemas.microsoft.com/office/powerpoint/2010/main" val="1927764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8A43F-6F89-E94A-973E-A73DBCE95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Abrupt Increase in Income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AB316-20F0-C042-BD1A-CD7B356C4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8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06970F5-7A0A-C04F-9503-22A09B20B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1484534" y="938377"/>
            <a:ext cx="9222931" cy="50292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096DE2-FE0F-314E-95D6-5A8CE054A5AF}"/>
              </a:ext>
            </a:extLst>
          </p:cNvPr>
          <p:cNvSpPr txBox="1"/>
          <p:nvPr/>
        </p:nvSpPr>
        <p:spPr>
          <a:xfrm>
            <a:off x="8923263" y="6472240"/>
            <a:ext cx="21659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https://</a:t>
            </a:r>
            <a:r>
              <a:rPr lang="en-US" sz="1000" dirty="0" err="1"/>
              <a:t>realtimeinequality.org</a:t>
            </a:r>
            <a:endParaRPr lang="en-US" sz="1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2A4E97-103A-CF67-0A6F-72F85070155D}"/>
              </a:ext>
            </a:extLst>
          </p:cNvPr>
          <p:cNvSpPr txBox="1"/>
          <p:nvPr/>
        </p:nvSpPr>
        <p:spPr>
          <a:xfrm rot="16200000">
            <a:off x="-83123" y="3322276"/>
            <a:ext cx="33616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Inflation Adjusted Income Growth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2BAC0E-8A66-E83D-51F8-48637882314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260598" y="1507628"/>
            <a:ext cx="4720919" cy="14934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5821578-9433-E5D2-1C7F-9DD2A8693635}"/>
              </a:ext>
            </a:extLst>
          </p:cNvPr>
          <p:cNvSpPr txBox="1"/>
          <p:nvPr/>
        </p:nvSpPr>
        <p:spPr>
          <a:xfrm>
            <a:off x="5163060" y="1265513"/>
            <a:ext cx="2099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Gain ($) Growth (%)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11D293-9741-B97F-5F76-E106E6911FF5}"/>
              </a:ext>
            </a:extLst>
          </p:cNvPr>
          <p:cNvSpPr txBox="1"/>
          <p:nvPr/>
        </p:nvSpPr>
        <p:spPr>
          <a:xfrm>
            <a:off x="5552489" y="6004481"/>
            <a:ext cx="14279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1976 to 2025</a:t>
            </a:r>
          </a:p>
        </p:txBody>
      </p:sp>
    </p:spTree>
    <p:extLst>
      <p:ext uri="{BB962C8B-B14F-4D97-AF65-F5344CB8AC3E}">
        <p14:creationId xmlns:p14="http://schemas.microsoft.com/office/powerpoint/2010/main" val="3823622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BDD57-B572-6F4C-8D49-9DE75B049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ome Growth Patterns Have Changed!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8432804D-433F-A242-B476-1395678B28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60366" y="896261"/>
            <a:ext cx="8307534" cy="52866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FF4FA-1712-1D4A-97CA-D75ADAAC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F9F6E3-33FA-A247-AAB2-D96230274376}"/>
              </a:ext>
            </a:extLst>
          </p:cNvPr>
          <p:cNvSpPr txBox="1"/>
          <p:nvPr/>
        </p:nvSpPr>
        <p:spPr>
          <a:xfrm>
            <a:off x="5080000" y="6456851"/>
            <a:ext cx="6543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www.nytimes.com</a:t>
            </a:r>
            <a:r>
              <a:rPr lang="en-US" sz="1200" dirty="0"/>
              <a:t>/interactive/2017/08/07/opinion/</a:t>
            </a:r>
            <a:r>
              <a:rPr lang="en-US" sz="1200" dirty="0" err="1"/>
              <a:t>leonhardt</a:t>
            </a:r>
            <a:r>
              <a:rPr lang="en-US" sz="1200" dirty="0"/>
              <a:t>-income-</a:t>
            </a:r>
            <a:r>
              <a:rPr lang="en-US" sz="1200" dirty="0" err="1"/>
              <a:t>inequality.html</a:t>
            </a:r>
            <a:endParaRPr lang="en-US" sz="12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7D0BC53-7BD6-4DB4-B92E-D2F16C9EF9A9}"/>
              </a:ext>
            </a:extLst>
          </p:cNvPr>
          <p:cNvSpPr/>
          <p:nvPr/>
        </p:nvSpPr>
        <p:spPr>
          <a:xfrm>
            <a:off x="1509799" y="896261"/>
            <a:ext cx="1517073" cy="5361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2979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18829</TotalTime>
  <Words>1323</Words>
  <Application>Microsoft Macintosh PowerPoint</Application>
  <PresentationFormat>Widescreen</PresentationFormat>
  <Paragraphs>260</Paragraphs>
  <Slides>35</Slides>
  <Notes>6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Courier New</vt:lpstr>
      <vt:lpstr>Custom Design</vt:lpstr>
      <vt:lpstr>Economic Inequality </vt:lpstr>
      <vt:lpstr>Outline</vt:lpstr>
      <vt:lpstr>Economic Inequality: Income</vt:lpstr>
      <vt:lpstr>Different Ways of Thinking About Inequality </vt:lpstr>
      <vt:lpstr> National Income Inequality: Share of Top 10%</vt:lpstr>
      <vt:lpstr>Recent Facts on Income Inequality</vt:lpstr>
      <vt:lpstr>The Abrupt Increase in Income Inequality</vt:lpstr>
      <vt:lpstr>The Abrupt Increase in Income Inequality</vt:lpstr>
      <vt:lpstr>Income Growth Patterns Have Changed!</vt:lpstr>
      <vt:lpstr>Income Share Changes Between 1970  and 2024</vt:lpstr>
      <vt:lpstr>Quintile Income Cutoffs</vt:lpstr>
      <vt:lpstr>Income Changes from Growing Inequality</vt:lpstr>
      <vt:lpstr>Income Inequality: Gini Coefficient Over Time</vt:lpstr>
      <vt:lpstr>Income and Wealth Inequality Measures</vt:lpstr>
      <vt:lpstr>Wealth Inequality Exceeds Income Inequality</vt:lpstr>
      <vt:lpstr>Wealth inequality in America</vt:lpstr>
      <vt:lpstr>Wealth Concentration Has Been Rising</vt:lpstr>
      <vt:lpstr>The Abrupt Increase in Wealth Inequality</vt:lpstr>
      <vt:lpstr>Where Does Income Inequality Come From?</vt:lpstr>
      <vt:lpstr>Government Policy and Inequality</vt:lpstr>
      <vt:lpstr>Tax and Transfer Programs and Inequality</vt:lpstr>
      <vt:lpstr>Market Forces and Inequality</vt:lpstr>
      <vt:lpstr>Labor Income is Unhinged from Productivity</vt:lpstr>
      <vt:lpstr> Declining Unionization</vt:lpstr>
      <vt:lpstr>Technology Effects on Low Income Workers</vt:lpstr>
      <vt:lpstr>Globalization</vt:lpstr>
      <vt:lpstr>What is driving increasing inequality?</vt:lpstr>
      <vt:lpstr>Why Does Inequality Matter?</vt:lpstr>
      <vt:lpstr> Addressing Inequality: Is It A Problem?</vt:lpstr>
      <vt:lpstr>Addressing Inequality:  Immediately Available Policy Solutions</vt:lpstr>
      <vt:lpstr>Addressing Inequality:  Long Term</vt:lpstr>
      <vt:lpstr>To Emphasize the Access Issue</vt:lpstr>
      <vt:lpstr> An International Perspective: Comparables</vt:lpstr>
      <vt:lpstr> Summary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368</cp:revision>
  <cp:lastPrinted>2026-05-10T21:58:58Z</cp:lastPrinted>
  <dcterms:created xsi:type="dcterms:W3CDTF">2017-05-03T22:30:38Z</dcterms:created>
  <dcterms:modified xsi:type="dcterms:W3CDTF">2026-05-10T21:59:15Z</dcterms:modified>
</cp:coreProperties>
</file>