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9"/>
  </p:notesMasterIdLst>
  <p:sldIdLst>
    <p:sldId id="4173" r:id="rId2"/>
    <p:sldId id="328" r:id="rId3"/>
    <p:sldId id="3935" r:id="rId4"/>
    <p:sldId id="1029" r:id="rId5"/>
    <p:sldId id="4001" r:id="rId6"/>
    <p:sldId id="327" r:id="rId7"/>
    <p:sldId id="259" r:id="rId8"/>
    <p:sldId id="275" r:id="rId9"/>
    <p:sldId id="335" r:id="rId10"/>
    <p:sldId id="3546" r:id="rId11"/>
    <p:sldId id="305" r:id="rId12"/>
    <p:sldId id="306" r:id="rId13"/>
    <p:sldId id="4318" r:id="rId14"/>
    <p:sldId id="4166" r:id="rId15"/>
    <p:sldId id="4097" r:id="rId16"/>
    <p:sldId id="1730" r:id="rId17"/>
    <p:sldId id="338" r:id="rId18"/>
    <p:sldId id="1159" r:id="rId19"/>
    <p:sldId id="4174" r:id="rId20"/>
    <p:sldId id="4308" r:id="rId21"/>
    <p:sldId id="4095" r:id="rId22"/>
    <p:sldId id="1099" r:id="rId23"/>
    <p:sldId id="284" r:id="rId24"/>
    <p:sldId id="4317" r:id="rId25"/>
    <p:sldId id="1092" r:id="rId26"/>
    <p:sldId id="3967" r:id="rId27"/>
    <p:sldId id="380" r:id="rId28"/>
    <p:sldId id="381" r:id="rId29"/>
    <p:sldId id="4309" r:id="rId30"/>
    <p:sldId id="1152" r:id="rId31"/>
    <p:sldId id="383" r:id="rId32"/>
    <p:sldId id="4167" r:id="rId33"/>
    <p:sldId id="4168" r:id="rId34"/>
    <p:sldId id="337" r:id="rId35"/>
    <p:sldId id="1155" r:id="rId36"/>
    <p:sldId id="384" r:id="rId37"/>
    <p:sldId id="376" r:id="rId38"/>
    <p:sldId id="314" r:id="rId39"/>
    <p:sldId id="303" r:id="rId40"/>
    <p:sldId id="385" r:id="rId41"/>
    <p:sldId id="386" r:id="rId42"/>
    <p:sldId id="1162" r:id="rId43"/>
    <p:sldId id="3543" r:id="rId44"/>
    <p:sldId id="1157" r:id="rId45"/>
    <p:sldId id="1158" r:id="rId46"/>
    <p:sldId id="389" r:id="rId47"/>
    <p:sldId id="119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47" autoAdjust="0"/>
    <p:restoredTop sz="94718"/>
  </p:normalViewPr>
  <p:slideViewPr>
    <p:cSldViewPr snapToGrid="0" snapToObjects="1">
      <p:cViewPr varScale="1">
        <p:scale>
          <a:sx n="77" d="100"/>
          <a:sy n="77" d="100"/>
        </p:scale>
        <p:origin x="200" y="10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27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NYTimes_WageGrowth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quintshare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threshReal1979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OnlyI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First Presbyterian Church of Kirkwood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Jon </a:t>
            </a:r>
            <a:r>
              <a:rPr lang="en-US" sz="3200" b="1" dirty="0" err="1">
                <a:solidFill>
                  <a:schemeClr val="bg1"/>
                </a:solidFill>
              </a:rPr>
              <a:t>Haveman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October 15, 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2EF77-D0F9-BD42-B910-48B846FA9682}"/>
              </a:ext>
            </a:extLst>
          </p:cNvPr>
          <p:cNvSpPr txBox="1"/>
          <p:nvPr/>
        </p:nvSpPr>
        <p:spPr>
          <a:xfrm>
            <a:off x="228600" y="-25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income gaps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growth in the middle and lower parts of the distribution slowed.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44300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8923263" y="6472240"/>
            <a:ext cx="2165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https://</a:t>
            </a:r>
            <a:r>
              <a:rPr lang="en-US" sz="1000" dirty="0" err="1"/>
              <a:t>realtimeinequality.org</a:t>
            </a:r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A4E97-103A-CF67-0A6F-72F85070155D}"/>
              </a:ext>
            </a:extLst>
          </p:cNvPr>
          <p:cNvSpPr txBox="1"/>
          <p:nvPr/>
        </p:nvSpPr>
        <p:spPr>
          <a:xfrm rot="16200000">
            <a:off x="-83123" y="3322276"/>
            <a:ext cx="33616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Inflation Adjusted Income Growth</a:t>
            </a:r>
          </a:p>
        </p:txBody>
      </p:sp>
    </p:spTree>
    <p:extLst>
      <p:ext uri="{BB962C8B-B14F-4D97-AF65-F5344CB8AC3E}">
        <p14:creationId xmlns:p14="http://schemas.microsoft.com/office/powerpoint/2010/main" val="3823622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D57-B572-6F4C-8D49-9DE75B04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Growth Patterns Have Changed!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432804D-433F-A242-B476-1395678B2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0366" y="896261"/>
            <a:ext cx="8307534" cy="52866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F4FA-1712-1D4A-97CA-D75ADAAC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9F6E3-33FA-A247-AAB2-D96230274376}"/>
              </a:ext>
            </a:extLst>
          </p:cNvPr>
          <p:cNvSpPr txBox="1"/>
          <p:nvPr/>
        </p:nvSpPr>
        <p:spPr>
          <a:xfrm>
            <a:off x="5080000" y="6456851"/>
            <a:ext cx="654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/interactive/2017/08/07/opinion/</a:t>
            </a:r>
            <a:r>
              <a:rPr lang="en-US" sz="1200" dirty="0" err="1"/>
              <a:t>leonhardt</a:t>
            </a:r>
            <a:r>
              <a:rPr lang="en-US" sz="1200" dirty="0"/>
              <a:t>-income-</a:t>
            </a:r>
            <a:r>
              <a:rPr lang="en-US" sz="1200" dirty="0" err="1"/>
              <a:t>inequality.html</a:t>
            </a:r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D0BC53-7BD6-4DB4-B92E-D2F16C9EF9A9}"/>
              </a:ext>
            </a:extLst>
          </p:cNvPr>
          <p:cNvSpPr/>
          <p:nvPr/>
        </p:nvSpPr>
        <p:spPr>
          <a:xfrm>
            <a:off x="1509799" y="896261"/>
            <a:ext cx="1517073" cy="536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2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2020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086FC00-45B7-BD42-8F50-8F7504E4750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2168" y="1596834"/>
            <a:ext cx="6951785" cy="46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6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80CB-F31D-E549-8CF3-89035806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ntile Income Cutoffs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B583D6-78F6-5C4F-957D-BEB9BCA1A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72246" y="999831"/>
            <a:ext cx="7847506" cy="5230394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E2AFEE-6811-909D-CCE2-8108065739FB}"/>
              </a:ext>
            </a:extLst>
          </p:cNvPr>
          <p:cNvSpPr/>
          <p:nvPr/>
        </p:nvSpPr>
        <p:spPr>
          <a:xfrm>
            <a:off x="6357938" y="1454646"/>
            <a:ext cx="3514725" cy="3248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2959C63-4778-992D-3261-685F0257D1F8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96054" y="1009351"/>
            <a:ext cx="7847506" cy="52303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93F5B-10F3-3A47-8DC6-4959A61F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04548-F466-3841-A3E8-F75805017490}"/>
              </a:ext>
            </a:extLst>
          </p:cNvPr>
          <p:cNvSpPr txBox="1"/>
          <p:nvPr/>
        </p:nvSpPr>
        <p:spPr>
          <a:xfrm>
            <a:off x="4019518" y="1593769"/>
            <a:ext cx="1226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 5%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8F67EF-C0B8-1944-9017-A34EA5921D9D}"/>
              </a:ext>
            </a:extLst>
          </p:cNvPr>
          <p:cNvCxnSpPr>
            <a:cxnSpLocks/>
          </p:cNvCxnSpPr>
          <p:nvPr/>
        </p:nvCxnSpPr>
        <p:spPr>
          <a:xfrm flipV="1">
            <a:off x="5598560" y="1669144"/>
            <a:ext cx="3080983" cy="186235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F249E8-51FF-2F4E-805B-7E22ADCC950B}"/>
              </a:ext>
            </a:extLst>
          </p:cNvPr>
          <p:cNvCxnSpPr>
            <a:cxnSpLocks/>
          </p:cNvCxnSpPr>
          <p:nvPr/>
        </p:nvCxnSpPr>
        <p:spPr>
          <a:xfrm>
            <a:off x="4838442" y="2116989"/>
            <a:ext cx="828773" cy="644140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19F536C-DDF8-AA4A-BC34-1EAB3449B7F8}"/>
              </a:ext>
            </a:extLst>
          </p:cNvPr>
          <p:cNvSpPr/>
          <p:nvPr/>
        </p:nvSpPr>
        <p:spPr>
          <a:xfrm>
            <a:off x="6524786" y="3721421"/>
            <a:ext cx="821411" cy="1038387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0" y="0"/>
            <a:ext cx="10515600" cy="1325563"/>
          </a:xfrm>
        </p:spPr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590510" y="3523090"/>
              <a:ext cx="1484058" cy="193181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4288" y="3806297"/>
              <a:ext cx="2159138" cy="88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Bottom 90% </a:t>
              </a:r>
            </a:p>
            <a:p>
              <a:r>
                <a:rPr lang="en-US" sz="2800" b="1" dirty="0">
                  <a:solidFill>
                    <a:srgbClr val="0C4C88"/>
                  </a:solidFill>
                </a:rPr>
                <a:t>of Households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21750" y="4288346"/>
              <a:ext cx="111967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327F1-4A4A-C74F-AA97-9C2855D4280A}"/>
              </a:ext>
            </a:extLst>
          </p:cNvPr>
          <p:cNvCxnSpPr>
            <a:cxnSpLocks/>
          </p:cNvCxnSpPr>
          <p:nvPr/>
        </p:nvCxnSpPr>
        <p:spPr>
          <a:xfrm>
            <a:off x="11353800" y="3359020"/>
            <a:ext cx="0" cy="1939587"/>
          </a:xfrm>
          <a:prstGeom prst="line">
            <a:avLst/>
          </a:prstGeom>
          <a:ln w="317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C8F7F-CB5D-024B-879E-4F64CCE343A7}"/>
              </a:ext>
            </a:extLst>
          </p:cNvPr>
          <p:cNvCxnSpPr>
            <a:cxnSpLocks/>
          </p:cNvCxnSpPr>
          <p:nvPr/>
        </p:nvCxnSpPr>
        <p:spPr>
          <a:xfrm flipV="1">
            <a:off x="11360150" y="2108200"/>
            <a:ext cx="0" cy="983568"/>
          </a:xfrm>
          <a:prstGeom prst="line">
            <a:avLst/>
          </a:prstGeom>
          <a:ln w="31750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32623D-65BB-EB46-84A3-B2EB733D47BF}"/>
              </a:ext>
            </a:extLst>
          </p:cNvPr>
          <p:cNvSpPr/>
          <p:nvPr/>
        </p:nvSpPr>
        <p:spPr>
          <a:xfrm>
            <a:off x="9159903" y="1996234"/>
            <a:ext cx="1812897" cy="316948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showing the growth of the company's income inequality&#10;&#10;Description automatically generated">
            <a:extLst>
              <a:ext uri="{FF2B5EF4-FFF2-40B4-BE49-F238E27FC236}">
                <a16:creationId xmlns:a16="http://schemas.microsoft.com/office/drawing/2014/main" id="{061521E0-2624-77E4-133A-AD504D343A6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209800" y="1042737"/>
            <a:ext cx="7772400" cy="5180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Inequality: Gini Coefficient Over Time</a:t>
            </a:r>
          </a:p>
        </p:txBody>
      </p:sp>
    </p:spTree>
    <p:extLst>
      <p:ext uri="{BB962C8B-B14F-4D97-AF65-F5344CB8AC3E}">
        <p14:creationId xmlns:p14="http://schemas.microsoft.com/office/powerpoint/2010/main" val="1966960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1B11-7B5E-3144-A371-C57F3E4A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</a:t>
            </a:r>
            <a:r>
              <a:rPr lang="en-US" dirty="0"/>
              <a:t>r Local Inequality Trend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362E36-2B5E-D84C-B31B-D10077D0E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531698" y="1043888"/>
            <a:ext cx="7128604" cy="5186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6AB2E-8B49-8744-B14D-57EAF59B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72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3E89C0-6244-44AF-6B94-940BD51E059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209800" y="1042737"/>
            <a:ext cx="7772400" cy="5180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Inequality Measures</a:t>
            </a:r>
          </a:p>
        </p:txBody>
      </p:sp>
    </p:spTree>
    <p:extLst>
      <p:ext uri="{BB962C8B-B14F-4D97-AF65-F5344CB8AC3E}">
        <p14:creationId xmlns:p14="http://schemas.microsoft.com/office/powerpoint/2010/main" val="1947936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649861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9B0D-1571-0224-AC5F-8A96A5D0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Tot</a:t>
            </a:r>
            <a:r>
              <a:rPr lang="en-US" dirty="0"/>
              <a:t>al Family Wealth, by Wealth Group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EAA21DDA-86EC-6615-64A0-81C74575E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2" y="1148300"/>
            <a:ext cx="10601283" cy="50819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CB8DC-58EB-98B2-25BA-8036C941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F79A2-47F9-E6A7-BA5A-B5A718277690}"/>
              </a:ext>
            </a:extLst>
          </p:cNvPr>
          <p:cNvSpPr txBox="1"/>
          <p:nvPr/>
        </p:nvSpPr>
        <p:spPr>
          <a:xfrm>
            <a:off x="3447392" y="1128539"/>
            <a:ext cx="5139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Notes:</a:t>
            </a:r>
          </a:p>
          <a:p>
            <a:pPr marL="342900" indent="-342900">
              <a:buAutoNum type="arabicParenR"/>
            </a:pPr>
            <a:r>
              <a:rPr lang="en-US" sz="1600" dirty="0"/>
              <a:t>Tremendous growth in wealth between 1989 and 2019.</a:t>
            </a:r>
          </a:p>
          <a:p>
            <a:pPr marL="342900" indent="-342900">
              <a:buAutoNum type="arabicParenR"/>
            </a:pPr>
            <a:r>
              <a:rPr lang="en-US" sz="1600" dirty="0"/>
              <a:t>It all went to the top half of the wealth distribution and</a:t>
            </a:r>
          </a:p>
          <a:p>
            <a:r>
              <a:rPr lang="en-US" sz="1600" dirty="0"/>
              <a:t>	most of it went to the very top.</a:t>
            </a:r>
          </a:p>
        </p:txBody>
      </p:sp>
    </p:spTree>
    <p:extLst>
      <p:ext uri="{BB962C8B-B14F-4D97-AF65-F5344CB8AC3E}">
        <p14:creationId xmlns:p14="http://schemas.microsoft.com/office/powerpoint/2010/main" val="1552655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50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Black-White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068487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Income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 &amp; Priorities</a:t>
            </a:r>
          </a:p>
          <a:p>
            <a:pPr lvl="1"/>
            <a:r>
              <a:rPr lang="en-US" dirty="0"/>
              <a:t>Immigration and Emigration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union regulations,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29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96E908-1C4F-3A45-8F04-0A3760C6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446077" y="977900"/>
            <a:ext cx="7019199" cy="525232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899203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</p:spTree>
    <p:extLst>
      <p:ext uri="{BB962C8B-B14F-4D97-AF65-F5344CB8AC3E}">
        <p14:creationId xmlns:p14="http://schemas.microsoft.com/office/powerpoint/2010/main" val="314048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4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r>
              <a:rPr lang="en-US" dirty="0"/>
              <a:t>, Bernanke</a:t>
            </a:r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929388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 and “skill-biased technological change”</a:t>
            </a:r>
          </a:p>
          <a:p>
            <a:pPr lvl="1"/>
            <a:r>
              <a:rPr lang="en-US" dirty="0"/>
              <a:t>Increased Trade and 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707" y="0"/>
            <a:ext cx="10515600" cy="1325563"/>
          </a:xfrm>
        </p:spPr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2569" y="2303427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 Some theories: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Technological change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2022: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33.1%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6.0%</a:t>
            </a:r>
          </a:p>
        </p:txBody>
      </p:sp>
    </p:spTree>
    <p:extLst>
      <p:ext uri="{BB962C8B-B14F-4D97-AF65-F5344CB8AC3E}">
        <p14:creationId xmlns:p14="http://schemas.microsoft.com/office/powerpoint/2010/main" val="754025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34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82213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1483EB4D-2F6C-2940-8FBF-E372FCA5A20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211AEA-4617-D64A-8FCF-9054B2EA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69" y="1947024"/>
            <a:ext cx="10169462" cy="353720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45AB2D6-DF56-1B40-AB15-16C3863B6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5" y="315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CEO</a:t>
            </a:r>
            <a:r>
              <a:rPr lang="en-US" sz="3800" dirty="0"/>
              <a:t> Pay Has Been Growing Rapidly</a:t>
            </a:r>
          </a:p>
        </p:txBody>
      </p:sp>
    </p:spTree>
    <p:extLst>
      <p:ext uri="{BB962C8B-B14F-4D97-AF65-F5344CB8AC3E}">
        <p14:creationId xmlns:p14="http://schemas.microsoft.com/office/powerpoint/2010/main" val="3720782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Technological change may result in “winner take all” outcomes.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pPr lvl="1"/>
            <a:r>
              <a:rPr lang="en-US" dirty="0"/>
              <a:t>But of course the relative winners can change rapidly.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8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Effects on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83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 can improve worker productivity and create jobs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891111" y="5249386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technology can also displace jobs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on low-skilled workers and hence their wages.</a:t>
            </a:r>
          </a:p>
          <a:p>
            <a:pPr lvl="1"/>
            <a:r>
              <a:rPr lang="en-US" dirty="0"/>
              <a:t>For the United States, globalization is thought to lower the wages of low skilled and hence low-wage workers relative to those of high-skilled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Technological change</a:t>
            </a:r>
          </a:p>
          <a:p>
            <a:pPr lvl="1"/>
            <a:r>
              <a:rPr lang="en-US" dirty="0"/>
              <a:t>Increased globalization and trade</a:t>
            </a:r>
          </a:p>
          <a:p>
            <a:pPr lvl="1"/>
            <a:r>
              <a:rPr lang="en-US" dirty="0"/>
              <a:t>Institutions and policy choices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7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Affect public goods spending and distribution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58707" cy="4351338"/>
          </a:xfrm>
        </p:spPr>
        <p:txBody>
          <a:bodyPr>
            <a:normAutofit/>
          </a:bodyPr>
          <a:lstStyle/>
          <a:p>
            <a:r>
              <a:rPr lang="en-US" dirty="0"/>
              <a:t>Why might it be a problem?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Inequality can misallocate resources and slow economic growth.</a:t>
            </a:r>
          </a:p>
          <a:p>
            <a:pPr lvl="2"/>
            <a:r>
              <a:rPr lang="en-US" dirty="0"/>
              <a:t>Maybe not a problem? Inequality can concentrate resources with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ethics, and morals will drive individual evaluations of inequality.</a:t>
            </a:r>
          </a:p>
          <a:p>
            <a:pPr lvl="2"/>
            <a:r>
              <a:rPr lang="en-US" dirty="0"/>
              <a:t>Depends on personal beliefs about origins and consequences of inequality.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Reduce market power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Minimum wages</a:t>
            </a:r>
          </a:p>
          <a:p>
            <a:pPr lvl="1"/>
            <a:r>
              <a:rPr lang="en-US" dirty="0"/>
              <a:t>Job training and interview skills</a:t>
            </a:r>
          </a:p>
          <a:p>
            <a:pPr lvl="1"/>
            <a:r>
              <a:rPr lang="en-US" dirty="0"/>
              <a:t>Family care policies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6172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64" y="2731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8137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Improve public education and reduce quality disparities across schools.</a:t>
            </a:r>
          </a:p>
          <a:p>
            <a:pPr lvl="1"/>
            <a:r>
              <a:rPr lang="en-US" dirty="0"/>
              <a:t>Improve counseling - paths to higher ed and funding for low-income students.</a:t>
            </a:r>
          </a:p>
          <a:p>
            <a:pPr lvl="1"/>
            <a:r>
              <a:rPr lang="en-US" dirty="0"/>
              <a:t>Invest in early childhood education, not later (e.g. universal pre-k).</a:t>
            </a:r>
          </a:p>
          <a:p>
            <a:pPr lvl="1"/>
            <a:r>
              <a:rPr lang="en-US" dirty="0"/>
              <a:t>Promote opportunities for wealth-building.</a:t>
            </a:r>
          </a:p>
          <a:p>
            <a:pPr lvl="1"/>
            <a:r>
              <a:rPr lang="en-US" dirty="0"/>
              <a:t>Increase housing supply, especially in high-price, high-opportunity cities.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Focus on most affected groups:</a:t>
            </a:r>
          </a:p>
          <a:p>
            <a:pPr lvl="1"/>
            <a:r>
              <a:rPr lang="en-US" dirty="0"/>
              <a:t>Mentoring programs for minority youth.</a:t>
            </a:r>
          </a:p>
          <a:p>
            <a:pPr lvl="1"/>
            <a:r>
              <a:rPr lang="en-US" dirty="0"/>
              <a:t>Programs to address racial bias and discrimination in work and criminal justice.</a:t>
            </a:r>
          </a:p>
          <a:p>
            <a:pPr lvl="1"/>
            <a:r>
              <a:rPr lang="en-US" dirty="0"/>
              <a:t>Efforts to desegregate and facilitate greater interaction across </a:t>
            </a:r>
            <a:r>
              <a:rPr lang="en-US"/>
              <a:t>racial groups.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2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7088490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45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467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Owners of productive resources seeing greater income growth than workers reliant on labor income only.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Technology, competition, and trade</a:t>
            </a:r>
          </a:p>
          <a:p>
            <a:pPr lvl="1"/>
            <a:r>
              <a:rPr lang="en-US" dirty="0"/>
              <a:t>Institutions and public policies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 necessarily involving complex tradeoffs.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</a:t>
            </a:r>
            <a:r>
              <a:rPr lang="en-US" err="1"/>
              <a:t>@</a:t>
            </a:r>
            <a:r>
              <a:rPr lang="en-US"/>
              <a:t>NEEDEcon</a:t>
            </a:r>
            <a:r>
              <a:rPr lang="en-US" dirty="0" err="1"/>
              <a:t>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Support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30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7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6F9D8-F466-554C-8E30-B2BFF7F5C72D}"/>
              </a:ext>
            </a:extLst>
          </p:cNvPr>
          <p:cNvSpPr txBox="1"/>
          <p:nvPr/>
        </p:nvSpPr>
        <p:spPr>
          <a:xfrm>
            <a:off x="6353503" y="2457722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15587</TotalTime>
  <Words>1804</Words>
  <Application>Microsoft Macintosh PowerPoint</Application>
  <PresentationFormat>Widescreen</PresentationFormat>
  <Paragraphs>344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Courier New</vt:lpstr>
      <vt:lpstr>Custom Design</vt:lpstr>
      <vt:lpstr>Economic Inequality First Presbyterian Church of Kirkwood</vt:lpstr>
      <vt:lpstr> National Economic Education Delegation</vt:lpstr>
      <vt:lpstr>Who Are We?</vt:lpstr>
      <vt:lpstr>Where Are We?</vt:lpstr>
      <vt:lpstr> Available NEED Topics Include:</vt:lpstr>
      <vt:lpstr>Credits and Disclaimer</vt:lpstr>
      <vt:lpstr>Outline</vt:lpstr>
      <vt:lpstr>Economic Inequality: Income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The Abrupt Increase in Inequality</vt:lpstr>
      <vt:lpstr>Income Growth Patterns Have Changed!</vt:lpstr>
      <vt:lpstr>Income Share Changes Between 1970  and 2020</vt:lpstr>
      <vt:lpstr>Quintile Income Cutoffs</vt:lpstr>
      <vt:lpstr>Income Changes from Growing Inequality</vt:lpstr>
      <vt:lpstr>Income Inequality: Gini Coefficient Over Time</vt:lpstr>
      <vt:lpstr>Your Local Inequality Trend</vt:lpstr>
      <vt:lpstr>Income and Wealth Inequality Measures</vt:lpstr>
      <vt:lpstr>Wealth Concentration Has Been Rising</vt:lpstr>
      <vt:lpstr>Wealth Inequality Exceeds Income Inequality</vt:lpstr>
      <vt:lpstr>Wealth inequality in America</vt:lpstr>
      <vt:lpstr>Total Family Wealth, by Wealth Group</vt:lpstr>
      <vt:lpstr>Evidence of Disparities: Zero Wealth</vt:lpstr>
      <vt:lpstr>The Black-White Wealth Gap</vt:lpstr>
      <vt:lpstr>Where Does Income Inequality Come From?</vt:lpstr>
      <vt:lpstr>Government Policy and Inequality</vt:lpstr>
      <vt:lpstr>Tax and Transfer Programs and Inequality</vt:lpstr>
      <vt:lpstr>Dramatically Less Progressivity in the Tax Code</vt:lpstr>
      <vt:lpstr>Market Forces and Inequality</vt:lpstr>
      <vt:lpstr>Labor Income is Unhinged from Productivity</vt:lpstr>
      <vt:lpstr> Declining Unionization</vt:lpstr>
      <vt:lpstr> CEO Pay Has Been Growing Rapidly</vt:lpstr>
      <vt:lpstr> CEO Pay Has Been Growing Rapidly</vt:lpstr>
      <vt:lpstr>Technological Change and Inequality</vt:lpstr>
      <vt:lpstr>Technology Effects on Low Income Workers</vt:lpstr>
      <vt:lpstr>Globalization</vt:lpstr>
      <vt:lpstr>What is driving increasing inequality?</vt:lpstr>
      <vt:lpstr>Why Does Inequality Matter?</vt:lpstr>
      <vt:lpstr> Addressing Inequality: Is It A Problem?</vt:lpstr>
      <vt:lpstr>Addressing Inequality:  Immediately Available Policy Solutions</vt:lpstr>
      <vt:lpstr>Addressing Inequality:  Long Term</vt:lpstr>
      <vt:lpstr> An International Perspective: Comparables</vt:lpstr>
      <vt:lpstr>What to do About Inequality?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338</cp:revision>
  <cp:lastPrinted>2023-05-02T18:40:56Z</cp:lastPrinted>
  <dcterms:created xsi:type="dcterms:W3CDTF">2017-05-03T22:30:38Z</dcterms:created>
  <dcterms:modified xsi:type="dcterms:W3CDTF">2023-10-15T13:52:03Z</dcterms:modified>
</cp:coreProperties>
</file>