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0"/>
  </p:notesMasterIdLst>
  <p:sldIdLst>
    <p:sldId id="1026" r:id="rId2"/>
    <p:sldId id="4001" r:id="rId3"/>
    <p:sldId id="1153" r:id="rId4"/>
    <p:sldId id="327" r:id="rId5"/>
    <p:sldId id="259" r:id="rId6"/>
    <p:sldId id="275" r:id="rId7"/>
    <p:sldId id="4093" r:id="rId8"/>
    <p:sldId id="1148" r:id="rId9"/>
    <p:sldId id="305" r:id="rId10"/>
    <p:sldId id="306" r:id="rId11"/>
    <p:sldId id="1233" r:id="rId12"/>
    <p:sldId id="4097" r:id="rId13"/>
    <p:sldId id="338" r:id="rId14"/>
    <p:sldId id="1733" r:id="rId15"/>
    <p:sldId id="1159" r:id="rId16"/>
    <p:sldId id="4096" r:id="rId17"/>
    <p:sldId id="1099" r:id="rId18"/>
    <p:sldId id="4095" r:id="rId19"/>
    <p:sldId id="1670" r:id="rId20"/>
    <p:sldId id="380" r:id="rId21"/>
    <p:sldId id="381" r:id="rId22"/>
    <p:sldId id="1150" r:id="rId23"/>
    <p:sldId id="382" r:id="rId24"/>
    <p:sldId id="285" r:id="rId25"/>
    <p:sldId id="370" r:id="rId26"/>
    <p:sldId id="1151" r:id="rId27"/>
    <p:sldId id="1152" r:id="rId28"/>
    <p:sldId id="383" r:id="rId29"/>
    <p:sldId id="323" r:id="rId30"/>
    <p:sldId id="1161" r:id="rId31"/>
    <p:sldId id="1231" r:id="rId32"/>
    <p:sldId id="373" r:id="rId33"/>
    <p:sldId id="1149" r:id="rId34"/>
    <p:sldId id="337" r:id="rId35"/>
    <p:sldId id="1155" r:id="rId36"/>
    <p:sldId id="1230" r:id="rId37"/>
    <p:sldId id="374" r:id="rId38"/>
    <p:sldId id="384" r:id="rId39"/>
    <p:sldId id="319" r:id="rId40"/>
    <p:sldId id="376" r:id="rId41"/>
    <p:sldId id="377" r:id="rId42"/>
    <p:sldId id="314" r:id="rId43"/>
    <p:sldId id="303" r:id="rId44"/>
    <p:sldId id="310" r:id="rId45"/>
    <p:sldId id="385" r:id="rId46"/>
    <p:sldId id="301" r:id="rId47"/>
    <p:sldId id="3544" r:id="rId48"/>
    <p:sldId id="1157" r:id="rId49"/>
    <p:sldId id="386" r:id="rId50"/>
    <p:sldId id="1162" r:id="rId51"/>
    <p:sldId id="1194" r:id="rId52"/>
    <p:sldId id="1179" r:id="rId53"/>
    <p:sldId id="388" r:id="rId54"/>
    <p:sldId id="3543" r:id="rId55"/>
    <p:sldId id="1158" r:id="rId56"/>
    <p:sldId id="311" r:id="rId57"/>
    <p:sldId id="389" r:id="rId58"/>
    <p:sldId id="119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1480"/>
  </p:normalViewPr>
  <p:slideViewPr>
    <p:cSldViewPr snapToGrid="0" snapToObjects="1">
      <p:cViewPr varScale="1">
        <p:scale>
          <a:sx n="96" d="100"/>
          <a:sy n="96" d="100"/>
        </p:scale>
        <p:origin x="192" y="1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8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7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5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/2019/04/24/upshot/why-america-may-already-have-its-highest-minimum-wage.html?action=</a:t>
            </a:r>
            <a:r>
              <a:rPr lang="en-US" dirty="0" err="1"/>
              <a:t>click&amp;module</a:t>
            </a:r>
            <a:r>
              <a:rPr lang="en-US" dirty="0"/>
              <a:t>=</a:t>
            </a:r>
            <a:r>
              <a:rPr lang="en-US" dirty="0" err="1"/>
              <a:t>RelatedLinks&amp;pgtype</a:t>
            </a:r>
            <a:r>
              <a:rPr lang="en-US" dirty="0"/>
              <a:t>=Article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3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73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8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HI/Honolulu/gini_5yr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TransAndIneq2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_onlynom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minwage.png" TargetMode="Externa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file:////Users/Jon/NEED%20Dropbox/Presentations/US%20Economic%20Update/Images/MinWageBinding.png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Hawaii, Manoa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February-April,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39250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87367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6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2020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9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40" y="0"/>
            <a:ext cx="10515600" cy="1325563"/>
          </a:xfrm>
        </p:spPr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9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4A47D-19FE-4D7C-A2CF-6DA9061D8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9276" y="2632054"/>
            <a:ext cx="4823798" cy="2051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Income Inequality (Gini)</a:t>
            </a:r>
          </a:p>
          <a:p>
            <a:endParaRPr lang="en-US" dirty="0"/>
          </a:p>
          <a:p>
            <a:r>
              <a:rPr lang="en-US" b="0" dirty="0"/>
              <a:t>US: 	48.4%</a:t>
            </a:r>
          </a:p>
          <a:p>
            <a:r>
              <a:rPr lang="en-US" b="0" dirty="0"/>
              <a:t>HI: 	44.1%</a:t>
            </a:r>
          </a:p>
          <a:p>
            <a:r>
              <a:rPr lang="en-US" b="0" dirty="0"/>
              <a:t>Honolulu: </a:t>
            </a:r>
            <a:r>
              <a:rPr lang="en-US" b="0"/>
              <a:t>	43.3%</a:t>
            </a:r>
            <a:endParaRPr lang="en-US" b="0" dirty="0"/>
          </a:p>
          <a:p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7135" y="1310985"/>
            <a:ext cx="7036512" cy="4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60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3217B-F4CC-F84D-A024-E1C084F9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in Hawaii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8DED7-0800-0343-9121-38CA8683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C60EF-51EA-CB45-B832-A999BF4D4D5A}"/>
              </a:ext>
            </a:extLst>
          </p:cNvPr>
          <p:cNvSpPr txBox="1"/>
          <p:nvPr/>
        </p:nvSpPr>
        <p:spPr>
          <a:xfrm>
            <a:off x="6472043" y="6410685"/>
            <a:ext cx="461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needelegation.org</a:t>
            </a:r>
            <a:r>
              <a:rPr lang="en-US" dirty="0"/>
              <a:t>/</a:t>
            </a:r>
            <a:r>
              <a:rPr lang="en-US" dirty="0" err="1"/>
              <a:t>LocalGraphs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BDF7A6-24A3-3945-B91F-656A38F48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725593" y="976897"/>
            <a:ext cx="7134024" cy="5190281"/>
          </a:xfrm>
        </p:spPr>
      </p:pic>
    </p:spTree>
    <p:extLst>
      <p:ext uri="{BB962C8B-B14F-4D97-AF65-F5344CB8AC3E}">
        <p14:creationId xmlns:p14="http://schemas.microsoft.com/office/powerpoint/2010/main" val="3461764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187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358366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09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BFB3-12D4-A141-9F5E-CCD193D8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es, Transfers, and Income: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CD0EB-911C-EE4D-97CD-76D43771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048B6-475A-9F45-B347-E840FB2F2F8F}"/>
              </a:ext>
            </a:extLst>
          </p:cNvPr>
          <p:cNvSpPr txBox="1"/>
          <p:nvPr/>
        </p:nvSpPr>
        <p:spPr>
          <a:xfrm>
            <a:off x="6581340" y="6472240"/>
            <a:ext cx="4772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A4211C-F96F-EC44-B3F3-2298BDC42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29862" y="1152778"/>
            <a:ext cx="9932276" cy="5028214"/>
          </a:xfrm>
        </p:spPr>
      </p:pic>
    </p:spTree>
    <p:extLst>
      <p:ext uri="{BB962C8B-B14F-4D97-AF65-F5344CB8AC3E}">
        <p14:creationId xmlns:p14="http://schemas.microsoft.com/office/powerpoint/2010/main" val="3091040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3588AF0-9676-6044-948F-E893973F3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07222" y="1170408"/>
            <a:ext cx="8688417" cy="49873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Programs: Income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2016.</a:t>
            </a:r>
          </a:p>
        </p:txBody>
      </p:sp>
    </p:spTree>
    <p:extLst>
      <p:ext uri="{BB962C8B-B14F-4D97-AF65-F5344CB8AC3E}">
        <p14:creationId xmlns:p14="http://schemas.microsoft.com/office/powerpoint/2010/main" val="3122892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Tax Rates?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8065129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47076C-66C7-4601-839B-77F6DE45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898" y="1475134"/>
            <a:ext cx="6692900" cy="4665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F742-0740-7844-AC29-F93D6D2BB8F6}"/>
              </a:ext>
            </a:extLst>
          </p:cNvPr>
          <p:cNvSpPr txBox="1"/>
          <p:nvPr/>
        </p:nvSpPr>
        <p:spPr>
          <a:xfrm>
            <a:off x="5128074" y="1907293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1992-2014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B09DF-2F17-6243-9B33-5235FB9CC1B5}"/>
              </a:ext>
            </a:extLst>
          </p:cNvPr>
          <p:cNvSpPr txBox="1"/>
          <p:nvPr/>
        </p:nvSpPr>
        <p:spPr>
          <a:xfrm>
            <a:off x="5838202" y="3124071"/>
            <a:ext cx="1452642" cy="646331"/>
          </a:xfrm>
          <a:prstGeom prst="rect">
            <a:avLst/>
          </a:prstGeom>
          <a:solidFill>
            <a:srgbClr val="FFD8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+310%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E227F-0241-B34D-A61D-AF3BE4779AC6}"/>
              </a:ext>
            </a:extLst>
          </p:cNvPr>
          <p:cNvSpPr txBox="1"/>
          <p:nvPr/>
        </p:nvSpPr>
        <p:spPr>
          <a:xfrm>
            <a:off x="9199228" y="4025817"/>
            <a:ext cx="1130438" cy="646331"/>
          </a:xfrm>
          <a:prstGeom prst="rect">
            <a:avLst/>
          </a:prstGeom>
          <a:solidFill>
            <a:srgbClr val="E433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-12%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IRS, Statistics of Income Division, December 2016.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4882898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2CE411-B669-F748-86A2-C272833B9109}"/>
              </a:ext>
            </a:extLst>
          </p:cNvPr>
          <p:cNvSpPr/>
          <p:nvPr/>
        </p:nvSpPr>
        <p:spPr>
          <a:xfrm>
            <a:off x="830053" y="1890315"/>
            <a:ext cx="37985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Tax and inheritance laws (reduced rates on high income groups)</a:t>
            </a:r>
          </a:p>
        </p:txBody>
      </p:sp>
    </p:spTree>
    <p:extLst>
      <p:ext uri="{BB962C8B-B14F-4D97-AF65-F5344CB8AC3E}">
        <p14:creationId xmlns:p14="http://schemas.microsoft.com/office/powerpoint/2010/main" val="3847443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988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0CD74-F158-A34B-AB8F-5EB62FB0D69B}"/>
              </a:ext>
            </a:extLst>
          </p:cNvPr>
          <p:cNvSpPr txBox="1"/>
          <p:nvPr/>
        </p:nvSpPr>
        <p:spPr>
          <a:xfrm>
            <a:off x="6554167" y="1457324"/>
            <a:ext cx="35198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Massive tax cut for those with</a:t>
            </a:r>
          </a:p>
          <a:p>
            <a:r>
              <a:rPr lang="en-US" sz="2000" dirty="0"/>
              <a:t>More than $4 million in income.</a:t>
            </a:r>
          </a:p>
          <a:p>
            <a:endParaRPr lang="en-US" sz="2000" dirty="0"/>
          </a:p>
          <a:p>
            <a:r>
              <a:rPr lang="en-US" sz="2000" dirty="0"/>
              <a:t>And for those with more than </a:t>
            </a:r>
          </a:p>
          <a:p>
            <a:r>
              <a:rPr lang="en-US" sz="2000"/>
              <a:t>About $</a:t>
            </a:r>
            <a:r>
              <a:rPr lang="en-US" sz="2000" dirty="0"/>
              <a:t>200,000 in income.</a:t>
            </a:r>
          </a:p>
        </p:txBody>
      </p:sp>
    </p:spTree>
    <p:extLst>
      <p:ext uri="{BB962C8B-B14F-4D97-AF65-F5344CB8AC3E}">
        <p14:creationId xmlns:p14="http://schemas.microsoft.com/office/powerpoint/2010/main" val="270156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3820592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46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2955-A410-BE45-85FD-5083D64D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B855-9421-9242-A11B-B69AFCB4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What do workers bring to the market?</a:t>
            </a:r>
          </a:p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How does the market value the labor characteristics?</a:t>
            </a:r>
          </a:p>
          <a:p>
            <a:r>
              <a:rPr lang="en-US" dirty="0"/>
              <a:t>Government policies</a:t>
            </a:r>
          </a:p>
          <a:p>
            <a:pPr lvl="1"/>
            <a:r>
              <a:rPr lang="en-US"/>
              <a:t>PRE-distribution </a:t>
            </a:r>
            <a:r>
              <a:rPr lang="en-US" dirty="0"/>
              <a:t>– affecting markets</a:t>
            </a:r>
          </a:p>
          <a:p>
            <a:pPr lvl="1"/>
            <a:r>
              <a:rPr lang="en-US" dirty="0"/>
              <a:t>Redistribution – affecting incomes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EF58-9B84-8F4A-AFC1-7177C6C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6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Jon D. </a:t>
            </a:r>
            <a:r>
              <a:rPr lang="en-US" sz="3200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>
                <a:solidFill>
                  <a:schemeClr val="bg1"/>
                </a:solidFill>
              </a:rPr>
              <a:t>April 8, </a:t>
            </a:r>
            <a:r>
              <a:rPr lang="en-US" sz="2800" i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7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6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2021: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3958403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mpetition in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Revenue Concentration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652572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51809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1483EB4D-2F6C-2940-8FBF-E372FCA5A20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11AEA-4617-D64A-8FCF-9054B2EA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69" y="2693022"/>
            <a:ext cx="10169462" cy="35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800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There is a “winner take all” aspect of the technology-driven economy.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6D92-87F9-C748-A444-F1BC2B0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Benefits Ownership over Labor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949A2-A3E2-AB46-9600-8C9BEAF6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FC0DB-ACB3-A642-83DB-EC4BBB77B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223258"/>
            <a:ext cx="7315200" cy="50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3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11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can Hurt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2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on, technology was good to low income workers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723047" y="5395171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Until it was bad for them….</a:t>
            </a:r>
          </a:p>
        </p:txBody>
      </p:sp>
    </p:spTree>
    <p:extLst>
      <p:ext uri="{BB962C8B-B14F-4D97-AF65-F5344CB8AC3E}">
        <p14:creationId xmlns:p14="http://schemas.microsoft.com/office/powerpoint/2010/main" val="28852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00E4-5E93-D544-96D8-F7D52B0B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3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 A M</a:t>
            </a:r>
            <a:r>
              <a:rPr lang="en-US" sz="3800" dirty="0"/>
              <a:t>odern Example: Uber &amp; Lyft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4FF6-283A-3942-A6AE-6C3A1B28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Technology:</a:t>
            </a:r>
          </a:p>
          <a:p>
            <a:pPr lvl="1"/>
            <a:r>
              <a:rPr lang="en-US" dirty="0"/>
              <a:t>Facilitates market power for owners.</a:t>
            </a:r>
          </a:p>
          <a:p>
            <a:pPr lvl="1"/>
            <a:r>
              <a:rPr lang="en-US" dirty="0"/>
              <a:t>Reduces bargaining power for labor.</a:t>
            </a:r>
          </a:p>
          <a:p>
            <a:pPr lvl="1"/>
            <a:r>
              <a:rPr lang="en-US" dirty="0"/>
              <a:t>Shifts costs of doing business onto labor.</a:t>
            </a:r>
          </a:p>
          <a:p>
            <a:pPr lvl="1"/>
            <a:endParaRPr lang="en-US" dirty="0"/>
          </a:p>
          <a:p>
            <a:r>
              <a:rPr lang="en-US" dirty="0"/>
              <a:t>Modern day Robber Barons?</a:t>
            </a:r>
          </a:p>
          <a:p>
            <a:pPr lvl="1"/>
            <a:r>
              <a:rPr lang="en-US" dirty="0"/>
              <a:t>Ruthlessly absorbing as much income as they can.</a:t>
            </a:r>
          </a:p>
          <a:p>
            <a:pPr lvl="1"/>
            <a:r>
              <a:rPr lang="en-US" dirty="0"/>
              <a:t>Lack of regard for labor.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1CA-E3F3-1C40-9DEB-5FFC7550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879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</a:t>
            </a:r>
            <a:r>
              <a:rPr lang="en-US"/>
              <a:t>on low-skilled </a:t>
            </a:r>
            <a:r>
              <a:rPr lang="en-US" dirty="0"/>
              <a:t>workers and hence their wages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United States, globalization is thought to lower the wages of low skilled and </a:t>
            </a:r>
            <a:r>
              <a:rPr lang="en-US"/>
              <a:t>hence low-wage </a:t>
            </a:r>
            <a:r>
              <a:rPr lang="en-US" dirty="0"/>
              <a:t>workers relative to those </a:t>
            </a:r>
            <a:r>
              <a:rPr lang="en-US"/>
              <a:t>of high-skilled </a:t>
            </a:r>
            <a:r>
              <a:rPr lang="en-US" dirty="0"/>
              <a:t>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54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Institutions</a:t>
            </a:r>
          </a:p>
          <a:p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43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873261"/>
            <a:ext cx="7394713" cy="53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940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7D58-16EA-5045-97E9-602E1B43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Inequality Is too Much?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176A-272E-1C47-AC6E-2876288A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46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B61E7A-017E-424B-9F8C-92C29D5D88A0}"/>
              </a:ext>
            </a:extLst>
          </p:cNvPr>
          <p:cNvCxnSpPr/>
          <p:nvPr/>
        </p:nvCxnSpPr>
        <p:spPr>
          <a:xfrm>
            <a:off x="1999454" y="2046006"/>
            <a:ext cx="0" cy="3135085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93336A-1C2B-FF42-9C3C-B51E2D98A1B2}"/>
              </a:ext>
            </a:extLst>
          </p:cNvPr>
          <p:cNvCxnSpPr/>
          <p:nvPr/>
        </p:nvCxnSpPr>
        <p:spPr>
          <a:xfrm>
            <a:off x="1987108" y="5186855"/>
            <a:ext cx="7520152" cy="0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AC503D-B133-2A42-B111-A43214FC5ECB}"/>
              </a:ext>
            </a:extLst>
          </p:cNvPr>
          <p:cNvCxnSpPr/>
          <p:nvPr/>
        </p:nvCxnSpPr>
        <p:spPr>
          <a:xfrm>
            <a:off x="7468437" y="2046006"/>
            <a:ext cx="0" cy="31350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6A85-E564-1A44-B742-3E7590C3EA43}"/>
              </a:ext>
            </a:extLst>
          </p:cNvPr>
          <p:cNvCxnSpPr/>
          <p:nvPr/>
        </p:nvCxnSpPr>
        <p:spPr>
          <a:xfrm>
            <a:off x="8171515" y="2568102"/>
            <a:ext cx="1186775" cy="817124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6EF63E-C3AD-0047-AEAC-604E9ECC9830}"/>
              </a:ext>
            </a:extLst>
          </p:cNvPr>
          <p:cNvCxnSpPr>
            <a:cxnSpLocks/>
          </p:cNvCxnSpPr>
          <p:nvPr/>
        </p:nvCxnSpPr>
        <p:spPr>
          <a:xfrm>
            <a:off x="7877566" y="3968885"/>
            <a:ext cx="1235053" cy="806526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ECBF5-8967-6B44-968A-4C25DFA22DDC}"/>
              </a:ext>
            </a:extLst>
          </p:cNvPr>
          <p:cNvCxnSpPr>
            <a:cxnSpLocks/>
          </p:cNvCxnSpPr>
          <p:nvPr/>
        </p:nvCxnSpPr>
        <p:spPr>
          <a:xfrm>
            <a:off x="4987817" y="3053286"/>
            <a:ext cx="1711559" cy="560262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1EF766-E3BA-EE4A-92CB-32E80F68BEE6}"/>
              </a:ext>
            </a:extLst>
          </p:cNvPr>
          <p:cNvCxnSpPr>
            <a:cxnSpLocks/>
          </p:cNvCxnSpPr>
          <p:nvPr/>
        </p:nvCxnSpPr>
        <p:spPr>
          <a:xfrm flipV="1">
            <a:off x="4969518" y="2383749"/>
            <a:ext cx="1728558" cy="40568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6D01B-11A3-FC48-8C4C-44935CDE1284}"/>
              </a:ext>
            </a:extLst>
          </p:cNvPr>
          <p:cNvCxnSpPr>
            <a:cxnSpLocks/>
          </p:cNvCxnSpPr>
          <p:nvPr/>
        </p:nvCxnSpPr>
        <p:spPr>
          <a:xfrm>
            <a:off x="2489055" y="2568102"/>
            <a:ext cx="1154582" cy="167380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6D07A9-BC93-6940-BF0B-D66F66F96F3D}"/>
              </a:ext>
            </a:extLst>
          </p:cNvPr>
          <p:cNvCxnSpPr>
            <a:cxnSpLocks/>
          </p:cNvCxnSpPr>
          <p:nvPr/>
        </p:nvCxnSpPr>
        <p:spPr>
          <a:xfrm flipV="1">
            <a:off x="2411234" y="3385226"/>
            <a:ext cx="1232403" cy="880436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13B057-8843-154A-AE6C-95685E87765E}"/>
              </a:ext>
            </a:extLst>
          </p:cNvPr>
          <p:cNvSpPr txBox="1"/>
          <p:nvPr/>
        </p:nvSpPr>
        <p:spPr>
          <a:xfrm rot="19453554">
            <a:off x="2400235" y="3556784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E2951D-854F-6549-B981-836AD350201A}"/>
              </a:ext>
            </a:extLst>
          </p:cNvPr>
          <p:cNvSpPr txBox="1"/>
          <p:nvPr/>
        </p:nvSpPr>
        <p:spPr>
          <a:xfrm rot="20761362">
            <a:off x="5244428" y="2232715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262F9-779E-A14E-9796-6414A3F80498}"/>
              </a:ext>
            </a:extLst>
          </p:cNvPr>
          <p:cNvSpPr txBox="1"/>
          <p:nvPr/>
        </p:nvSpPr>
        <p:spPr>
          <a:xfrm rot="2005034">
            <a:off x="8259963" y="2604762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761B19-A0D4-5B4D-A18D-C76A50023853}"/>
              </a:ext>
            </a:extLst>
          </p:cNvPr>
          <p:cNvSpPr txBox="1"/>
          <p:nvPr/>
        </p:nvSpPr>
        <p:spPr>
          <a:xfrm rot="557065">
            <a:off x="2702745" y="2288658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0808B-335A-164C-A760-A1BB7C41E46F}"/>
              </a:ext>
            </a:extLst>
          </p:cNvPr>
          <p:cNvSpPr txBox="1"/>
          <p:nvPr/>
        </p:nvSpPr>
        <p:spPr>
          <a:xfrm rot="1162252">
            <a:off x="5517558" y="2963699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9F7C20-1261-5C48-A51A-47B2513578CB}"/>
              </a:ext>
            </a:extLst>
          </p:cNvPr>
          <p:cNvSpPr txBox="1"/>
          <p:nvPr/>
        </p:nvSpPr>
        <p:spPr>
          <a:xfrm rot="1953950">
            <a:off x="8170686" y="4026541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64763-BA30-4141-B8EB-640F80695941}"/>
              </a:ext>
            </a:extLst>
          </p:cNvPr>
          <p:cNvSpPr txBox="1"/>
          <p:nvPr/>
        </p:nvSpPr>
        <p:spPr>
          <a:xfrm>
            <a:off x="7315991" y="53334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EEC436-1B1A-8A4B-B1AE-CEFB2752B391}"/>
              </a:ext>
            </a:extLst>
          </p:cNvPr>
          <p:cNvCxnSpPr/>
          <p:nvPr/>
        </p:nvCxnSpPr>
        <p:spPr>
          <a:xfrm>
            <a:off x="4521021" y="2008050"/>
            <a:ext cx="0" cy="313508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8FCD7C-6D7F-2D4C-B640-BF5833A6E95D}"/>
              </a:ext>
            </a:extLst>
          </p:cNvPr>
          <p:cNvSpPr txBox="1"/>
          <p:nvPr/>
        </p:nvSpPr>
        <p:spPr>
          <a:xfrm>
            <a:off x="4374987" y="53334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DA0CDE-110B-4A49-8B4E-17D91A091E9B}"/>
              </a:ext>
            </a:extLst>
          </p:cNvPr>
          <p:cNvSpPr txBox="1"/>
          <p:nvPr/>
        </p:nvSpPr>
        <p:spPr>
          <a:xfrm>
            <a:off x="5215908" y="5333444"/>
            <a:ext cx="35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30B3BF-A060-F947-94ED-D7055130DE13}"/>
              </a:ext>
            </a:extLst>
          </p:cNvPr>
          <p:cNvSpPr txBox="1"/>
          <p:nvPr/>
        </p:nvSpPr>
        <p:spPr>
          <a:xfrm>
            <a:off x="3356396" y="5333444"/>
            <a:ext cx="41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Z’’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FFC583-E770-124D-9223-7232CA7893A2}"/>
              </a:ext>
            </a:extLst>
          </p:cNvPr>
          <p:cNvSpPr txBox="1"/>
          <p:nvPr/>
        </p:nvSpPr>
        <p:spPr>
          <a:xfrm>
            <a:off x="4388841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0650E-818D-0342-A868-28EA2CD7617C}"/>
              </a:ext>
            </a:extLst>
          </p:cNvPr>
          <p:cNvSpPr txBox="1"/>
          <p:nvPr/>
        </p:nvSpPr>
        <p:spPr>
          <a:xfrm>
            <a:off x="5073913" y="572753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Gini Coefficient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C7CC3-E933-614F-BBA1-5894DA0D6748}"/>
              </a:ext>
            </a:extLst>
          </p:cNvPr>
          <p:cNvSpPr txBox="1"/>
          <p:nvPr/>
        </p:nvSpPr>
        <p:spPr>
          <a:xfrm>
            <a:off x="1849089" y="51926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91FA16-B142-C144-A579-4E67C0F7B80B}"/>
              </a:ext>
            </a:extLst>
          </p:cNvPr>
          <p:cNvSpPr txBox="1"/>
          <p:nvPr/>
        </p:nvSpPr>
        <p:spPr>
          <a:xfrm>
            <a:off x="9277870" y="51676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9A1039-4451-554A-994E-6E6E11D8F397}"/>
              </a:ext>
            </a:extLst>
          </p:cNvPr>
          <p:cNvSpPr txBox="1"/>
          <p:nvPr/>
        </p:nvSpPr>
        <p:spPr>
          <a:xfrm>
            <a:off x="7339862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9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9" grpId="0"/>
      <p:bldP spid="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24759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/>
              <a:t>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2288966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There is evidence that at some level, increased inequality slows economic growth.</a:t>
            </a:r>
          </a:p>
          <a:p>
            <a:pPr lvl="2"/>
            <a:r>
              <a:rPr lang="en-US" dirty="0"/>
              <a:t>Or, inequality concentrates resources among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the level of inequality.</a:t>
            </a:r>
          </a:p>
          <a:p>
            <a:pPr lvl="3"/>
            <a:r>
              <a:rPr lang="en-US" dirty="0"/>
              <a:t>E.g., inequality is primarily a function of market outcomes, so should be left alone.</a:t>
            </a:r>
          </a:p>
          <a:p>
            <a:pPr lvl="3"/>
            <a:r>
              <a:rPr lang="en-US" dirty="0"/>
              <a:t>Or, a solid middle class is important for maintaining a civil society, which runs contrary to a high degree of inequality.</a:t>
            </a:r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34742601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5DD613F-F506-804A-8AD6-F3F6214F92A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55D12-E178-6D43-8DDC-7964BDF3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 of the Federal Minimum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778A-72D7-DB47-BFC7-03EE350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FE8FC-D07C-5A49-9D70-49B0668B203C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9BB7C-8A4D-9C44-ADBD-7601D667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C3D0B4-9129-5F4E-B127-24DDD6E74E9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784465" y="358346"/>
            <a:ext cx="8216785" cy="58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679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</a:t>
            </a:r>
          </a:p>
          <a:p>
            <a:pPr lvl="1"/>
            <a:r>
              <a:rPr lang="en-US" dirty="0"/>
              <a:t>Cognizance of the potential for technologies to affect worker/employer power dynamics</a:t>
            </a:r>
          </a:p>
          <a:p>
            <a:pPr lvl="2"/>
            <a:r>
              <a:rPr lang="en-US" dirty="0"/>
              <a:t>Uber, Lyft,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4" y="26499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40459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4" y="26499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2"/>
            <a:r>
              <a:rPr lang="en-US" dirty="0"/>
              <a:t>Investments are needed in early education, not later (e.g. universal pre-k)</a:t>
            </a:r>
          </a:p>
          <a:p>
            <a:pPr lvl="1"/>
            <a:r>
              <a:rPr lang="en-US" dirty="0"/>
              <a:t>Opportunities for wealth-building</a:t>
            </a:r>
          </a:p>
          <a:p>
            <a:pPr lvl="1"/>
            <a:r>
              <a:rPr lang="en-US" dirty="0"/>
              <a:t>Housing</a:t>
            </a:r>
          </a:p>
          <a:p>
            <a:r>
              <a:rPr lang="en-US" dirty="0"/>
              <a:t>Initiatives whose impacts cross neighborhood and class lines and increase upward mobility specifically for black men</a:t>
            </a:r>
          </a:p>
          <a:p>
            <a:pPr lvl="1"/>
            <a:r>
              <a:rPr lang="en-US" dirty="0"/>
              <a:t>Mentoring programs for black boys, efforts to reduce racial bias among whites, interventions to reduce discrimination in criminal justice, and efforts to facilitate greater interaction across racial groups.</a:t>
            </a:r>
          </a:p>
        </p:txBody>
      </p:sp>
    </p:spTree>
    <p:extLst>
      <p:ext uri="{BB962C8B-B14F-4D97-AF65-F5344CB8AC3E}">
        <p14:creationId xmlns:p14="http://schemas.microsoft.com/office/powerpoint/2010/main" val="2596984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55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88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increase growth at the same time that you reduce income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  <a:p>
            <a:pPr lvl="1"/>
            <a:r>
              <a:rPr lang="en-US" dirty="0"/>
              <a:t>Expanding equality of access requires resources likely from the well-to-do.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289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80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63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income/wealth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551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509" y="1577812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Racial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1BEB9-349E-944A-A5BE-235D5346B5A2}"/>
              </a:ext>
            </a:extLst>
          </p:cNvPr>
          <p:cNvSpPr txBox="1"/>
          <p:nvPr/>
        </p:nvSpPr>
        <p:spPr>
          <a:xfrm>
            <a:off x="6353503" y="2722429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41474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37669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the income gap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in the middle and lower parts of the distribution slowed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 shares at the very top of the distribution rose to levels last seen more than 80 years 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3249827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27575925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18337</TotalTime>
  <Words>2331</Words>
  <Application>Microsoft Macintosh PowerPoint</Application>
  <PresentationFormat>Widescreen</PresentationFormat>
  <Paragraphs>437</Paragraphs>
  <Slides>58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Economic Inequality</vt:lpstr>
      <vt:lpstr>Credits and Disclaimer</vt:lpstr>
      <vt:lpstr>Outline</vt:lpstr>
      <vt:lpstr>Economic Inequality: Income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Most of the Action Is at the Top: Pre-Tax</vt:lpstr>
      <vt:lpstr>Income Share Changes Between 1970  and 2020</vt:lpstr>
      <vt:lpstr>Income Changes from Growing Inequality</vt:lpstr>
      <vt:lpstr>How Has Inequality Influenced Incomes?</vt:lpstr>
      <vt:lpstr>Income and Wealth Inequality</vt:lpstr>
      <vt:lpstr>Inequality in Hawaii</vt:lpstr>
      <vt:lpstr>Wealth Inequality Exceeds Income Inequality</vt:lpstr>
      <vt:lpstr>Wealth Concentration Has Been Rising</vt:lpstr>
      <vt:lpstr>Wealth is More and More Concentrated</vt:lpstr>
      <vt:lpstr>Where Does Inequality Come From?</vt:lpstr>
      <vt:lpstr>Government Policy and Inequality</vt:lpstr>
      <vt:lpstr>Taxes, Transfers, and Income: 2018</vt:lpstr>
      <vt:lpstr>Tax and Transfer Programs: Income Shares</vt:lpstr>
      <vt:lpstr>What About Tax Rates?</vt:lpstr>
      <vt:lpstr>Tax Rates Over Time</vt:lpstr>
      <vt:lpstr>The Top Tax Rate and Income Cutoff</vt:lpstr>
      <vt:lpstr>Dramatically Less Progressivity in the Tax Code</vt:lpstr>
      <vt:lpstr>Market Forces and Inequality</vt:lpstr>
      <vt:lpstr>Where Does Inequality Come From? Summary</vt:lpstr>
      <vt:lpstr>Labor Income is Unhinged from Productivity</vt:lpstr>
      <vt:lpstr> Declining Unionization</vt:lpstr>
      <vt:lpstr> Competition in the Economy</vt:lpstr>
      <vt:lpstr>Growing Revenue Concentration</vt:lpstr>
      <vt:lpstr> CEO Pay Has Been Growing Rapidly</vt:lpstr>
      <vt:lpstr> CEO Pay Has Been Growing Rapidly</vt:lpstr>
      <vt:lpstr> CEO Compensation – Tied to Stock Prices</vt:lpstr>
      <vt:lpstr> Immigration and Inequality</vt:lpstr>
      <vt:lpstr>Technological Change and Inequality</vt:lpstr>
      <vt:lpstr>Technology Benefits Ownership over Labor</vt:lpstr>
      <vt:lpstr>Technology can Hurt Low Income Workers</vt:lpstr>
      <vt:lpstr>  A Modern Example: Uber &amp; Lyft</vt:lpstr>
      <vt:lpstr>Globalization</vt:lpstr>
      <vt:lpstr>What is driving increasing inequality?</vt:lpstr>
      <vt:lpstr>  Sources of Inequality Through Late 1990s</vt:lpstr>
      <vt:lpstr>Why Does Inequality Matter?</vt:lpstr>
      <vt:lpstr>How Much Inequality Is too Much?</vt:lpstr>
      <vt:lpstr>PowerPoint Presentation</vt:lpstr>
      <vt:lpstr> An International Perspective: Comparables</vt:lpstr>
      <vt:lpstr> Addressing Inequality: Is It A Problem?</vt:lpstr>
      <vt:lpstr>Addressing Inequality:  Immediately Available Policy Solutions (1/2)</vt:lpstr>
      <vt:lpstr>History of the Federal Minimum Wage</vt:lpstr>
      <vt:lpstr>PowerPoint Presentation</vt:lpstr>
      <vt:lpstr>Addressing Inequality:  Immediately Available Policy Solutions (2/2)</vt:lpstr>
      <vt:lpstr>Addressing Inequality:  Long Term</vt:lpstr>
      <vt:lpstr>What to do About Inequality?</vt:lpstr>
      <vt:lpstr>Tension in Policy Solutions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297</cp:revision>
  <cp:lastPrinted>2022-03-02T18:45:19Z</cp:lastPrinted>
  <dcterms:created xsi:type="dcterms:W3CDTF">2017-05-03T22:30:38Z</dcterms:created>
  <dcterms:modified xsi:type="dcterms:W3CDTF">2022-04-08T18:55:10Z</dcterms:modified>
</cp:coreProperties>
</file>