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4"/>
  </p:notesMasterIdLst>
  <p:sldIdLst>
    <p:sldId id="4107" r:id="rId2"/>
    <p:sldId id="4111" r:id="rId3"/>
    <p:sldId id="1198" r:id="rId4"/>
    <p:sldId id="4110" r:id="rId5"/>
    <p:sldId id="328" r:id="rId6"/>
    <p:sldId id="434" r:id="rId7"/>
    <p:sldId id="435" r:id="rId8"/>
    <p:sldId id="4108" r:id="rId9"/>
    <p:sldId id="327" r:id="rId10"/>
    <p:sldId id="1153" r:id="rId11"/>
    <p:sldId id="3528" r:id="rId12"/>
    <p:sldId id="259" r:id="rId13"/>
    <p:sldId id="275" r:id="rId14"/>
    <p:sldId id="335" r:id="rId15"/>
    <p:sldId id="3546" r:id="rId16"/>
    <p:sldId id="305" r:id="rId17"/>
    <p:sldId id="306" r:id="rId18"/>
    <p:sldId id="348" r:id="rId19"/>
    <p:sldId id="279" r:id="rId20"/>
    <p:sldId id="1094" r:id="rId21"/>
    <p:sldId id="263" r:id="rId22"/>
    <p:sldId id="1730" r:id="rId23"/>
    <p:sldId id="338" r:id="rId24"/>
    <p:sldId id="324" r:id="rId25"/>
    <p:sldId id="3530" r:id="rId26"/>
    <p:sldId id="1159" r:id="rId27"/>
    <p:sldId id="4112" r:id="rId28"/>
    <p:sldId id="1099" r:id="rId29"/>
    <p:sldId id="3529" r:id="rId30"/>
    <p:sldId id="340" r:id="rId31"/>
    <p:sldId id="330" r:id="rId32"/>
    <p:sldId id="331" r:id="rId33"/>
    <p:sldId id="380" r:id="rId34"/>
    <p:sldId id="381" r:id="rId35"/>
    <p:sldId id="1156" r:id="rId36"/>
    <p:sldId id="1150" r:id="rId37"/>
    <p:sldId id="1732" r:id="rId38"/>
    <p:sldId id="285" r:id="rId39"/>
    <p:sldId id="1151" r:id="rId40"/>
    <p:sldId id="383" r:id="rId41"/>
    <p:sldId id="323" r:id="rId42"/>
    <p:sldId id="1161" r:id="rId43"/>
    <p:sldId id="334" r:id="rId44"/>
    <p:sldId id="1231" r:id="rId45"/>
    <p:sldId id="373" r:id="rId46"/>
    <p:sldId id="337" r:id="rId47"/>
    <p:sldId id="1155" r:id="rId48"/>
    <p:sldId id="374" r:id="rId49"/>
    <p:sldId id="317" r:id="rId50"/>
    <p:sldId id="384" r:id="rId51"/>
    <p:sldId id="319" r:id="rId52"/>
    <p:sldId id="376" r:id="rId53"/>
    <p:sldId id="377" r:id="rId54"/>
    <p:sldId id="314" r:id="rId55"/>
    <p:sldId id="375" r:id="rId56"/>
    <p:sldId id="1125" r:id="rId57"/>
    <p:sldId id="385" r:id="rId58"/>
    <p:sldId id="3544" r:id="rId59"/>
    <p:sldId id="3542" r:id="rId60"/>
    <p:sldId id="3504" r:id="rId61"/>
    <p:sldId id="301" r:id="rId62"/>
    <p:sldId id="386" r:id="rId63"/>
    <p:sldId id="1162" r:id="rId64"/>
    <p:sldId id="3545" r:id="rId65"/>
    <p:sldId id="1731" r:id="rId66"/>
    <p:sldId id="388" r:id="rId67"/>
    <p:sldId id="3543" r:id="rId68"/>
    <p:sldId id="1158" r:id="rId69"/>
    <p:sldId id="311" r:id="rId70"/>
    <p:sldId id="389" r:id="rId71"/>
    <p:sldId id="1027" r:id="rId72"/>
    <p:sldId id="1169" r:id="rId7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4" autoAdjust="0"/>
    <p:restoredTop sz="93741"/>
  </p:normalViewPr>
  <p:slideViewPr>
    <p:cSldViewPr snapToGrid="0" snapToObjects="1">
      <p:cViewPr varScale="1">
        <p:scale>
          <a:sx n="83" d="100"/>
          <a:sy n="83" d="100"/>
        </p:scale>
        <p:origin x="208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07053832143101E-2"/>
          <c:y val="3.2657254528624099E-2"/>
          <c:w val="0.904333200307056"/>
          <c:h val="0.857473314988962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Sheet1!$M$31:$M$35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10.8</c:v>
                </c:pt>
                <c:pt idx="2">
                  <c:v>17.399999999999999</c:v>
                </c:pt>
                <c:pt idx="3">
                  <c:v>24.5</c:v>
                </c:pt>
                <c:pt idx="4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8-4BB4-A6B3-4260C4A1C183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2824682325999898E-3"/>
                  <c:y val="6.1939073410969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B-44AF-A915-056375139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Sheet1!$N$31:$N$35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8-4BB4-A6B3-4260C4A1C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672152"/>
        <c:axId val="2090675720"/>
      </c:barChart>
      <c:catAx>
        <c:axId val="2090672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5720"/>
        <c:crosses val="autoZero"/>
        <c:auto val="1"/>
        <c:lblAlgn val="ctr"/>
        <c:lblOffset val="100"/>
        <c:noMultiLvlLbl val="0"/>
      </c:catAx>
      <c:valAx>
        <c:axId val="209067572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0.09536</cdr:x>
      <cdr:y>0.04943</cdr:y>
    </cdr:from>
    <cdr:to>
      <cdr:x>0.88806</cdr:x>
      <cdr:y>0.89556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99406" y="161925"/>
          <a:ext cx="4151366" cy="2771775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0.09294</cdr:x>
      <cdr:y>0.05637</cdr:y>
    </cdr:from>
    <cdr:to>
      <cdr:x>0.88745</cdr:x>
      <cdr:y>0.89944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486706" y="184666"/>
          <a:ext cx="4160891" cy="27617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ising-income-inequality-exacerbates-downward-economic-mobility/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https://fivethirtyeight.com/features/many-americans-think-economic-inequality-is-a-problem-just-not-the-most-pressing-one/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Bitcoin today was trading at $56,850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9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taken from page 10, Chad Stone, Danilo </a:t>
            </a:r>
            <a:r>
              <a:rPr lang="en-US" dirty="0" err="1"/>
              <a:t>Trisi</a:t>
            </a:r>
            <a:r>
              <a:rPr lang="en-US" dirty="0"/>
              <a:t>, </a:t>
            </a:r>
            <a:r>
              <a:rPr lang="en-US" dirty="0" err="1"/>
              <a:t>Arloc</a:t>
            </a:r>
            <a:r>
              <a:rPr lang="en-US" dirty="0"/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https://inequality.org/facts/racial-inequality/#racial-income-inequality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https://www.brookings.edu/blog/up-front/2020/02/27/examining-the-black-white-wealth-gap/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2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return on invested capital definition is based on </a:t>
            </a:r>
            <a:r>
              <a:rPr lang="en-US" dirty="0" err="1"/>
              <a:t>Koller</a:t>
            </a:r>
            <a:r>
              <a:rPr lang="en-US" dirty="0"/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dirty="0"/>
              <a:t>Source: </a:t>
            </a:r>
            <a:r>
              <a:rPr lang="en-US" dirty="0" err="1"/>
              <a:t>Koller</a:t>
            </a:r>
            <a:r>
              <a:rPr lang="en-US" dirty="0"/>
              <a:t> et al. (2015); McKinsey &amp; Company; Furman and Orszag (2015). , by way of 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  <a:p>
            <a:endParaRPr lang="en-US" dirty="0"/>
          </a:p>
          <a:p>
            <a:r>
              <a:rPr lang="en-US" dirty="0"/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https://equitablegrowth.org/rising-income-inequality-exacerbates-downward-economic-mobility/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dist_cbpp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_gap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laborshare.pn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Map_StateMin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/>
              <a:t>Contemporary </a:t>
            </a:r>
            <a:r>
              <a:rPr lang="en-US" sz="4400" dirty="0"/>
              <a:t>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Clemson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11680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Brian Peterson,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Senior Associate Academic Dean and 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Central College, Pella, Iowa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Osher Lifelong Learni</a:t>
            </a:r>
            <a:r>
              <a:rPr lang="en-US" sz="3200" dirty="0">
                <a:solidFill>
                  <a:schemeClr val="bg1"/>
                </a:solidFill>
              </a:rPr>
              <a:t>ng Institute, Clemson University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7 March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3FD0A-5535-4618-9048-652BA991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B369D-49DE-46E9-89A1-71512193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10" y="213102"/>
            <a:ext cx="7052780" cy="58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0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do we do about it?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2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Gini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 common way to describe income inequality is by using a Gini coefficient.</a:t>
            </a:r>
          </a:p>
          <a:p>
            <a:r>
              <a:rPr lang="en-US" dirty="0" err="1"/>
              <a:t>Gini</a:t>
            </a:r>
            <a:r>
              <a:rPr lang="en-US" dirty="0"/>
              <a:t> coefficient – a numerical measure of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1"/>
            <a:r>
              <a:rPr lang="en-US" dirty="0"/>
              <a:t>0= perfect equality – everyone has same income</a:t>
            </a:r>
          </a:p>
          <a:p>
            <a:pPr lvl="1"/>
            <a:r>
              <a:rPr lang="en-US" dirty="0"/>
              <a:t>1=perfect inequality – one person makes all income, no one else has any</a:t>
            </a:r>
          </a:p>
          <a:p>
            <a:pPr lvl="1"/>
            <a:r>
              <a:rPr lang="en-US" dirty="0"/>
              <a:t>In practice:</a:t>
            </a:r>
          </a:p>
          <a:p>
            <a:pPr lvl="2"/>
            <a:r>
              <a:rPr lang="en-US" dirty="0"/>
              <a:t>0.5 – 0.7 – highly unequal</a:t>
            </a:r>
          </a:p>
          <a:p>
            <a:pPr lvl="2"/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721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7015145" y="2624526"/>
            <a:ext cx="3495709" cy="2272071"/>
            <a:chOff x="7501523" y="2892728"/>
            <a:chExt cx="3495709" cy="227207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05317" y="3454625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C4C88"/>
                  </a:solidFill>
                </a:rPr>
                <a:t>A + B</a:t>
              </a:r>
              <a:endParaRPr lang="en-US" sz="2400" dirty="0">
                <a:solidFill>
                  <a:srgbClr val="0C4C88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66998" y="4333802"/>
              <a:ext cx="34302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x 100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14665" y="4679249"/>
              <a:ext cx="801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C4C88"/>
                  </a:solidFill>
                </a:rPr>
                <a:t>Extreme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5409363" y="4176818"/>
              <a:ext cx="915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C4C88"/>
                  </a:solidFill>
                </a:rPr>
                <a:t>Inequality</a:t>
              </a:r>
            </a:p>
          </p:txBody>
        </p: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Brian Peterson,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Senior Associate Academic Dean and 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Central College, Pella, Iowa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Osher Lifelong Learni</a:t>
            </a:r>
            <a:r>
              <a:rPr lang="en-US" sz="3200" dirty="0">
                <a:solidFill>
                  <a:schemeClr val="bg1"/>
                </a:solidFill>
              </a:rPr>
              <a:t>ng Institute, Clemson University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7 March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5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ming the GINI Coefficient: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396602"/>
              </p:ext>
            </p:extLst>
          </p:nvPr>
        </p:nvGraphicFramePr>
        <p:xfrm>
          <a:off x="3130421" y="1775370"/>
          <a:ext cx="5931159" cy="410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040019D-1220-43B2-9045-1979E8BECB85}"/>
              </a:ext>
            </a:extLst>
          </p:cNvPr>
          <p:cNvSpPr txBox="1">
            <a:spLocks/>
          </p:cNvSpPr>
          <p:nvPr/>
        </p:nvSpPr>
        <p:spPr>
          <a:xfrm>
            <a:off x="4064000" y="57775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Income Quintiles</a:t>
            </a:r>
            <a:endParaRPr lang="en-GB" sz="1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4ECEEF2-DBA6-4721-9442-3A63A3586E5E}"/>
              </a:ext>
            </a:extLst>
          </p:cNvPr>
          <p:cNvSpPr txBox="1">
            <a:spLocks/>
          </p:cNvSpPr>
          <p:nvPr/>
        </p:nvSpPr>
        <p:spPr>
          <a:xfrm rot="16200000">
            <a:off x="1980226" y="3649818"/>
            <a:ext cx="1682583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Share of All Income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1FCB-B995-4B43-8B13-8D04DF8C85A1}"/>
              </a:ext>
            </a:extLst>
          </p:cNvPr>
          <p:cNvSpPr txBox="1"/>
          <p:nvPr/>
        </p:nvSpPr>
        <p:spPr>
          <a:xfrm>
            <a:off x="2330687" y="5568397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% of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D68C0-71E3-A140-80ED-3B4498EF707B}"/>
              </a:ext>
            </a:extLst>
          </p:cNvPr>
          <p:cNvSpPr txBox="1"/>
          <p:nvPr/>
        </p:nvSpPr>
        <p:spPr>
          <a:xfrm>
            <a:off x="9861441" y="2984481"/>
            <a:ext cx="5501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1970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36B7B-D227-4674-8129-838768EC0AE2}"/>
              </a:ext>
            </a:extLst>
          </p:cNvPr>
          <p:cNvSpPr/>
          <p:nvPr/>
        </p:nvSpPr>
        <p:spPr>
          <a:xfrm>
            <a:off x="9652686" y="3027404"/>
            <a:ext cx="182880" cy="182880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B1996-B1DD-42B0-9A1C-BD71B896CE33}"/>
              </a:ext>
            </a:extLst>
          </p:cNvPr>
          <p:cNvSpPr/>
          <p:nvPr/>
        </p:nvSpPr>
        <p:spPr>
          <a:xfrm>
            <a:off x="9652686" y="3472245"/>
            <a:ext cx="18288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7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19F536C-DDF8-AA4A-BC34-1EAB3449B7F8}"/>
              </a:ext>
            </a:extLst>
          </p:cNvPr>
          <p:cNvSpPr/>
          <p:nvPr/>
        </p:nvSpPr>
        <p:spPr>
          <a:xfrm>
            <a:off x="6524786" y="3721421"/>
            <a:ext cx="821411" cy="103838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C1F6A-5072-4E85-9760-7EBE4D11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BADA28-6695-49E6-AD3E-C1308912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081" y="294635"/>
            <a:ext cx="7719837" cy="59355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39D97E-58D9-504A-A379-454082E090F5}"/>
              </a:ext>
            </a:extLst>
          </p:cNvPr>
          <p:cNvSpPr txBox="1"/>
          <p:nvPr/>
        </p:nvSpPr>
        <p:spPr>
          <a:xfrm>
            <a:off x="6986323" y="6542763"/>
            <a:ext cx="457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inequality.org</a:t>
            </a:r>
            <a:r>
              <a:rPr lang="en-US" sz="1200" dirty="0"/>
              <a:t>/facts/racial-inequality/#racial-income-inequality</a:t>
            </a:r>
          </a:p>
        </p:txBody>
      </p:sp>
    </p:spTree>
    <p:extLst>
      <p:ext uri="{BB962C8B-B14F-4D97-AF65-F5344CB8AC3E}">
        <p14:creationId xmlns:p14="http://schemas.microsoft.com/office/powerpoint/2010/main" val="3115636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 Varies by Location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611" y="1848971"/>
            <a:ext cx="10086747" cy="3677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Gini Coefficients in 2019</a:t>
            </a:r>
          </a:p>
          <a:p>
            <a:r>
              <a:rPr lang="en-US" b="0" dirty="0"/>
              <a:t>US: 48.1</a:t>
            </a:r>
          </a:p>
          <a:p>
            <a:r>
              <a:rPr lang="en-US" b="0" dirty="0"/>
              <a:t>SC: 47.5</a:t>
            </a:r>
          </a:p>
          <a:p>
            <a:r>
              <a:rPr lang="en-US" b="0" dirty="0"/>
              <a:t>Anderson County, SC: 46.8 - (increasing since 2014)</a:t>
            </a:r>
          </a:p>
          <a:p>
            <a:r>
              <a:rPr lang="en-US" b="0" dirty="0"/>
              <a:t>Pickens County, SC: 43.9 (falling since 2016)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39517" y="1216856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56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B1ACD-BD7D-4007-AA76-39701774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AC72D5-F34C-46FD-A2AD-B6C2A3D9B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7" y="702129"/>
            <a:ext cx="10909863" cy="52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(2/28):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(3/7): 	Economic Inequality (Brian Peterson, Central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(3/14): 	Cryptocurrencies (Geoffrey </a:t>
            </a:r>
            <a:r>
              <a:rPr lang="en-US" dirty="0" err="1"/>
              <a:t>Woglom</a:t>
            </a:r>
            <a:r>
              <a:rPr lang="en-US" dirty="0"/>
              <a:t>,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(3/21): 	Autonomous Vehicles (Jon Haveman,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73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FED1-4370-7C48-A3DD-4F450EA5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 T</a:t>
            </a:r>
            <a:r>
              <a:rPr lang="en-US" sz="3600" dirty="0"/>
              <a:t>hird Measure of Inequality: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000B-A493-8D46-9DB5-DA91414F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D574D-DA9C-D94B-84A4-39C76CB62D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592" y="989045"/>
            <a:ext cx="8453535" cy="52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6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DD5D-66E3-CA4A-86A4-44A1BB66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Evidence: Consumption Inequality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C10699-219A-9848-B739-1A85F4616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576" y="1486203"/>
            <a:ext cx="6498847" cy="44204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CB0C5-3B33-D745-A590-927ABCA5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0DE66-6791-D34B-9350-CDD2ED43A865}"/>
              </a:ext>
            </a:extLst>
          </p:cNvPr>
          <p:cNvSpPr txBox="1"/>
          <p:nvPr/>
        </p:nvSpPr>
        <p:spPr>
          <a:xfrm>
            <a:off x="3249827" y="6457890"/>
            <a:ext cx="827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 err="1"/>
              <a:t>Orazio</a:t>
            </a:r>
            <a:r>
              <a:rPr lang="en-US" sz="1000" dirty="0"/>
              <a:t> P. </a:t>
            </a:r>
            <a:r>
              <a:rPr lang="en-US" sz="1000" dirty="0" err="1"/>
              <a:t>Attanasio</a:t>
            </a:r>
            <a:r>
              <a:rPr lang="en-US" sz="1000" dirty="0"/>
              <a:t> and Luigi </a:t>
            </a:r>
            <a:r>
              <a:rPr lang="en-US" sz="1000" dirty="0" err="1"/>
              <a:t>Pistaferri</a:t>
            </a:r>
            <a:r>
              <a:rPr lang="en-US" sz="1000" dirty="0"/>
              <a:t>, “Consumption </a:t>
            </a:r>
            <a:r>
              <a:rPr lang="en-US" sz="1000"/>
              <a:t>Inequality,” Journal </a:t>
            </a:r>
            <a:r>
              <a:rPr lang="en-US" sz="1000" dirty="0"/>
              <a:t>of Economic Perspectives, Volume 30, #2, Spring 2016, page 11, Figure 1.</a:t>
            </a:r>
          </a:p>
        </p:txBody>
      </p:sp>
    </p:spTree>
    <p:extLst>
      <p:ext uri="{BB962C8B-B14F-4D97-AF65-F5344CB8AC3E}">
        <p14:creationId xmlns:p14="http://schemas.microsoft.com/office/powerpoint/2010/main" val="416246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B5C5-06CF-FE41-B18B-52B12C57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</a:t>
            </a:r>
            <a:r>
              <a:rPr lang="en-US" dirty="0"/>
              <a:t>e Study: Economic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FF21-E392-BD47-B7C9-11276C782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Early, controversial result is published</a:t>
            </a:r>
          </a:p>
          <a:p>
            <a:r>
              <a:rPr lang="en-US" dirty="0"/>
              <a:t>Flurry of effort to understand the result</a:t>
            </a:r>
          </a:p>
          <a:p>
            <a:r>
              <a:rPr lang="en-US" dirty="0"/>
              <a:t>Growing body of evidence</a:t>
            </a:r>
          </a:p>
          <a:p>
            <a:r>
              <a:rPr lang="en-US" dirty="0"/>
              <a:t>Consensus reached</a:t>
            </a:r>
          </a:p>
          <a:p>
            <a:pPr lvl="1"/>
            <a:r>
              <a:rPr lang="en-US" dirty="0"/>
              <a:t>Not always</a:t>
            </a:r>
          </a:p>
          <a:p>
            <a:pPr lvl="1"/>
            <a:r>
              <a:rPr lang="en-US" dirty="0"/>
              <a:t>Sometimes data continue to conflict</a:t>
            </a:r>
          </a:p>
          <a:p>
            <a:pPr lvl="1"/>
            <a:r>
              <a:rPr lang="en-US" dirty="0"/>
              <a:t>Often merely a preponderance of evidence drives understanding</a:t>
            </a:r>
          </a:p>
          <a:p>
            <a:r>
              <a:rPr lang="en-US" dirty="0"/>
              <a:t>Why has this happened with consumption inequality?</a:t>
            </a:r>
          </a:p>
          <a:p>
            <a:pPr lvl="1"/>
            <a:r>
              <a:rPr lang="en-US" dirty="0"/>
              <a:t>Inadequacy of data and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3291-926E-0445-BC8E-14FD5D42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81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BFB3-12D4-A141-9F5E-CCD193D8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es, Transfers, and Income: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167EB4-9BE1-204B-86C5-405C89352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405" y="1028946"/>
            <a:ext cx="7911190" cy="52012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D0EB-911C-EE4D-97CD-76D43771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048B6-475A-9F45-B347-E840FB2F2F8F}"/>
              </a:ext>
            </a:extLst>
          </p:cNvPr>
          <p:cNvSpPr txBox="1"/>
          <p:nvPr/>
        </p:nvSpPr>
        <p:spPr>
          <a:xfrm>
            <a:off x="6581340" y="6472240"/>
            <a:ext cx="4772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2016”.</a:t>
            </a:r>
          </a:p>
        </p:txBody>
      </p:sp>
    </p:spTree>
    <p:extLst>
      <p:ext uri="{BB962C8B-B14F-4D97-AF65-F5344CB8AC3E}">
        <p14:creationId xmlns:p14="http://schemas.microsoft.com/office/powerpoint/2010/main" val="3374181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350D-8F9B-BB4F-94CB-F370524B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1D523B0E-5C42-F24D-99E7-EC9590836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587082" y="1058643"/>
            <a:ext cx="6490011" cy="51715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3BB9C-1E28-2A41-8B93-603992C0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90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5968307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76" y="1423478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3031252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3741380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7102406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2786076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780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</p:spTree>
    <p:extLst>
      <p:ext uri="{BB962C8B-B14F-4D97-AF65-F5344CB8AC3E}">
        <p14:creationId xmlns:p14="http://schemas.microsoft.com/office/powerpoint/2010/main" val="413140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 but may take them in a bunch as time permits. </a:t>
            </a:r>
          </a:p>
          <a:p>
            <a:r>
              <a:rPr lang="en-US" dirty="0"/>
              <a:t>I will try to leave a few </a:t>
            </a:r>
            <a:r>
              <a:rPr lang="en-US"/>
              <a:t>minutes for a </a:t>
            </a:r>
            <a:r>
              <a:rPr lang="en-US" dirty="0"/>
              <a:t>verbal Q&amp;A once the material has been presented.</a:t>
            </a:r>
          </a:p>
          <a:p>
            <a:pPr lvl="1"/>
            <a:r>
              <a:rPr lang="en-US" dirty="0"/>
              <a:t>(and the questions in the chat have been addressed)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41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31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993" y="1325563"/>
            <a:ext cx="6425494" cy="4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2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291B-DCAC-644F-A23D-B8F8BE8C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Share Gap Acceleration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9A56-8E15-1343-9D5E-99C307BD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  <p:pic>
        <p:nvPicPr>
          <p:cNvPr id="8" name="Content Placeholder 7" descr="A screenshot of a map&#10;&#10;Description automatically generated">
            <a:extLst>
              <a:ext uri="{FF2B5EF4-FFF2-40B4-BE49-F238E27FC236}">
                <a16:creationId xmlns:a16="http://schemas.microsoft.com/office/drawing/2014/main" id="{F03DAE9B-04B6-C841-88EB-3AFFE1762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78085" y="965877"/>
            <a:ext cx="7235829" cy="5264349"/>
          </a:xfrm>
        </p:spPr>
      </p:pic>
    </p:spTree>
    <p:extLst>
      <p:ext uri="{BB962C8B-B14F-4D97-AF65-F5344CB8AC3E}">
        <p14:creationId xmlns:p14="http://schemas.microsoft.com/office/powerpoint/2010/main" val="1784392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2018: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6.4%</a:t>
            </a:r>
          </a:p>
        </p:txBody>
      </p:sp>
    </p:spTree>
    <p:extLst>
      <p:ext uri="{BB962C8B-B14F-4D97-AF65-F5344CB8AC3E}">
        <p14:creationId xmlns:p14="http://schemas.microsoft.com/office/powerpoint/2010/main" val="795460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2693022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C0DB-ACB3-A642-83DB-EC4BBB77B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23258"/>
            <a:ext cx="7315200" cy="5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0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/>
              <a:t>Modern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Technology:</a:t>
            </a:r>
          </a:p>
          <a:p>
            <a:pPr lvl="1"/>
            <a:r>
              <a:rPr lang="en-US" dirty="0"/>
              <a:t>Facilitates market power for owners.</a:t>
            </a:r>
          </a:p>
          <a:p>
            <a:pPr lvl="1"/>
            <a:r>
              <a:rPr lang="en-US" dirty="0"/>
              <a:t>Reduces bargaining power for labor.</a:t>
            </a:r>
          </a:p>
          <a:p>
            <a:pPr lvl="1"/>
            <a:r>
              <a:rPr lang="en-US" dirty="0"/>
              <a:t>Shifts costs of doing business onto labor.</a:t>
            </a:r>
          </a:p>
          <a:p>
            <a:pPr lvl="1"/>
            <a:endParaRPr lang="en-US" dirty="0"/>
          </a:p>
          <a:p>
            <a:r>
              <a:rPr lang="en-US" dirty="0"/>
              <a:t>Modern day Robber Barons?</a:t>
            </a:r>
          </a:p>
          <a:p>
            <a:pPr lvl="1"/>
            <a:r>
              <a:rPr lang="en-US" dirty="0"/>
              <a:t>Ruthlessly absorbing as much income as they can.</a:t>
            </a:r>
          </a:p>
          <a:p>
            <a:pPr lvl="1"/>
            <a:r>
              <a:rPr lang="en-US" dirty="0"/>
              <a:t>Lack of regard for labor.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23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922"/>
          </a:xfrm>
        </p:spPr>
        <p:txBody>
          <a:bodyPr>
            <a:normAutofit/>
          </a:bodyPr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Lowers the wages of unskilled relative to skilled</a:t>
            </a:r>
          </a:p>
          <a:p>
            <a:pPr lvl="3"/>
            <a:r>
              <a:rPr lang="en-US" dirty="0"/>
              <a:t>making the distribution of income </a:t>
            </a:r>
            <a:r>
              <a:rPr lang="en-US" b="1" dirty="0"/>
              <a:t>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  <a:p>
            <a:pPr lvl="1"/>
            <a:endParaRPr lang="en-US" dirty="0"/>
          </a:p>
          <a:p>
            <a:r>
              <a:rPr lang="en-US" dirty="0"/>
              <a:t>Intuitively:  The same as if we were to move the actual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324667" y="1171079"/>
            <a:ext cx="6201591" cy="4515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4174-FCEC-2C41-BA7F-AB81B7085753}"/>
              </a:ext>
            </a:extLst>
          </p:cNvPr>
          <p:cNvSpPr txBox="1"/>
          <p:nvPr/>
        </p:nvSpPr>
        <p:spPr>
          <a:xfrm>
            <a:off x="8071138" y="2090171"/>
            <a:ext cx="324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Labor’s Share of Income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1960:  66%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2011:  56%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2016:  58%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2FE3-BC7B-B249-A926-9319AD042BAE}"/>
              </a:ext>
            </a:extLst>
          </p:cNvPr>
          <p:cNvSpPr txBox="1"/>
          <p:nvPr/>
        </p:nvSpPr>
        <p:spPr>
          <a:xfrm>
            <a:off x="8071138" y="6413908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3486476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91F4C-6040-4748-9DB7-45D82710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C31B83-B77B-4B38-BF74-3DC034895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814" y="204994"/>
            <a:ext cx="8514161" cy="60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6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650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64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staying</a:t>
            </a:r>
            <a:r>
              <a:rPr lang="en-US" sz="2000" dirty="0"/>
              <a:t>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61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400235" y="3556784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5244428" y="2232715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259963" y="2604762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DA0CDE-110B-4A49-8B4E-17D91A091E9B}"/>
              </a:ext>
            </a:extLst>
          </p:cNvPr>
          <p:cNvSpPr txBox="1"/>
          <p:nvPr/>
        </p:nvSpPr>
        <p:spPr>
          <a:xfrm>
            <a:off x="5215908" y="5333444"/>
            <a:ext cx="35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0B3BF-A060-F947-94ED-D7055130DE13}"/>
              </a:ext>
            </a:extLst>
          </p:cNvPr>
          <p:cNvSpPr txBox="1"/>
          <p:nvPr/>
        </p:nvSpPr>
        <p:spPr>
          <a:xfrm>
            <a:off x="3356396" y="5333444"/>
            <a:ext cx="41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98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9" grpId="0"/>
      <p:bldP spid="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2014-FD3E-B94A-999A-9C5867AC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torical Values of Minimum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7B4C-F80F-2A49-87F5-1ABB25F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0F82224B-7625-3941-9438-47D7152AA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73191" y="1207417"/>
            <a:ext cx="10045618" cy="5022809"/>
          </a:xfrm>
        </p:spPr>
      </p:pic>
    </p:spTree>
    <p:extLst>
      <p:ext uri="{BB962C8B-B14F-4D97-AF65-F5344CB8AC3E}">
        <p14:creationId xmlns:p14="http://schemas.microsoft.com/office/powerpoint/2010/main" val="20741015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4B63-9FD3-C641-8192-C80D6C04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ny States Have A Higher Min Wage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21D3161-1268-E14A-A661-1C5A17221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438841" y="1513759"/>
            <a:ext cx="6865743" cy="4716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C120D-46C5-1F46-BF62-B6758AC3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D40A-780B-984C-9F2D-568F6B9339E6}"/>
              </a:ext>
            </a:extLst>
          </p:cNvPr>
          <p:cNvSpPr txBox="1"/>
          <p:nvPr/>
        </p:nvSpPr>
        <p:spPr>
          <a:xfrm>
            <a:off x="847265" y="5405147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Jan 1,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FDD30-1E93-BB44-84C5-8E062F6DF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64903" y="4552518"/>
            <a:ext cx="369331" cy="36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302A0F-8B92-0F4D-B1FA-E9C8780CC815}"/>
              </a:ext>
            </a:extLst>
          </p:cNvPr>
          <p:cNvSpPr txBox="1"/>
          <p:nvPr/>
        </p:nvSpPr>
        <p:spPr>
          <a:xfrm>
            <a:off x="1248508" y="4244869"/>
            <a:ext cx="189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 with Higher</a:t>
            </a:r>
          </a:p>
          <a:p>
            <a:r>
              <a:rPr lang="en-US" dirty="0"/>
              <a:t>Minimum Wage </a:t>
            </a:r>
          </a:p>
          <a:p>
            <a:r>
              <a:rPr lang="en-US" dirty="0"/>
              <a:t>than Federal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2C1D2-C61C-444A-BB9B-B98B582B8DBC}"/>
              </a:ext>
            </a:extLst>
          </p:cNvPr>
          <p:cNvSpPr txBox="1"/>
          <p:nvPr/>
        </p:nvSpPr>
        <p:spPr>
          <a:xfrm>
            <a:off x="2425849" y="3223896"/>
            <a:ext cx="1162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CA: $13/hour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B4B98-C329-2C4C-AA28-C2E806A0AF61}"/>
              </a:ext>
            </a:extLst>
          </p:cNvPr>
          <p:cNvSpPr txBox="1"/>
          <p:nvPr/>
        </p:nvSpPr>
        <p:spPr>
          <a:xfrm>
            <a:off x="9272751" y="6490964"/>
            <a:ext cx="227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Department of Labor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6CCCF-C5C7-4F44-9DE2-761270ECBCD9}"/>
              </a:ext>
            </a:extLst>
          </p:cNvPr>
          <p:cNvSpPr txBox="1"/>
          <p:nvPr/>
        </p:nvSpPr>
        <p:spPr>
          <a:xfrm>
            <a:off x="8117403" y="1813064"/>
            <a:ext cx="1379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NY: $12.50/hour</a:t>
            </a:r>
          </a:p>
        </p:txBody>
      </p:sp>
    </p:spTree>
    <p:extLst>
      <p:ext uri="{BB962C8B-B14F-4D97-AF65-F5344CB8AC3E}">
        <p14:creationId xmlns:p14="http://schemas.microsoft.com/office/powerpoint/2010/main" val="16162537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7725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68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42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/>
              <a:t>petersonbj@central.edu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92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FED-3158-4041-B49F-33E88EC3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94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Geoffrey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Woglom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7AE0-0462-4108-A9DF-D6DB663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pic>
        <p:nvPicPr>
          <p:cNvPr id="12" name="Content Placeholder 11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9ACBCEA4-E927-4096-8DAA-42D41D38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151" y="1403496"/>
            <a:ext cx="11455697" cy="457731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F7EA4-CE5B-459D-B713-F636F350EDA4}"/>
              </a:ext>
            </a:extLst>
          </p:cNvPr>
          <p:cNvSpPr txBox="1"/>
          <p:nvPr/>
        </p:nvSpPr>
        <p:spPr>
          <a:xfrm>
            <a:off x="1179390" y="2489827"/>
            <a:ext cx="408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Line </a:t>
            </a:r>
            <a:r>
              <a:rPr lang="en-US" sz="2800" dirty="0"/>
              <a:t>Price of Bitcoin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Line:  </a:t>
            </a:r>
            <a:r>
              <a:rPr lang="en-US" sz="2800" dirty="0"/>
              <a:t>Price of Gold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9BA70-B58F-43D9-A48A-C6E3DD1DB05D}"/>
              </a:ext>
            </a:extLst>
          </p:cNvPr>
          <p:cNvGrpSpPr/>
          <p:nvPr/>
        </p:nvGrpSpPr>
        <p:grpSpPr>
          <a:xfrm>
            <a:off x="5057775" y="1845643"/>
            <a:ext cx="5879648" cy="2831132"/>
            <a:chOff x="5762624" y="1811925"/>
            <a:chExt cx="5238752" cy="2602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8CF569-62E3-4D0F-AE4E-975FCB31663C}"/>
                </a:ext>
              </a:extLst>
            </p:cNvPr>
            <p:cNvSpPr txBox="1"/>
            <p:nvPr/>
          </p:nvSpPr>
          <p:spPr>
            <a:xfrm>
              <a:off x="5762624" y="1811925"/>
              <a:ext cx="523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Almost 500% increase in 6 months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794D6A-ED8B-472B-8B6D-1F9112E8D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8940" y="2523286"/>
              <a:ext cx="510948" cy="189155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41E6DC-582F-43BC-9973-7BAE5621A70E}"/>
              </a:ext>
            </a:extLst>
          </p:cNvPr>
          <p:cNvSpPr txBox="1"/>
          <p:nvPr/>
        </p:nvSpPr>
        <p:spPr>
          <a:xfrm>
            <a:off x="1892599" y="3565679"/>
            <a:ext cx="22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On, 12/9, 1PM</a:t>
            </a:r>
            <a:br>
              <a:rPr lang="en-US" sz="2400" dirty="0"/>
            </a:br>
            <a:r>
              <a:rPr lang="en-US" sz="2400" dirty="0"/>
              <a:t>1 bitcoin = $48k</a:t>
            </a:r>
          </a:p>
        </p:txBody>
      </p:sp>
    </p:spTree>
    <p:extLst>
      <p:ext uri="{BB962C8B-B14F-4D97-AF65-F5344CB8AC3E}">
        <p14:creationId xmlns:p14="http://schemas.microsoft.com/office/powerpoint/2010/main" val="23769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0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69850</TotalTime>
  <Words>3023</Words>
  <Application>Microsoft Macintosh PowerPoint</Application>
  <PresentationFormat>Widescreen</PresentationFormat>
  <Paragraphs>565</Paragraphs>
  <Slides>72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Courier New</vt:lpstr>
      <vt:lpstr>Custom Design</vt:lpstr>
      <vt:lpstr>PowerPoint Presentation</vt:lpstr>
      <vt:lpstr>Economic Inequality</vt:lpstr>
      <vt:lpstr> Course Outline</vt:lpstr>
      <vt:lpstr>Submitting Questions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Economic Inequality</vt:lpstr>
      <vt:lpstr>PowerPoint Presentation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The Gini Coefficient</vt:lpstr>
      <vt:lpstr>The Gini Coefficient</vt:lpstr>
      <vt:lpstr>Forming the GINI Coefficient: 2015</vt:lpstr>
      <vt:lpstr>Income Share Changes Between 1970  and 2017</vt:lpstr>
      <vt:lpstr>Quintile Income Cutoffs</vt:lpstr>
      <vt:lpstr>Income Changes from Growing Inequality</vt:lpstr>
      <vt:lpstr>Growth Has Been Primarily at the Very Top</vt:lpstr>
      <vt:lpstr>PowerPoint Presentation</vt:lpstr>
      <vt:lpstr>Income Inequality Varies by Location</vt:lpstr>
      <vt:lpstr>Income and Wealth Inequality</vt:lpstr>
      <vt:lpstr>Wealth Inequality Exceeds Income Inequality</vt:lpstr>
      <vt:lpstr>PowerPoint Presentation</vt:lpstr>
      <vt:lpstr> A Third Measure of Inequality: Consumption</vt:lpstr>
      <vt:lpstr>Growing Evidence: Consumption Inequality</vt:lpstr>
      <vt:lpstr>Case Study: Economic Research</vt:lpstr>
      <vt:lpstr>Where Does Inequality Come From?</vt:lpstr>
      <vt:lpstr>Government Policy and Inequality</vt:lpstr>
      <vt:lpstr>Tax and Transfer Programs and Inequality</vt:lpstr>
      <vt:lpstr>Taxes, Transfers, and Income: 2016</vt:lpstr>
      <vt:lpstr>Tax and Transfer Programs: Income Shares</vt:lpstr>
      <vt:lpstr>What About Tax Rates?</vt:lpstr>
      <vt:lpstr>The Top Tax Rate and Income Cutoff</vt:lpstr>
      <vt:lpstr>Market Forces and Inequality</vt:lpstr>
      <vt:lpstr>Where Does Inequality Come From? Summary</vt:lpstr>
      <vt:lpstr>Labor Income is Unhinged from Productivity</vt:lpstr>
      <vt:lpstr>Labor Share Gap Acceleration</vt:lpstr>
      <vt:lpstr> Declining Unionization</vt:lpstr>
      <vt:lpstr> Competition in the Economy</vt:lpstr>
      <vt:lpstr> CEO Pay Has Been Growing Rapidly</vt:lpstr>
      <vt:lpstr> CEO Pay Has Been Growing Rapidly</vt:lpstr>
      <vt:lpstr> Immigration and Inequality</vt:lpstr>
      <vt:lpstr> Immigration and Inequality- Summary</vt:lpstr>
      <vt:lpstr>Technological Change and Inequality</vt:lpstr>
      <vt:lpstr>Technology Benefits Ownership over Labor</vt:lpstr>
      <vt:lpstr>Technology can Hurt Low Income Workers</vt:lpstr>
      <vt:lpstr>  A Modern Example: Uber &amp; Lyft</vt:lpstr>
      <vt:lpstr>Globalization</vt:lpstr>
      <vt:lpstr>Mechanisms for the Effects of Globalization</vt:lpstr>
      <vt:lpstr> Effects of the Unhinging?</vt:lpstr>
      <vt:lpstr>Why Does Inequality Matter?</vt:lpstr>
      <vt:lpstr>PowerPoint Presentation</vt:lpstr>
      <vt:lpstr>PowerPoint Presentation</vt:lpstr>
      <vt:lpstr>U.S. – Racial Differences</vt:lpstr>
      <vt:lpstr>How Much Inequality Is too Much?</vt:lpstr>
      <vt:lpstr> Addressing Inequality: Is It A Problem?</vt:lpstr>
      <vt:lpstr>Addressing Inequality:  Immediately Available Policy Solutions (1/2)</vt:lpstr>
      <vt:lpstr>Historical Values of Minimum Wages</vt:lpstr>
      <vt:lpstr>Many States Have A Higher Min Wage</vt:lpstr>
      <vt:lpstr>Addressing Inequality:  Immediately Available Policy Solutions (2/2)</vt:lpstr>
      <vt:lpstr>Addressing Inequality:  Long Term</vt:lpstr>
      <vt:lpstr>What to do About Inequality?</vt:lpstr>
      <vt:lpstr>Tension in Policy Solutions</vt:lpstr>
      <vt:lpstr> Summary</vt:lpstr>
      <vt:lpstr> Thank you!</vt:lpstr>
      <vt:lpstr>Bitcoins: Geoffrey Woglom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349</cp:revision>
  <cp:lastPrinted>2022-03-07T14:45:02Z</cp:lastPrinted>
  <dcterms:created xsi:type="dcterms:W3CDTF">2017-05-03T22:30:38Z</dcterms:created>
  <dcterms:modified xsi:type="dcterms:W3CDTF">2022-03-08T18:25:03Z</dcterms:modified>
</cp:coreProperties>
</file>