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8"/>
  </p:notesMasterIdLst>
  <p:sldIdLst>
    <p:sldId id="1026" r:id="rId2"/>
    <p:sldId id="436" r:id="rId3"/>
    <p:sldId id="327" r:id="rId4"/>
    <p:sldId id="4113" r:id="rId5"/>
    <p:sldId id="4114" r:id="rId6"/>
    <p:sldId id="3528" r:id="rId7"/>
    <p:sldId id="259" r:id="rId8"/>
    <p:sldId id="275" r:id="rId9"/>
    <p:sldId id="3546" r:id="rId10"/>
    <p:sldId id="305" r:id="rId11"/>
    <p:sldId id="306" r:id="rId12"/>
    <p:sldId id="348" r:id="rId13"/>
    <p:sldId id="279" r:id="rId14"/>
    <p:sldId id="1094" r:id="rId15"/>
    <p:sldId id="263" r:id="rId16"/>
    <p:sldId id="338" r:id="rId17"/>
    <p:sldId id="324" r:id="rId18"/>
    <p:sldId id="1159" r:id="rId19"/>
    <p:sldId id="380" r:id="rId20"/>
    <p:sldId id="381" r:id="rId21"/>
    <p:sldId id="1156" r:id="rId22"/>
    <p:sldId id="285" r:id="rId23"/>
    <p:sldId id="383" r:id="rId24"/>
    <p:sldId id="1161" r:id="rId25"/>
    <p:sldId id="334" r:id="rId26"/>
    <p:sldId id="1231" r:id="rId27"/>
    <p:sldId id="337" r:id="rId28"/>
    <p:sldId id="1155" r:id="rId29"/>
    <p:sldId id="374" r:id="rId30"/>
    <p:sldId id="317" r:id="rId31"/>
    <p:sldId id="384" r:id="rId32"/>
    <p:sldId id="319" r:id="rId33"/>
    <p:sldId id="376" r:id="rId34"/>
    <p:sldId id="314" r:id="rId35"/>
    <p:sldId id="375" r:id="rId36"/>
    <p:sldId id="1125" r:id="rId37"/>
    <p:sldId id="385" r:id="rId38"/>
    <p:sldId id="3542" r:id="rId39"/>
    <p:sldId id="386" r:id="rId40"/>
    <p:sldId id="1162" r:id="rId41"/>
    <p:sldId id="388" r:id="rId42"/>
    <p:sldId id="3543" r:id="rId43"/>
    <p:sldId id="311" r:id="rId44"/>
    <p:sldId id="389" r:id="rId45"/>
    <p:sldId id="1027" r:id="rId46"/>
    <p:sldId id="532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93012-C558-4ED6-B789-A601FD3AC9E0}" v="3" dt="2022-04-15T20:58:00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43" autoAdjust="0"/>
    <p:restoredTop sz="93689"/>
  </p:normalViewPr>
  <p:slideViewPr>
    <p:cSldViewPr snapToGrid="0" snapToObjects="1">
      <p:cViewPr varScale="1">
        <p:scale>
          <a:sx n="88" d="100"/>
          <a:sy n="88" d="100"/>
        </p:scale>
        <p:origin x="216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0.09536</cdr:x>
      <cdr:y>0.04943</cdr:y>
    </cdr:from>
    <cdr:to>
      <cdr:x>0.88806</cdr:x>
      <cdr:y>0.89556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99406" y="161925"/>
          <a:ext cx="4151366" cy="2771775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0.09294</cdr:x>
      <cdr:y>0.05637</cdr:y>
    </cdr:from>
    <cdr:to>
      <cdr:x>0.88745</cdr:x>
      <cdr:y>0.89944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486706" y="184666"/>
          <a:ext cx="4160891" cy="27617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ising-income-inequality-exacerbates-downward-economic-mobility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https://fivethirtyeight.com/features/many-americans-think-economic-inequality-is-a-problem-just-not-the-most-pressing-one/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taken from page 10, Chad Stone, Danilo </a:t>
            </a:r>
            <a:r>
              <a:rPr lang="en-US" dirty="0" err="1"/>
              <a:t>Trisi</a:t>
            </a:r>
            <a:r>
              <a:rPr lang="en-US" dirty="0"/>
              <a:t>, </a:t>
            </a:r>
            <a:r>
              <a:rPr lang="en-US" dirty="0" err="1"/>
              <a:t>Arloc</a:t>
            </a:r>
            <a:r>
              <a:rPr lang="en-US" dirty="0"/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https://equitablegrowth.org/rising-income-inequality-exacerbates-downward-economic-mobility/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_gap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Bradley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8126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Gini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 common way to describe income inequality is by using a Gini coefficient.</a:t>
            </a:r>
          </a:p>
          <a:p>
            <a:r>
              <a:rPr lang="en-US" dirty="0" err="1"/>
              <a:t>Gini</a:t>
            </a:r>
            <a:r>
              <a:rPr lang="en-US" dirty="0"/>
              <a:t> coefficient – a numerical measure of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1"/>
            <a:r>
              <a:rPr lang="en-US" dirty="0"/>
              <a:t>0= perfect equality – everyone has same income</a:t>
            </a:r>
          </a:p>
          <a:p>
            <a:pPr lvl="1"/>
            <a:r>
              <a:rPr lang="en-US" dirty="0"/>
              <a:t>1=perfect inequality – one person makes all income, no one else has any</a:t>
            </a:r>
          </a:p>
          <a:p>
            <a:pPr lvl="1"/>
            <a:r>
              <a:rPr lang="en-US" dirty="0"/>
              <a:t>In practice:</a:t>
            </a:r>
          </a:p>
          <a:p>
            <a:pPr lvl="2"/>
            <a:r>
              <a:rPr lang="en-US" dirty="0"/>
              <a:t>0.5 – 0.7 – highly unequal</a:t>
            </a:r>
          </a:p>
          <a:p>
            <a:pPr lvl="2"/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21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7015145" y="2624526"/>
            <a:ext cx="3495709" cy="2272071"/>
            <a:chOff x="7501523" y="2892728"/>
            <a:chExt cx="3495709" cy="227207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05317" y="3454625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C4C88"/>
                  </a:solidFill>
                </a:rPr>
                <a:t>A + B</a:t>
              </a:r>
              <a:endParaRPr lang="en-US" sz="2400" dirty="0">
                <a:solidFill>
                  <a:srgbClr val="0C4C8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66998" y="4333802"/>
              <a:ext cx="34302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x 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14665" y="4679249"/>
              <a:ext cx="801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Extreme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5409363" y="417681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Inequality</a:t>
              </a:r>
            </a:p>
          </p:txBody>
        </p: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ming the GINI Coefficient: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396602"/>
              </p:ext>
            </p:extLst>
          </p:nvPr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 Varies by Location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611" y="1848971"/>
            <a:ext cx="10086747" cy="3677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Gini Coefficients in 2019</a:t>
            </a:r>
          </a:p>
          <a:p>
            <a:r>
              <a:rPr lang="en-US" b="0" dirty="0"/>
              <a:t>US: 48.1</a:t>
            </a:r>
          </a:p>
          <a:p>
            <a:r>
              <a:rPr lang="en-US" b="0" dirty="0"/>
              <a:t>IL: 48.0</a:t>
            </a:r>
          </a:p>
          <a:p>
            <a:r>
              <a:rPr lang="en-US" b="0" dirty="0"/>
              <a:t>Peoria County, IL: 49.8 - </a:t>
            </a:r>
            <a:r>
              <a:rPr lang="en-US" b="0"/>
              <a:t>(increasing </a:t>
            </a:r>
            <a:r>
              <a:rPr lang="en-US" b="0" dirty="0"/>
              <a:t>since 2014)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70730"/>
            <a:ext cx="1087120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(3/7):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(3/14): 	Climate Change Economics (Sarah Jacobson, Williams College)</a:t>
            </a:r>
          </a:p>
          <a:p>
            <a:pPr lvl="1"/>
            <a:r>
              <a:rPr lang="en-US" dirty="0"/>
              <a:t>Week 3 (3/21):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(3/28): 	Trade and Globalization (Alan Deardorff, University of Michigan</a:t>
            </a:r>
          </a:p>
          <a:p>
            <a:pPr lvl="1"/>
            <a:r>
              <a:rPr lang="en-US" dirty="0"/>
              <a:t>Week 5 (4/4):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6 (4/11):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b="1" dirty="0"/>
              <a:t>Week 7 (4/18):	Economic Inequality (Brian Peterson, Central College)</a:t>
            </a:r>
          </a:p>
          <a:p>
            <a:pPr lvl="1"/>
            <a:r>
              <a:rPr lang="en-US" dirty="0"/>
              <a:t>Week 8 (4/25):	Healthcare Economics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7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291B-DCAC-644F-A23D-B8F8BE8C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Share Gap Acceleration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9A56-8E15-1343-9D5E-99C307BD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Content Placeholder 7" descr="A screenshot of a map&#10;&#10;Description automatically generated">
            <a:extLst>
              <a:ext uri="{FF2B5EF4-FFF2-40B4-BE49-F238E27FC236}">
                <a16:creationId xmlns:a16="http://schemas.microsoft.com/office/drawing/2014/main" id="{F03DAE9B-04B6-C841-88EB-3AFFE1762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78085" y="965877"/>
            <a:ext cx="7235829" cy="5264349"/>
          </a:xfrm>
        </p:spPr>
      </p:pic>
    </p:spTree>
    <p:extLst>
      <p:ext uri="{BB962C8B-B14F-4D97-AF65-F5344CB8AC3E}">
        <p14:creationId xmlns:p14="http://schemas.microsoft.com/office/powerpoint/2010/main" val="1784392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2018: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6.4%</a:t>
            </a:r>
          </a:p>
        </p:txBody>
      </p:sp>
    </p:spTree>
    <p:extLst>
      <p:ext uri="{BB962C8B-B14F-4D97-AF65-F5344CB8AC3E}">
        <p14:creationId xmlns:p14="http://schemas.microsoft.com/office/powerpoint/2010/main" val="795460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0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low-income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91F4C-6040-4748-9DB7-45D82710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C31B83-B77B-4B38-BF74-3DC034895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14" y="204994"/>
            <a:ext cx="8514161" cy="60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7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 </a:t>
            </a:r>
          </a:p>
          <a:p>
            <a:r>
              <a:rPr lang="en-US" dirty="0"/>
              <a:t>I will try to leave a few </a:t>
            </a:r>
            <a:r>
              <a:rPr lang="en-US"/>
              <a:t>minutes for a </a:t>
            </a:r>
            <a:r>
              <a:rPr lang="en-US" dirty="0"/>
              <a:t>verbal Q&amp;A once the material has been presented.</a:t>
            </a:r>
          </a:p>
          <a:p>
            <a:pPr lvl="1"/>
            <a:r>
              <a:rPr lang="en-US" dirty="0"/>
              <a:t>(and the questions in the chat have been addressed)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07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/>
              <a:t>petersonbj@central.edu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lthcare Economics: Jon </a:t>
            </a:r>
            <a:r>
              <a:rPr lang="en-US" dirty="0" err="1"/>
              <a:t>Haveman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Senior Associate Academic Dean and 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Central College, Pella, Iowa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Osher Lifelong Learni</a:t>
            </a:r>
            <a:r>
              <a:rPr lang="en-US" sz="3200" dirty="0">
                <a:solidFill>
                  <a:schemeClr val="bg1"/>
                </a:solidFill>
              </a:rPr>
              <a:t>ng Institute, Bradley University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April 18,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5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3FD0A-5535-4618-9048-652BA991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B369D-49DE-46E9-89A1-71512193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10" y="213102"/>
            <a:ext cx="7052780" cy="58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0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do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70146</TotalTime>
  <Words>2167</Words>
  <Application>Microsoft Macintosh PowerPoint</Application>
  <PresentationFormat>Widescreen</PresentationFormat>
  <Paragraphs>402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Courier New</vt:lpstr>
      <vt:lpstr>Custom Design</vt:lpstr>
      <vt:lpstr>PowerPoint Presentation</vt:lpstr>
      <vt:lpstr> Course Outline</vt:lpstr>
      <vt:lpstr>Credits and Disclaimer</vt:lpstr>
      <vt:lpstr>Submitting Questions</vt:lpstr>
      <vt:lpstr>Economic Inequality</vt:lpstr>
      <vt:lpstr>PowerPoint Presentation</vt:lpstr>
      <vt:lpstr>Outline</vt:lpstr>
      <vt:lpstr>Economic Inequality: Income</vt:lpstr>
      <vt:lpstr> National Income Inequality: Share of Top 10%</vt:lpstr>
      <vt:lpstr>Recent Facts on Income Inequality</vt:lpstr>
      <vt:lpstr>The Abrupt Increase in Inequality</vt:lpstr>
      <vt:lpstr>The Gini Coefficient</vt:lpstr>
      <vt:lpstr>The Gini Coefficient</vt:lpstr>
      <vt:lpstr>Forming the GINI Coefficient: 2015</vt:lpstr>
      <vt:lpstr>Income Share Changes Between 1970  and 2017</vt:lpstr>
      <vt:lpstr>Income Changes from Growing Inequality</vt:lpstr>
      <vt:lpstr>Growth Has Been Primarily at the Very Top</vt:lpstr>
      <vt:lpstr>Income Inequality Varies by Location</vt:lpstr>
      <vt:lpstr>Where Does Inequality Come From?</vt:lpstr>
      <vt:lpstr>Government Policy and Inequality</vt:lpstr>
      <vt:lpstr>Tax and Transfer Programs and Inequality</vt:lpstr>
      <vt:lpstr>What About Tax Rates?</vt:lpstr>
      <vt:lpstr>Market Forces and Inequality</vt:lpstr>
      <vt:lpstr>Labor Income is Unhinged from Productivity</vt:lpstr>
      <vt:lpstr>Labor Share Gap Acceleration</vt:lpstr>
      <vt:lpstr> Declining Unionization</vt:lpstr>
      <vt:lpstr> CEO Pay Has Been Growing Rapidly</vt:lpstr>
      <vt:lpstr> CEO Pay Has Been Growing Rapidly</vt:lpstr>
      <vt:lpstr> Immigration and Inequality</vt:lpstr>
      <vt:lpstr> Immigration and Inequality- Summary</vt:lpstr>
      <vt:lpstr>Technological Change and Inequality</vt:lpstr>
      <vt:lpstr>Technology Benefits Ownership over Labor</vt:lpstr>
      <vt:lpstr>Technology can Hurt Low Income Workers</vt:lpstr>
      <vt:lpstr>Globalization</vt:lpstr>
      <vt:lpstr>Mechanisms for the Effects of Globalization</vt:lpstr>
      <vt:lpstr> Effects of the Unhinging?</vt:lpstr>
      <vt:lpstr>Why Does Inequality Matter?</vt:lpstr>
      <vt:lpstr>PowerPoint Presentation</vt:lpstr>
      <vt:lpstr> Addressing Inequality: Is It A Problem?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Tension in Policy Solutions</vt:lpstr>
      <vt:lpstr> Summary</vt:lpstr>
      <vt:lpstr> Thank you!</vt:lpstr>
      <vt:lpstr>Healthcare Economics: Jon Haveman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350</cp:revision>
  <cp:lastPrinted>2022-04-18T12:14:17Z</cp:lastPrinted>
  <dcterms:created xsi:type="dcterms:W3CDTF">2017-05-03T22:30:38Z</dcterms:created>
  <dcterms:modified xsi:type="dcterms:W3CDTF">2022-04-19T01:54:16Z</dcterms:modified>
</cp:coreProperties>
</file>