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1153" r:id="rId2"/>
    <p:sldId id="328" r:id="rId3"/>
    <p:sldId id="434" r:id="rId4"/>
    <p:sldId id="435" r:id="rId5"/>
    <p:sldId id="4001" r:id="rId6"/>
    <p:sldId id="1027" r:id="rId7"/>
    <p:sldId id="327" r:id="rId8"/>
    <p:sldId id="259" r:id="rId9"/>
    <p:sldId id="275" r:id="rId10"/>
    <p:sldId id="4093" r:id="rId11"/>
    <p:sldId id="1148" r:id="rId12"/>
    <p:sldId id="305" r:id="rId13"/>
    <p:sldId id="306" r:id="rId14"/>
    <p:sldId id="1233" r:id="rId15"/>
    <p:sldId id="263" r:id="rId16"/>
    <p:sldId id="338" r:id="rId17"/>
    <p:sldId id="1733" r:id="rId18"/>
    <p:sldId id="1159" r:id="rId19"/>
    <p:sldId id="4096" r:id="rId20"/>
    <p:sldId id="1099" r:id="rId21"/>
    <p:sldId id="4095" r:id="rId22"/>
    <p:sldId id="1670" r:id="rId23"/>
    <p:sldId id="380" r:id="rId24"/>
    <p:sldId id="381" r:id="rId25"/>
    <p:sldId id="1150" r:id="rId26"/>
    <p:sldId id="382" r:id="rId27"/>
    <p:sldId id="285" r:id="rId28"/>
    <p:sldId id="370" r:id="rId29"/>
    <p:sldId id="1151" r:id="rId30"/>
    <p:sldId id="1152" r:id="rId31"/>
    <p:sldId id="383" r:id="rId32"/>
    <p:sldId id="323" r:id="rId33"/>
    <p:sldId id="1161" r:id="rId34"/>
    <p:sldId id="1231" r:id="rId35"/>
    <p:sldId id="373" r:id="rId36"/>
    <p:sldId id="1149" r:id="rId37"/>
    <p:sldId id="337" r:id="rId38"/>
    <p:sldId id="1155" r:id="rId39"/>
    <p:sldId id="1230" r:id="rId40"/>
    <p:sldId id="374" r:id="rId41"/>
    <p:sldId id="384" r:id="rId42"/>
    <p:sldId id="319" r:id="rId43"/>
    <p:sldId id="376" r:id="rId44"/>
    <p:sldId id="377" r:id="rId45"/>
    <p:sldId id="314" r:id="rId46"/>
    <p:sldId id="375" r:id="rId47"/>
    <p:sldId id="303" r:id="rId48"/>
    <p:sldId id="310" r:id="rId49"/>
    <p:sldId id="385" r:id="rId50"/>
    <p:sldId id="301" r:id="rId51"/>
    <p:sldId id="3544" r:id="rId52"/>
    <p:sldId id="1157" r:id="rId53"/>
    <p:sldId id="386" r:id="rId54"/>
    <p:sldId id="1162" r:id="rId55"/>
    <p:sldId id="1194" r:id="rId56"/>
    <p:sldId id="1179" r:id="rId57"/>
    <p:sldId id="388" r:id="rId58"/>
    <p:sldId id="3543" r:id="rId59"/>
    <p:sldId id="1158" r:id="rId60"/>
    <p:sldId id="311" r:id="rId61"/>
    <p:sldId id="389" r:id="rId62"/>
    <p:sldId id="119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86" autoAdjust="0"/>
    <p:restoredTop sz="91480"/>
  </p:normalViewPr>
  <p:slideViewPr>
    <p:cSldViewPr snapToGrid="0" snapToObjects="1">
      <p:cViewPr varScale="1">
        <p:scale>
          <a:sx n="90" d="100"/>
          <a:sy n="90" d="100"/>
        </p:scale>
        <p:origin x="232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5160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Jon D. </a:t>
            </a:r>
            <a:r>
              <a:rPr lang="en-US" sz="3200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Executive Director, 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April 5,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OLLI – Aquinas College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509" y="1577812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Racial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BEB9-349E-944A-A5BE-235D5346B5A2}"/>
              </a:ext>
            </a:extLst>
          </p:cNvPr>
          <p:cNvSpPr txBox="1"/>
          <p:nvPr/>
        </p:nvSpPr>
        <p:spPr>
          <a:xfrm>
            <a:off x="6353503" y="2722429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41474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5759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5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			48.4%</a:t>
            </a:r>
          </a:p>
          <a:p>
            <a:r>
              <a:rPr lang="en-US" b="0" dirty="0"/>
              <a:t>MI: 			46.5%</a:t>
            </a:r>
          </a:p>
          <a:p>
            <a:r>
              <a:rPr lang="en-US" b="0" dirty="0"/>
              <a:t>Kent County: 	45.5%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217B-F4CC-F84D-A024-E1C084F9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in Kent County, 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8DED7-0800-0343-9121-38CA8683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60EF-51EA-CB45-B832-A999BF4D4D5A}"/>
              </a:ext>
            </a:extLst>
          </p:cNvPr>
          <p:cNvSpPr txBox="1"/>
          <p:nvPr/>
        </p:nvSpPr>
        <p:spPr>
          <a:xfrm>
            <a:off x="6472043" y="6410685"/>
            <a:ext cx="461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needelegation.org</a:t>
            </a:r>
            <a:r>
              <a:rPr lang="en-US" dirty="0"/>
              <a:t>/</a:t>
            </a:r>
            <a:r>
              <a:rPr lang="en-US" dirty="0" err="1"/>
              <a:t>LocalGraphs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D93A59-94BB-E044-A507-588FE8E1F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3" y="884638"/>
            <a:ext cx="7347492" cy="53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are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0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18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583662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312289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847443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8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5198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Massive tax cut for those with</a:t>
            </a:r>
          </a:p>
          <a:p>
            <a:r>
              <a:rPr lang="en-US" sz="2000" dirty="0"/>
              <a:t>More than $4 million in income.</a:t>
            </a:r>
          </a:p>
          <a:p>
            <a:endParaRPr lang="en-US" sz="2000" dirty="0"/>
          </a:p>
          <a:p>
            <a:r>
              <a:rPr lang="en-US" sz="2000" dirty="0"/>
              <a:t>And for those with more than </a:t>
            </a:r>
          </a:p>
          <a:p>
            <a:r>
              <a:rPr lang="en-US" sz="2000"/>
              <a:t>About $</a:t>
            </a:r>
            <a:r>
              <a:rPr lang="en-US" sz="2000" dirty="0"/>
              <a:t>200,000 in income.</a:t>
            </a:r>
          </a:p>
        </p:txBody>
      </p:sp>
    </p:spTree>
    <p:extLst>
      <p:ext uri="{BB962C8B-B14F-4D97-AF65-F5344CB8AC3E}">
        <p14:creationId xmlns:p14="http://schemas.microsoft.com/office/powerpoint/2010/main" val="27015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920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069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3820592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652572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1809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2693022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00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0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0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 A M</a:t>
            </a:r>
            <a:r>
              <a:rPr lang="en-US" sz="3800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79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09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400235" y="3556784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5244428" y="2232715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259963" y="2604762"/>
            <a:ext cx="108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DA0CDE-110B-4A49-8B4E-17D91A091E9B}"/>
              </a:ext>
            </a:extLst>
          </p:cNvPr>
          <p:cNvSpPr txBox="1"/>
          <p:nvPr/>
        </p:nvSpPr>
        <p:spPr>
          <a:xfrm>
            <a:off x="5215908" y="5333444"/>
            <a:ext cx="3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0B3BF-A060-F947-94ED-D7055130DE13}"/>
              </a:ext>
            </a:extLst>
          </p:cNvPr>
          <p:cNvSpPr txBox="1"/>
          <p:nvPr/>
        </p:nvSpPr>
        <p:spPr>
          <a:xfrm>
            <a:off x="3356396" y="5333444"/>
            <a:ext cx="41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Z’’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9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9" grpId="0"/>
      <p:bldP spid="3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2288966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9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can increase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59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800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18348</TotalTime>
  <Words>2591</Words>
  <Application>Microsoft Macintosh PowerPoint</Application>
  <PresentationFormat>Widescreen</PresentationFormat>
  <Paragraphs>475</Paragraphs>
  <Slides>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Where Are We?</vt:lpstr>
      <vt:lpstr> Available NEED Topics Include:</vt:lpstr>
      <vt:lpstr>Submitting Questions</vt:lpstr>
      <vt:lpstr>Credits and Disclaimer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Income Share Changes Between 1970  and 2020</vt:lpstr>
      <vt:lpstr>Income Changes from Growing Inequality</vt:lpstr>
      <vt:lpstr>How Has Inequality Influenced Incomes?</vt:lpstr>
      <vt:lpstr>Income and Wealth Inequality</vt:lpstr>
      <vt:lpstr>Inequality in Kent County, MI</vt:lpstr>
      <vt:lpstr>Wealth Inequality Exceeds Income Inequality</vt:lpstr>
      <vt:lpstr>Wealth Concentration Has Been Rising</vt:lpstr>
      <vt:lpstr>Wealth is More and More Concentrated</vt:lpstr>
      <vt:lpstr>Where Does Inequality Come From?</vt:lpstr>
      <vt:lpstr>Government Policy and Inequality</vt:lpstr>
      <vt:lpstr>Taxes, Transfers, and Income: 2018</vt:lpstr>
      <vt:lpstr>Tax and Transfer Programs: Income Shares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 Pay Has Been Growing Rapidly</vt:lpstr>
      <vt:lpstr> CEO Compensation – Tied to Stock Prices</vt:lpstr>
      <vt:lpstr> Immigration and Inequality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Mechanisms for the Effects of Globalization</vt:lpstr>
      <vt:lpstr>What is driving increasing inequality?</vt:lpstr>
      <vt:lpstr>  Sources of Inequality Through Late 1990s</vt:lpstr>
      <vt:lpstr>Why Does Inequality Matter?</vt:lpstr>
      <vt:lpstr>How Much Inequality Is too Much?</vt:lpstr>
      <vt:lpstr>PowerPoint Presentation</vt:lpstr>
      <vt:lpstr> An International Perspective: Comparables</vt:lpstr>
      <vt:lpstr> Addressing Inequality: Is It A Problem?</vt:lpstr>
      <vt:lpstr>Addressing Inequality:  Immediately Available Policy Solutions (1/2)</vt:lpstr>
      <vt:lpstr>History of the Federal Minimum Wage</vt:lpstr>
      <vt:lpstr>PowerPoint Presentation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295</cp:revision>
  <cp:lastPrinted>2022-03-02T18:45:19Z</cp:lastPrinted>
  <dcterms:created xsi:type="dcterms:W3CDTF">2017-05-03T22:30:38Z</dcterms:created>
  <dcterms:modified xsi:type="dcterms:W3CDTF">2022-04-05T17:15:33Z</dcterms:modified>
</cp:coreProperties>
</file>