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8"/>
  </p:notesMasterIdLst>
  <p:sldIdLst>
    <p:sldId id="4097" r:id="rId2"/>
    <p:sldId id="4001" r:id="rId3"/>
    <p:sldId id="436" r:id="rId4"/>
    <p:sldId id="1027" r:id="rId5"/>
    <p:sldId id="1153" r:id="rId6"/>
    <p:sldId id="327" r:id="rId7"/>
    <p:sldId id="259" r:id="rId8"/>
    <p:sldId id="275" r:id="rId9"/>
    <p:sldId id="4098" r:id="rId10"/>
    <p:sldId id="335" r:id="rId11"/>
    <p:sldId id="1148" r:id="rId12"/>
    <p:sldId id="305" r:id="rId13"/>
    <p:sldId id="306" r:id="rId14"/>
    <p:sldId id="1233" r:id="rId15"/>
    <p:sldId id="1157" r:id="rId16"/>
    <p:sldId id="263" r:id="rId17"/>
    <p:sldId id="1730" r:id="rId18"/>
    <p:sldId id="338" r:id="rId19"/>
    <p:sldId id="3547" r:id="rId20"/>
    <p:sldId id="1733" r:id="rId21"/>
    <p:sldId id="324" r:id="rId22"/>
    <p:sldId id="279" r:id="rId23"/>
    <p:sldId id="1094" r:id="rId24"/>
    <p:sldId id="1159" r:id="rId25"/>
    <p:sldId id="1099" r:id="rId26"/>
    <p:sldId id="4095" r:id="rId27"/>
    <p:sldId id="380" r:id="rId28"/>
    <p:sldId id="374" r:id="rId29"/>
    <p:sldId id="381" r:id="rId30"/>
    <p:sldId id="1150" r:id="rId31"/>
    <p:sldId id="382" r:id="rId32"/>
    <p:sldId id="285" r:id="rId33"/>
    <p:sldId id="370" r:id="rId34"/>
    <p:sldId id="1151" r:id="rId35"/>
    <p:sldId id="1152" r:id="rId36"/>
    <p:sldId id="383" r:id="rId37"/>
    <p:sldId id="323" r:id="rId38"/>
    <p:sldId id="1161" r:id="rId39"/>
    <p:sldId id="1231" r:id="rId40"/>
    <p:sldId id="373" r:id="rId41"/>
    <p:sldId id="1149" r:id="rId42"/>
    <p:sldId id="337" r:id="rId43"/>
    <p:sldId id="1155" r:id="rId44"/>
    <p:sldId id="1230" r:id="rId45"/>
    <p:sldId id="384" r:id="rId46"/>
    <p:sldId id="319" r:id="rId47"/>
    <p:sldId id="376" r:id="rId48"/>
    <p:sldId id="377" r:id="rId49"/>
    <p:sldId id="314" r:id="rId50"/>
    <p:sldId id="375" r:id="rId51"/>
    <p:sldId id="303" r:id="rId52"/>
    <p:sldId id="310" r:id="rId53"/>
    <p:sldId id="385" r:id="rId54"/>
    <p:sldId id="3544" r:id="rId55"/>
    <p:sldId id="3504" r:id="rId56"/>
    <p:sldId id="3536" r:id="rId57"/>
    <p:sldId id="386" r:id="rId58"/>
    <p:sldId id="1162" r:id="rId59"/>
    <p:sldId id="1194" r:id="rId60"/>
    <p:sldId id="1179" r:id="rId61"/>
    <p:sldId id="388" r:id="rId62"/>
    <p:sldId id="3543" r:id="rId63"/>
    <p:sldId id="1158" r:id="rId64"/>
    <p:sldId id="311" r:id="rId65"/>
    <p:sldId id="389" r:id="rId66"/>
    <p:sldId id="1197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3" autoAdjust="0"/>
    <p:restoredTop sz="91393"/>
  </p:normalViewPr>
  <p:slideViewPr>
    <p:cSldViewPr snapToGrid="0" snapToObjects="1">
      <p:cViewPr varScale="1">
        <p:scale>
          <a:sx n="86" d="100"/>
          <a:sy n="86" d="100"/>
        </p:scale>
        <p:origin x="248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407053832143101E-2"/>
          <c:y val="3.2657254528624099E-2"/>
          <c:w val="0.904333200307056"/>
          <c:h val="0.857473314988962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Sheet1!$M$31:$M$35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10.8</c:v>
                </c:pt>
                <c:pt idx="2">
                  <c:v>17.399999999999999</c:v>
                </c:pt>
                <c:pt idx="3">
                  <c:v>24.5</c:v>
                </c:pt>
                <c:pt idx="4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8-4BB4-A6B3-4260C4A1C183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4.2824682325999898E-3"/>
                  <c:y val="6.19390734109695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EB-44AF-A915-056375139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Sheet1!$N$31:$N$35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8-4BB4-A6B3-4260C4A1C1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0672152"/>
        <c:axId val="2090675720"/>
      </c:barChart>
      <c:catAx>
        <c:axId val="2090672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5720"/>
        <c:crosses val="autoZero"/>
        <c:auto val="1"/>
        <c:lblAlgn val="ctr"/>
        <c:lblOffset val="100"/>
        <c:noMultiLvlLbl val="0"/>
      </c:catAx>
      <c:valAx>
        <c:axId val="209067572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67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0.09536</cdr:x>
      <cdr:y>0.04943</cdr:y>
    </cdr:from>
    <cdr:to>
      <cdr:x>0.88806</cdr:x>
      <cdr:y>0.89556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499406" y="161925"/>
          <a:ext cx="4151366" cy="2771775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0.09294</cdr:x>
      <cdr:y>0.05637</cdr:y>
    </cdr:from>
    <cdr:to>
      <cdr:x>0.88745</cdr:x>
      <cdr:y>0.89944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486706" y="184666"/>
          <a:ext cx="4160891" cy="27617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8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TransAndIneq2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Kyle.Montanio@UCD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American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022582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7681D-5731-C752-88E7-15A0C12199F9}"/>
              </a:ext>
            </a:extLst>
          </p:cNvPr>
          <p:cNvSpPr txBox="1"/>
          <p:nvPr/>
        </p:nvSpPr>
        <p:spPr>
          <a:xfrm>
            <a:off x="6327378" y="2120949"/>
            <a:ext cx="4855780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sz="2000" dirty="0"/>
          </a:p>
          <a:p>
            <a:r>
              <a:rPr lang="en-US" sz="2000" b="1" dirty="0"/>
              <a:t>Income</a:t>
            </a:r>
            <a:r>
              <a:rPr lang="en-US" sz="2000" dirty="0"/>
              <a:t> is measured over a period of time, say one year. </a:t>
            </a:r>
          </a:p>
          <a:p>
            <a:endParaRPr lang="en-US" sz="2000" dirty="0"/>
          </a:p>
          <a:p>
            <a:r>
              <a:rPr lang="en-US" sz="2000" b="1" dirty="0"/>
              <a:t>Wealth </a:t>
            </a:r>
            <a:r>
              <a:rPr lang="en-US" sz="2000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37669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the income gap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in the middle and lower parts of the distribution slowed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 shares at the very top of the distribution rose to levels last seen more than 80 years 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275759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87367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6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/>
              <a:t>International Perspective: Comparables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301095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2017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130421" y="1775370"/>
          <a:ext cx="5931159" cy="4100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040019D-1220-43B2-9045-1979E8BECB85}"/>
              </a:ext>
            </a:extLst>
          </p:cNvPr>
          <p:cNvSpPr txBox="1">
            <a:spLocks/>
          </p:cNvSpPr>
          <p:nvPr/>
        </p:nvSpPr>
        <p:spPr>
          <a:xfrm>
            <a:off x="4064000" y="57775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Income Quintiles</a:t>
            </a:r>
            <a:endParaRPr lang="en-GB" sz="1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4ECEEF2-DBA6-4721-9442-3A63A3586E5E}"/>
              </a:ext>
            </a:extLst>
          </p:cNvPr>
          <p:cNvSpPr txBox="1">
            <a:spLocks/>
          </p:cNvSpPr>
          <p:nvPr/>
        </p:nvSpPr>
        <p:spPr>
          <a:xfrm rot="16200000">
            <a:off x="1980226" y="3649818"/>
            <a:ext cx="1682583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Share of All Income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CB1FCB-B995-4B43-8B13-8D04DF8C85A1}"/>
              </a:ext>
            </a:extLst>
          </p:cNvPr>
          <p:cNvSpPr txBox="1"/>
          <p:nvPr/>
        </p:nvSpPr>
        <p:spPr>
          <a:xfrm>
            <a:off x="2330687" y="5568397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% of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D68C0-71E3-A140-80ED-3B4498EF707B}"/>
              </a:ext>
            </a:extLst>
          </p:cNvPr>
          <p:cNvSpPr txBox="1"/>
          <p:nvPr/>
        </p:nvSpPr>
        <p:spPr>
          <a:xfrm>
            <a:off x="9861441" y="2984481"/>
            <a:ext cx="5501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C4C88"/>
                </a:solidFill>
              </a:rPr>
              <a:t>1970</a:t>
            </a:r>
          </a:p>
          <a:p>
            <a:endParaRPr lang="en-US" sz="1400" dirty="0"/>
          </a:p>
          <a:p>
            <a:r>
              <a:rPr lang="en-US" sz="1400" dirty="0">
                <a:solidFill>
                  <a:srgbClr val="00B0F0"/>
                </a:solidFill>
              </a:rPr>
              <a:t>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36B7B-D227-4674-8129-838768EC0AE2}"/>
              </a:ext>
            </a:extLst>
          </p:cNvPr>
          <p:cNvSpPr/>
          <p:nvPr/>
        </p:nvSpPr>
        <p:spPr>
          <a:xfrm>
            <a:off x="9652686" y="3027404"/>
            <a:ext cx="182880" cy="182880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DB1996-B1DD-42B0-9A1C-BD71B896CE33}"/>
              </a:ext>
            </a:extLst>
          </p:cNvPr>
          <p:cNvSpPr/>
          <p:nvPr/>
        </p:nvSpPr>
        <p:spPr>
          <a:xfrm>
            <a:off x="9652686" y="3472245"/>
            <a:ext cx="182880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19F536C-DDF8-AA4A-BC34-1EAB3449B7F8}"/>
              </a:ext>
            </a:extLst>
          </p:cNvPr>
          <p:cNvSpPr/>
          <p:nvPr/>
        </p:nvSpPr>
        <p:spPr>
          <a:xfrm>
            <a:off x="6524786" y="3721421"/>
            <a:ext cx="821411" cy="103838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4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804288" y="4232705"/>
              <a:ext cx="3474415" cy="48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Middle class hit hardest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D70356-BE6A-17DD-636B-AC67F6784620}"/>
              </a:ext>
            </a:extLst>
          </p:cNvPr>
          <p:cNvSpPr/>
          <p:nvPr/>
        </p:nvSpPr>
        <p:spPr>
          <a:xfrm>
            <a:off x="4897839" y="3988153"/>
            <a:ext cx="6270180" cy="60670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3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09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7015145" y="2624526"/>
            <a:ext cx="3495709" cy="2272071"/>
            <a:chOff x="7501523" y="2892728"/>
            <a:chExt cx="3495709" cy="2272071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05317" y="3454625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C4C88"/>
                  </a:solidFill>
                </a:rPr>
                <a:t>A + B</a:t>
              </a:r>
              <a:endParaRPr lang="en-US" sz="2400" dirty="0">
                <a:solidFill>
                  <a:srgbClr val="0C4C88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66998" y="4333802"/>
              <a:ext cx="34302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x 100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14665" y="4679249"/>
              <a:ext cx="801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Extreme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5409363" y="4176818"/>
              <a:ext cx="915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C4C88"/>
                  </a:solidFill>
                </a:rPr>
                <a:t>Inequality</a:t>
              </a:r>
            </a:p>
          </p:txBody>
        </p: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/>
              <a:t>ming the GINI Coefficient: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2544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84A47D-19FE-4D7C-A2CF-6DA9061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9276" y="2632054"/>
            <a:ext cx="4823798" cy="2051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Income Inequality (Gini)</a:t>
            </a:r>
          </a:p>
          <a:p>
            <a:endParaRPr lang="en-US" dirty="0"/>
          </a:p>
          <a:p>
            <a:r>
              <a:rPr lang="en-US" b="0" dirty="0"/>
              <a:t>US: 	48.4%</a:t>
            </a:r>
          </a:p>
          <a:p>
            <a:r>
              <a:rPr lang="en-US" b="0" dirty="0"/>
              <a:t>DC: 	54.2% (in 2017)</a:t>
            </a:r>
          </a:p>
          <a:p>
            <a:endParaRPr lang="en-GB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35" y="1310985"/>
            <a:ext cx="7036512" cy="46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6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187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65" y="1253331"/>
            <a:ext cx="1120534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(3/11): 	US Economy &amp; Coronavirus Economics</a:t>
            </a:r>
          </a:p>
          <a:p>
            <a:pPr lvl="1"/>
            <a:r>
              <a:rPr lang="en-US" dirty="0"/>
              <a:t>Week 2 (3/18):	Federal Debt (Brian Peterson, Central College)</a:t>
            </a:r>
          </a:p>
          <a:p>
            <a:pPr lvl="1"/>
            <a:r>
              <a:rPr lang="en-US" dirty="0"/>
              <a:t>Week 3 (3/25):	Trade and Globalization (Alan Deardorff, Univ. of Michigan)</a:t>
            </a:r>
          </a:p>
          <a:p>
            <a:pPr lvl="1"/>
            <a:r>
              <a:rPr lang="en-US" dirty="0"/>
              <a:t>Week 4 (4/1):	Healthcare Economics (Veronika </a:t>
            </a:r>
            <a:r>
              <a:rPr lang="en-US" dirty="0" err="1"/>
              <a:t>Dolar</a:t>
            </a:r>
            <a:r>
              <a:rPr lang="en-US" dirty="0"/>
              <a:t>, SUNY-Old Westbury)</a:t>
            </a:r>
          </a:p>
          <a:p>
            <a:pPr lvl="1"/>
            <a:r>
              <a:rPr lang="en-US" dirty="0"/>
              <a:t>Week 5 (4/8):	Economics of Immigration (Jennifer Alix-Garcia, Oregon St. Univ.)</a:t>
            </a:r>
          </a:p>
          <a:p>
            <a:pPr lvl="1"/>
            <a:r>
              <a:rPr lang="en-US" b="1" dirty="0"/>
              <a:t>Week 6 (4/15):	Economic Inequality (Kyle </a:t>
            </a:r>
            <a:r>
              <a:rPr lang="en-US" b="1" dirty="0" err="1"/>
              <a:t>Montanio</a:t>
            </a:r>
            <a:r>
              <a:rPr lang="en-US" b="1" dirty="0"/>
              <a:t>, Colorado University - Denver)</a:t>
            </a:r>
          </a:p>
          <a:p>
            <a:pPr lvl="1"/>
            <a:r>
              <a:rPr lang="en-US" dirty="0"/>
              <a:t>Week 7 (4/22):	Economic Mobility (Kathryn Wilson, Kent State University)</a:t>
            </a:r>
          </a:p>
          <a:p>
            <a:pPr lvl="1"/>
            <a:r>
              <a:rPr lang="en-US" dirty="0"/>
              <a:t>Week 8 (4/29):	Discrimination in US Policy History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9 (5/6):	The Black-White Wealth Gap (Mike Shor, Univ. of Connecticut)</a:t>
            </a:r>
          </a:p>
          <a:p>
            <a:pPr lvl="1"/>
            <a:r>
              <a:rPr lang="en-US" dirty="0"/>
              <a:t>Week 10 (5/13):	The Gender Wage Gap (Mallika </a:t>
            </a:r>
            <a:r>
              <a:rPr lang="en-US" dirty="0" err="1"/>
              <a:t>Pung</a:t>
            </a:r>
            <a:r>
              <a:rPr lang="en-US" dirty="0"/>
              <a:t>, Univ. of New Mexico)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315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BFB3-12D4-A141-9F5E-CCD193D8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es, Transfers, and Income: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CD0EB-911C-EE4D-97CD-76D43771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A048B6-475A-9F45-B347-E840FB2F2F8F}"/>
              </a:ext>
            </a:extLst>
          </p:cNvPr>
          <p:cNvSpPr txBox="1"/>
          <p:nvPr/>
        </p:nvSpPr>
        <p:spPr>
          <a:xfrm>
            <a:off x="6581340" y="6472240"/>
            <a:ext cx="4772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A4211C-F96F-EC44-B3F3-2298BDC4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9862" y="1152778"/>
            <a:ext cx="9932276" cy="5028214"/>
          </a:xfrm>
        </p:spPr>
      </p:pic>
    </p:spTree>
    <p:extLst>
      <p:ext uri="{BB962C8B-B14F-4D97-AF65-F5344CB8AC3E}">
        <p14:creationId xmlns:p14="http://schemas.microsoft.com/office/powerpoint/2010/main" val="309104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3588AF0-9676-6044-948F-E893973F3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07222" y="1170408"/>
            <a:ext cx="8688417" cy="498730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Programs: Income Shares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2016”,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2016.</a:t>
            </a:r>
          </a:p>
        </p:txBody>
      </p:sp>
    </p:spTree>
    <p:extLst>
      <p:ext uri="{BB962C8B-B14F-4D97-AF65-F5344CB8AC3E}">
        <p14:creationId xmlns:p14="http://schemas.microsoft.com/office/powerpoint/2010/main" val="312289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8065129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98" y="1475134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5128074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5838202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9199228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4882898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CE411-B669-F748-86A2-C272833B9109}"/>
              </a:ext>
            </a:extLst>
          </p:cNvPr>
          <p:cNvSpPr/>
          <p:nvPr/>
        </p:nvSpPr>
        <p:spPr>
          <a:xfrm>
            <a:off x="830053" y="1890315"/>
            <a:ext cx="37985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Tax and inheritance laws (reduced rates on high income groups)</a:t>
            </a:r>
          </a:p>
        </p:txBody>
      </p:sp>
    </p:spTree>
    <p:extLst>
      <p:ext uri="{BB962C8B-B14F-4D97-AF65-F5344CB8AC3E}">
        <p14:creationId xmlns:p14="http://schemas.microsoft.com/office/powerpoint/2010/main" val="3847443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88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5198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Massive tax cut for those with</a:t>
            </a:r>
          </a:p>
          <a:p>
            <a:r>
              <a:rPr lang="en-US" sz="2000" dirty="0"/>
              <a:t>More than $4 million in income.</a:t>
            </a:r>
          </a:p>
          <a:p>
            <a:endParaRPr lang="en-US" sz="2000" dirty="0"/>
          </a:p>
          <a:p>
            <a:r>
              <a:rPr lang="en-US" sz="2000" dirty="0"/>
              <a:t>And for those with more than </a:t>
            </a:r>
          </a:p>
          <a:p>
            <a:r>
              <a:rPr lang="en-US" sz="2000"/>
              <a:t>About $</a:t>
            </a:r>
            <a:r>
              <a:rPr lang="en-US" sz="2000" dirty="0"/>
              <a:t>200,000 in income.</a:t>
            </a:r>
          </a:p>
        </p:txBody>
      </p:sp>
    </p:spTree>
    <p:extLst>
      <p:ext uri="{BB962C8B-B14F-4D97-AF65-F5344CB8AC3E}">
        <p14:creationId xmlns:p14="http://schemas.microsoft.com/office/powerpoint/2010/main" val="270156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1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3820592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64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955-A410-BE45-85FD-5083D64D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B855-9421-9242-A11B-B69AFCB4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What do workers bring to the market?</a:t>
            </a:r>
          </a:p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How does the market value the labor characteristics?</a:t>
            </a:r>
          </a:p>
          <a:p>
            <a:r>
              <a:rPr lang="en-US" dirty="0"/>
              <a:t>Government policies</a:t>
            </a:r>
          </a:p>
          <a:p>
            <a:pPr lvl="1"/>
            <a:r>
              <a:rPr lang="en-US"/>
              <a:t>PRE-distribution </a:t>
            </a:r>
            <a:r>
              <a:rPr lang="en-US" dirty="0"/>
              <a:t>– affecting markets</a:t>
            </a:r>
          </a:p>
          <a:p>
            <a:pPr lvl="1"/>
            <a:r>
              <a:rPr lang="en-US" dirty="0"/>
              <a:t>Redistribution – affecting incomes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FEF58-9B84-8F4A-AFC1-7177C6C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65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395840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80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mpetition in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2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Revenue Concentration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3652572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51809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6" y="1660398"/>
            <a:ext cx="10169462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31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00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There is a “winner take all” aspect of the technology-driven economy.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66D92-87F9-C748-A444-F1BC2B0A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Benefits Ownership over Labor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949A2-A3E2-AB46-9600-8C9BEAF6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FC0DB-ACB3-A642-83DB-EC4BBB77B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23258"/>
            <a:ext cx="7315200" cy="50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306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can Hurt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21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Early on, technology was good to low income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723047" y="5395171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Until it was bad for them….</a:t>
            </a:r>
          </a:p>
        </p:txBody>
      </p:sp>
    </p:spTree>
    <p:extLst>
      <p:ext uri="{BB962C8B-B14F-4D97-AF65-F5344CB8AC3E}">
        <p14:creationId xmlns:p14="http://schemas.microsoft.com/office/powerpoint/2010/main" val="28852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 A M</a:t>
            </a:r>
            <a:r>
              <a:rPr lang="en-US" sz="3800" dirty="0"/>
              <a:t>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Technology:</a:t>
            </a:r>
          </a:p>
          <a:p>
            <a:pPr lvl="1"/>
            <a:r>
              <a:rPr lang="en-US" dirty="0"/>
              <a:t>Facilitates market power for owners.</a:t>
            </a:r>
          </a:p>
          <a:p>
            <a:pPr lvl="1"/>
            <a:r>
              <a:rPr lang="en-US" dirty="0"/>
              <a:t>Reduces bargaining power for labor.</a:t>
            </a:r>
          </a:p>
          <a:p>
            <a:pPr lvl="1"/>
            <a:r>
              <a:rPr lang="en-US" dirty="0"/>
              <a:t>Shifts costs of doing business onto labor.</a:t>
            </a:r>
          </a:p>
          <a:p>
            <a:pPr lvl="1"/>
            <a:endParaRPr lang="en-US" dirty="0"/>
          </a:p>
          <a:p>
            <a:r>
              <a:rPr lang="en-US" dirty="0"/>
              <a:t>Modern day Robber Barons?</a:t>
            </a:r>
          </a:p>
          <a:p>
            <a:pPr lvl="1"/>
            <a:r>
              <a:rPr lang="en-US" dirty="0"/>
              <a:t>Ruthlessly absorbing as much income as they can.</a:t>
            </a:r>
          </a:p>
          <a:p>
            <a:pPr lvl="1"/>
            <a:r>
              <a:rPr lang="en-US" dirty="0"/>
              <a:t>Lack of regard for labor.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79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</a:t>
            </a:r>
            <a:r>
              <a:rPr lang="en-US"/>
              <a:t>on low-skilled </a:t>
            </a:r>
            <a:r>
              <a:rPr lang="en-US" dirty="0"/>
              <a:t>workers and hence their wages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the United States, globalization is thought to lower the wages of low skilled and </a:t>
            </a:r>
            <a:r>
              <a:rPr lang="en-US"/>
              <a:t>hence low-wage </a:t>
            </a:r>
            <a:r>
              <a:rPr lang="en-US" dirty="0"/>
              <a:t>workers relative to those </a:t>
            </a:r>
            <a:r>
              <a:rPr lang="en-US"/>
              <a:t>of high-skilled </a:t>
            </a:r>
            <a:r>
              <a:rPr lang="en-US" dirty="0"/>
              <a:t>workers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Kyle Montanio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University of Colorado, Denver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April 15,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77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7EDA4-A6FA-4640-A0AC-014455C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chanisms for the Effects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4F29-862A-0B4F-8F2B-30C56DC0F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36922"/>
          </a:xfrm>
        </p:spPr>
        <p:txBody>
          <a:bodyPr>
            <a:normAutofit/>
          </a:bodyPr>
          <a:lstStyle/>
          <a:p>
            <a:r>
              <a:rPr lang="en-US" dirty="0"/>
              <a:t>Merchandise trade</a:t>
            </a:r>
          </a:p>
          <a:p>
            <a:pPr lvl="1"/>
            <a:r>
              <a:rPr lang="en-US" dirty="0"/>
              <a:t>Importing goods that are made with low-skilled workers and exporting goods that are made with high-skilled workers</a:t>
            </a:r>
          </a:p>
          <a:p>
            <a:pPr lvl="2"/>
            <a:r>
              <a:rPr lang="en-US" dirty="0"/>
              <a:t>Lowers the wages of unskilled relative to skilled</a:t>
            </a:r>
          </a:p>
          <a:p>
            <a:pPr lvl="3"/>
            <a:r>
              <a:rPr lang="en-US" dirty="0"/>
              <a:t>making the distribution of income </a:t>
            </a:r>
            <a:r>
              <a:rPr lang="en-US" b="1" dirty="0"/>
              <a:t>less equal</a:t>
            </a:r>
          </a:p>
          <a:p>
            <a:r>
              <a:rPr lang="en-US" dirty="0"/>
              <a:t>Outsourcing</a:t>
            </a:r>
          </a:p>
          <a:p>
            <a:pPr lvl="1"/>
            <a:r>
              <a:rPr lang="en-US" dirty="0"/>
              <a:t>Similar channel as with merchandise trade</a:t>
            </a:r>
          </a:p>
          <a:p>
            <a:r>
              <a:rPr lang="en-US" dirty="0"/>
              <a:t>Trade in services</a:t>
            </a:r>
          </a:p>
          <a:p>
            <a:pPr lvl="1"/>
            <a:r>
              <a:rPr lang="en-US" dirty="0"/>
              <a:t>US imports of middle-skill services: business and some professional services</a:t>
            </a:r>
          </a:p>
          <a:p>
            <a:pPr lvl="1"/>
            <a:endParaRPr lang="en-US" dirty="0"/>
          </a:p>
          <a:p>
            <a:r>
              <a:rPr lang="en-US" dirty="0"/>
              <a:t>Intuitively:  The same as if we were to move the actual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31BD-26F2-604A-9E36-F2A9B126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Institutions</a:t>
            </a:r>
          </a:p>
          <a:p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43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40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4759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B2DB-40EB-A74D-BCFF-FB7A6C99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17" y="11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U.S.</a:t>
            </a:r>
            <a:r>
              <a:rPr lang="en-US" sz="3600" dirty="0"/>
              <a:t> – Racial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63612-0DE0-BA4D-A273-07CA0620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2BDBF-96E6-774A-B187-ADCFFD5FCBF2}"/>
              </a:ext>
            </a:extLst>
          </p:cNvPr>
          <p:cNvSpPr/>
          <p:nvPr/>
        </p:nvSpPr>
        <p:spPr>
          <a:xfrm>
            <a:off x="6491591" y="64414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Economic Policy Institute, </a:t>
            </a:r>
            <a:r>
              <a:rPr lang="en-US" sz="1400" i="1" dirty="0"/>
              <a:t>State of Working America</a:t>
            </a:r>
            <a:r>
              <a:rPr lang="en-US" sz="1400" dirty="0"/>
              <a:t>,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B28A5-B0D3-44A9-A830-91115C79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95" y="875446"/>
            <a:ext cx="6982329" cy="520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61FB8-7C15-4172-A810-5432997682F4}"/>
              </a:ext>
            </a:extLst>
          </p:cNvPr>
          <p:cNvSpPr txBox="1"/>
          <p:nvPr/>
        </p:nvSpPr>
        <p:spPr>
          <a:xfrm>
            <a:off x="121224" y="3075057"/>
            <a:ext cx="2451288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staying poor, if born poor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3EFEA3-332E-4F00-877A-E63B8C5F3D87}"/>
              </a:ext>
            </a:extLst>
          </p:cNvPr>
          <p:cNvSpPr/>
          <p:nvPr/>
        </p:nvSpPr>
        <p:spPr>
          <a:xfrm>
            <a:off x="3096768" y="1938528"/>
            <a:ext cx="975360" cy="3572256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7DF3A-501D-465F-86E2-D0D776D9AFB5}"/>
              </a:ext>
            </a:extLst>
          </p:cNvPr>
          <p:cNvSpPr txBox="1"/>
          <p:nvPr/>
        </p:nvSpPr>
        <p:spPr>
          <a:xfrm>
            <a:off x="9399024" y="3989457"/>
            <a:ext cx="2295471" cy="7078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Odds of </a:t>
            </a:r>
            <a:r>
              <a:rPr lang="en-US" sz="2000" i="1" dirty="0"/>
              <a:t>becoming</a:t>
            </a:r>
            <a:r>
              <a:rPr lang="en-US" sz="2000" dirty="0"/>
              <a:t> poor, if born rich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02CA77-AE6C-48D4-879E-8A42B560CAA7}"/>
              </a:ext>
            </a:extLst>
          </p:cNvPr>
          <p:cNvSpPr/>
          <p:nvPr/>
        </p:nvSpPr>
        <p:spPr>
          <a:xfrm>
            <a:off x="8119874" y="3594969"/>
            <a:ext cx="975360" cy="18867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FB4E5-44B3-4137-8C76-3266029A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Racial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765-099E-409D-ADC8-2A27C37B8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Product of a long historical process of discrimination with at least two reinforcing sets of policies. </a:t>
            </a:r>
          </a:p>
          <a:p>
            <a:pPr lvl="1"/>
            <a:r>
              <a:rPr lang="en-US" b="0" dirty="0"/>
              <a:t>Policies that govern the spatial distribution of the black population. </a:t>
            </a:r>
          </a:p>
          <a:p>
            <a:pPr lvl="2"/>
            <a:r>
              <a:rPr lang="en-US" dirty="0"/>
              <a:t> Restrictive covenants, redlining, and general housing and lending discrimination</a:t>
            </a:r>
            <a:endParaRPr lang="en-US" b="0" dirty="0"/>
          </a:p>
          <a:p>
            <a:pPr lvl="1"/>
            <a:r>
              <a:rPr lang="en-US" b="0" dirty="0"/>
              <a:t>Policies that have a disparate impact on black individuals because of their locations.</a:t>
            </a:r>
          </a:p>
          <a:p>
            <a:pPr lvl="2"/>
            <a:r>
              <a:rPr lang="en-US" dirty="0"/>
              <a:t>The original version of Michigan Senate Bill 897 exempted individuals from this work requirement conditional on residing in a county with an unemployment rate above 8.5 percent. The higher unemployment rates in rural counties would disproportionately exempt white Medicaid recipients from the work requirement within the bill.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3A609-923F-439A-A86D-6EE0EC1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753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There is evidence that at some level, increased inequality slows economic growth.</a:t>
            </a:r>
          </a:p>
          <a:p>
            <a:pPr lvl="2"/>
            <a:r>
              <a:rPr lang="en-US" dirty="0"/>
              <a:t>Or, inequality concentrates resources among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the level of inequality.</a:t>
            </a:r>
          </a:p>
          <a:p>
            <a:pPr lvl="3"/>
            <a:r>
              <a:rPr lang="en-US" dirty="0"/>
              <a:t>E.g., inequality is primarily a function of market outcomes, so should be left alone.</a:t>
            </a:r>
          </a:p>
          <a:p>
            <a:pPr lvl="3"/>
            <a:r>
              <a:rPr lang="en-US" dirty="0"/>
              <a:t>Or, a solid middle class is important for maintaining a civil society, which runs contrary to a high degree of inequality.</a:t>
            </a:r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  <a:p>
            <a:pPr lvl="1"/>
            <a:r>
              <a:rPr lang="en-US" dirty="0"/>
              <a:t>Minimum wages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110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79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40459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4" y="26499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 (</a:t>
            </a:r>
            <a:r>
              <a:rPr lang="en-US" i="1" dirty="0"/>
              <a:t>equality of opportunity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25969848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63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it possible to increase growth and reduce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lvl="1"/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  <a:p>
            <a:r>
              <a:rPr lang="en-US" dirty="0"/>
              <a:t>Possibly: encouraging competition promotes a more efficient economy </a:t>
            </a:r>
          </a:p>
          <a:p>
            <a:pPr lvl="1"/>
            <a:r>
              <a:rPr lang="en-US" dirty="0"/>
              <a:t>Companies with market power (monopolies) can stagnate economies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8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80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Kyle </a:t>
            </a:r>
            <a:r>
              <a:rPr lang="en-US" dirty="0" err="1"/>
              <a:t>Montanio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>
                <a:hlinkClick r:id="rId3"/>
              </a:rPr>
              <a:t>Kyle.Montanio@</a:t>
            </a:r>
            <a:r>
              <a:rPr lang="en-US" err="1">
                <a:hlinkClick r:id="rId3"/>
              </a:rPr>
              <a:t>UCD</a:t>
            </a:r>
            <a:r>
              <a:rPr lang="en-US" err="1"/>
              <a:t>enver</a:t>
            </a:r>
            <a:r>
              <a:rPr lang="en-US"/>
              <a:t>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3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347426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income/wealth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551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between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2626846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18496</TotalTime>
  <Words>2937</Words>
  <Application>Microsoft Macintosh PowerPoint</Application>
  <PresentationFormat>Widescreen</PresentationFormat>
  <Paragraphs>509</Paragraphs>
  <Slides>66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 An International Perspective: Comparables</vt:lpstr>
      <vt:lpstr>Income Share Changes Between 1970  and 2017</vt:lpstr>
      <vt:lpstr>Quintile Income Cutoffs</vt:lpstr>
      <vt:lpstr>Income Changes from Growing Inequality</vt:lpstr>
      <vt:lpstr>Income Changes from Growing Inequality</vt:lpstr>
      <vt:lpstr>How Has Inequality Influenced Incomes?</vt:lpstr>
      <vt:lpstr>Growth Has Been Primarily at the Very Top</vt:lpstr>
      <vt:lpstr>The Gini Coefficient</vt:lpstr>
      <vt:lpstr>Forming the GINI Coefficient: 2015</vt:lpstr>
      <vt:lpstr>Income and Wealth Inequality</vt:lpstr>
      <vt:lpstr>Wealth Inequality Exceeds Income Inequality</vt:lpstr>
      <vt:lpstr>Wealth Concentration Has Been Rising</vt:lpstr>
      <vt:lpstr>Where Does Inequality Come From?</vt:lpstr>
      <vt:lpstr> Immigration and Inequality</vt:lpstr>
      <vt:lpstr>Government Policy and Inequality</vt:lpstr>
      <vt:lpstr>Taxes, Transfers, and Income: 2018</vt:lpstr>
      <vt:lpstr>Tax and Transfer Programs: Income Shares</vt:lpstr>
      <vt:lpstr>What About Tax Rates?</vt:lpstr>
      <vt:lpstr>Tax Rates Over Time</vt:lpstr>
      <vt:lpstr>The Top Tax Rate and Income Cutoff</vt:lpstr>
      <vt:lpstr>Dramatically Less Progressivity in the Tax Code</vt:lpstr>
      <vt:lpstr>Market Forces and Inequality</vt:lpstr>
      <vt:lpstr>Where Does Inequality Come From? Summary</vt:lpstr>
      <vt:lpstr>Labor Income is Unhinged from Productivity</vt:lpstr>
      <vt:lpstr> Declining Unionization</vt:lpstr>
      <vt:lpstr> Competition in the Economy</vt:lpstr>
      <vt:lpstr>Growing Revenue Concentration</vt:lpstr>
      <vt:lpstr> CEO Pay Has Been Growing Rapidly</vt:lpstr>
      <vt:lpstr> CEO Pay Has Been Growing Rapidly</vt:lpstr>
      <vt:lpstr> CEO Compensation – Tied to Stock Prices</vt:lpstr>
      <vt:lpstr>Technological Change and Inequality</vt:lpstr>
      <vt:lpstr>Technology Benefits Ownership over Labor</vt:lpstr>
      <vt:lpstr>Technology can Hurt Low Income Workers</vt:lpstr>
      <vt:lpstr>  A Modern Example: Uber &amp; Lyft</vt:lpstr>
      <vt:lpstr>Globalization</vt:lpstr>
      <vt:lpstr>Mechanisms for the Effects of Globalization</vt:lpstr>
      <vt:lpstr>What is driving increasing inequality?</vt:lpstr>
      <vt:lpstr>  Sources of Inequality Through Late 1990s</vt:lpstr>
      <vt:lpstr>Why Does Inequality Matter?</vt:lpstr>
      <vt:lpstr>PowerPoint Presentation</vt:lpstr>
      <vt:lpstr>U.S. – Racial Differences</vt:lpstr>
      <vt:lpstr> Government Policy and Racial Inequality</vt:lpstr>
      <vt:lpstr> Addressing Inequality: Is It A Problem?</vt:lpstr>
      <vt:lpstr>Addressing Inequality:  Immediately Available Policy Solutions (1/2)</vt:lpstr>
      <vt:lpstr>History of the Federal Minimum Wage</vt:lpstr>
      <vt:lpstr>PowerPoint Presentation</vt:lpstr>
      <vt:lpstr>Addressing Inequality:  Immediately Available Policy Solutions (2/2)</vt:lpstr>
      <vt:lpstr>Addressing Inequality:  Long Term</vt:lpstr>
      <vt:lpstr>What to do About Inequality?</vt:lpstr>
      <vt:lpstr>Tension in Policy Solutions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295</cp:revision>
  <cp:lastPrinted>2022-03-02T18:45:19Z</cp:lastPrinted>
  <dcterms:created xsi:type="dcterms:W3CDTF">2017-05-03T22:30:38Z</dcterms:created>
  <dcterms:modified xsi:type="dcterms:W3CDTF">2022-04-18T21:14:51Z</dcterms:modified>
</cp:coreProperties>
</file>