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1026" r:id="rId2"/>
    <p:sldId id="1153" r:id="rId3"/>
    <p:sldId id="328" r:id="rId4"/>
    <p:sldId id="4001" r:id="rId5"/>
    <p:sldId id="4002" r:id="rId6"/>
    <p:sldId id="259" r:id="rId7"/>
    <p:sldId id="275" r:id="rId8"/>
    <p:sldId id="335" r:id="rId9"/>
    <p:sldId id="1148" r:id="rId10"/>
    <p:sldId id="305" r:id="rId11"/>
    <p:sldId id="306" r:id="rId12"/>
    <p:sldId id="1233" r:id="rId13"/>
    <p:sldId id="1729" r:id="rId14"/>
    <p:sldId id="279" r:id="rId15"/>
    <p:sldId id="263" r:id="rId16"/>
    <p:sldId id="324" r:id="rId17"/>
    <p:sldId id="1099" r:id="rId18"/>
    <p:sldId id="340" r:id="rId19"/>
    <p:sldId id="329" r:id="rId20"/>
    <p:sldId id="381" r:id="rId21"/>
    <p:sldId id="370" r:id="rId22"/>
    <p:sldId id="1152" r:id="rId23"/>
    <p:sldId id="383" r:id="rId24"/>
    <p:sldId id="384" r:id="rId25"/>
    <p:sldId id="314" r:id="rId26"/>
    <p:sldId id="310" r:id="rId27"/>
    <p:sldId id="385" r:id="rId28"/>
    <p:sldId id="3504" r:id="rId29"/>
    <p:sldId id="1157" r:id="rId30"/>
    <p:sldId id="1162" r:id="rId31"/>
    <p:sldId id="388" r:id="rId32"/>
    <p:sldId id="1027" r:id="rId33"/>
    <p:sldId id="11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4" autoAdjust="0"/>
    <p:restoredTop sz="93741"/>
  </p:normalViewPr>
  <p:slideViewPr>
    <p:cSldViewPr snapToGrid="0" snapToObjects="1">
      <p:cViewPr varScale="1">
        <p:scale>
          <a:sx n="83" d="100"/>
          <a:sy n="83" d="100"/>
        </p:scale>
        <p:origin x="20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094E-2"/>
          <c:y val="4.504506921081816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5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7015145" y="2624526"/>
            <a:ext cx="3495709" cy="2272071"/>
            <a:chOff x="7501523" y="2892728"/>
            <a:chExt cx="3495709" cy="22720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5317" y="3454625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C4C88"/>
                  </a:solidFill>
                </a:rPr>
                <a:t>A + B</a:t>
              </a:r>
              <a:endParaRPr lang="en-US" sz="2400" dirty="0">
                <a:solidFill>
                  <a:srgbClr val="0C4C8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6998" y="4333802"/>
              <a:ext cx="3430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x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14665" y="4679249"/>
              <a:ext cx="801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Extreme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409363" y="417681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Inequality</a:t>
              </a:r>
            </a:p>
          </p:txBody>
        </p: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133682"/>
              </p:ext>
            </p:extLst>
          </p:nvPr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FED1-4370-7C48-A3DD-4F450EA5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 T</a:t>
            </a:r>
            <a:r>
              <a:rPr lang="en-US" sz="3600" dirty="0"/>
              <a:t>hird Measure of Inequality: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000B-A493-8D46-9DB5-DA91414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D574D-DA9C-D94B-84A4-39C76CB62D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92" y="989045"/>
            <a:ext cx="8453535" cy="52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C4BD-4EFD-7944-B877-D575116C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nsumption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1688-BDF5-0B40-8265-65E06402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Consumption is another important metric for judging inequality</a:t>
            </a:r>
          </a:p>
          <a:p>
            <a:pPr>
              <a:lnSpc>
                <a:spcPct val="150000"/>
              </a:lnSpc>
            </a:pPr>
            <a:r>
              <a:rPr lang="en-US" dirty="0"/>
              <a:t>Arguably a better indicator of “well-being”</a:t>
            </a:r>
          </a:p>
          <a:p>
            <a:pPr>
              <a:lnSpc>
                <a:spcPct val="150000"/>
              </a:lnSpc>
            </a:pPr>
            <a:r>
              <a:rPr lang="en-US" dirty="0"/>
              <a:t>Extremely difficult to measure</a:t>
            </a:r>
          </a:p>
          <a:p>
            <a:pPr>
              <a:lnSpc>
                <a:spcPct val="150000"/>
              </a:lnSpc>
            </a:pPr>
            <a:r>
              <a:rPr lang="en-US" dirty="0"/>
              <a:t>Growing evidence that consumption inequality has also increased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45370-611D-FA40-8038-FCA44C6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0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0" y="82799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accent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111115"/>
            <a:ext cx="9144000" cy="31191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Cliff Nowell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Professor,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Shanghai Normal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Professor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Weber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February, 24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Cliff Nowell&gt;</a:t>
            </a:r>
          </a:p>
          <a:p>
            <a:pPr marL="0" indent="0" algn="ctr">
              <a:buNone/>
            </a:pPr>
            <a:r>
              <a:rPr lang="en-US" dirty="0"/>
              <a:t>cnowell@weber.edu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5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ptocurrencies: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12736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2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70382</TotalTime>
  <Words>1315</Words>
  <Application>Microsoft Macintosh PowerPoint</Application>
  <PresentationFormat>Widescreen</PresentationFormat>
  <Paragraphs>273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Custom Design</vt:lpstr>
      <vt:lpstr>PowerPoint Presentation</vt:lpstr>
      <vt:lpstr>Economic Inequality</vt:lpstr>
      <vt:lpstr> National Economic Education Delegation</vt:lpstr>
      <vt:lpstr> Available NEED Topics Include:</vt:lpstr>
      <vt:lpstr>Submitting Questions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The Gini Coefficient</vt:lpstr>
      <vt:lpstr>Income Share Changes Between 1970  and 2017</vt:lpstr>
      <vt:lpstr>Growth Has Been Primarily at the Very Top</vt:lpstr>
      <vt:lpstr>Wealth Inequality Exceeds Income Inequality</vt:lpstr>
      <vt:lpstr> A Third Measure of Inequality: Consumption</vt:lpstr>
      <vt:lpstr> Consumption Inequality</vt:lpstr>
      <vt:lpstr>Government Policy and Inequality</vt:lpstr>
      <vt:lpstr>Tax Rates Over Time</vt:lpstr>
      <vt:lpstr>Dramatically Less Progressivity in the Tax Code</vt:lpstr>
      <vt:lpstr>Market Forces and Inequality</vt:lpstr>
      <vt:lpstr>Technological Change and Inequality</vt:lpstr>
      <vt:lpstr>Globalization</vt:lpstr>
      <vt:lpstr>  Sources of Inequality Through Late 1990s</vt:lpstr>
      <vt:lpstr>Why Does Inequality Matter?</vt:lpstr>
      <vt:lpstr>U.S. – Racial Differences</vt:lpstr>
      <vt:lpstr> An  International Perspective: Comparables</vt:lpstr>
      <vt:lpstr>Addressing Inequality:  Immediately Available Policy Solutions (1/2)</vt:lpstr>
      <vt:lpstr>Addressing Inequality:  Immediately Available Policy Solutions (2/2)</vt:lpstr>
      <vt:lpstr> Thank you!</vt:lpstr>
      <vt:lpstr>Cryptocurrencies: Geoffrey Woglom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346</cp:revision>
  <cp:lastPrinted>2018-04-14T23:01:43Z</cp:lastPrinted>
  <dcterms:created xsi:type="dcterms:W3CDTF">2017-05-03T22:30:38Z</dcterms:created>
  <dcterms:modified xsi:type="dcterms:W3CDTF">2022-02-28T16:46:14Z</dcterms:modified>
</cp:coreProperties>
</file>