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47"/>
  </p:notesMasterIdLst>
  <p:sldIdLst>
    <p:sldId id="1153" r:id="rId2"/>
    <p:sldId id="328" r:id="rId3"/>
    <p:sldId id="434" r:id="rId4"/>
    <p:sldId id="435" r:id="rId5"/>
    <p:sldId id="327" r:id="rId6"/>
    <p:sldId id="259" r:id="rId7"/>
    <p:sldId id="3533" r:id="rId8"/>
    <p:sldId id="3534" r:id="rId9"/>
    <p:sldId id="385" r:id="rId10"/>
    <p:sldId id="3544" r:id="rId11"/>
    <p:sldId id="3542" r:id="rId12"/>
    <p:sldId id="3504" r:id="rId13"/>
    <p:sldId id="3536" r:id="rId14"/>
    <p:sldId id="3545" r:id="rId15"/>
    <p:sldId id="301" r:id="rId16"/>
    <p:sldId id="1157" r:id="rId17"/>
    <p:sldId id="3547" r:id="rId18"/>
    <p:sldId id="3548" r:id="rId19"/>
    <p:sldId id="321" r:id="rId20"/>
    <p:sldId id="3546" r:id="rId21"/>
    <p:sldId id="386" r:id="rId22"/>
    <p:sldId id="1162" r:id="rId23"/>
    <p:sldId id="3554" r:id="rId24"/>
    <p:sldId id="3563" r:id="rId25"/>
    <p:sldId id="3562" r:id="rId26"/>
    <p:sldId id="3565" r:id="rId27"/>
    <p:sldId id="3557" r:id="rId28"/>
    <p:sldId id="1178" r:id="rId29"/>
    <p:sldId id="3550" r:id="rId30"/>
    <p:sldId id="3552" r:id="rId31"/>
    <p:sldId id="3549" r:id="rId32"/>
    <p:sldId id="3560" r:id="rId33"/>
    <p:sldId id="3559" r:id="rId34"/>
    <p:sldId id="1179" r:id="rId35"/>
    <p:sldId id="1731" r:id="rId36"/>
    <p:sldId id="1180" r:id="rId37"/>
    <p:sldId id="3558" r:id="rId38"/>
    <p:sldId id="3553" r:id="rId39"/>
    <p:sldId id="388" r:id="rId40"/>
    <p:sldId id="3543" r:id="rId41"/>
    <p:sldId id="1158" r:id="rId42"/>
    <p:sldId id="311" r:id="rId43"/>
    <p:sldId id="389" r:id="rId44"/>
    <p:sldId id="3556" r:id="rId45"/>
    <p:sldId id="356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E43300"/>
    <a:srgbClr val="FFD800"/>
    <a:srgbClr val="00B0F0"/>
    <a:srgbClr val="CF1D01"/>
    <a:srgbClr val="E2E004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86" autoAdjust="0"/>
    <p:restoredTop sz="93770"/>
  </p:normalViewPr>
  <p:slideViewPr>
    <p:cSldViewPr snapToGrid="0" snapToObjects="1">
      <p:cViewPr varScale="1">
        <p:scale>
          <a:sx n="89" d="100"/>
          <a:sy n="89" d="100"/>
        </p:scale>
        <p:origin x="176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quitablegrowth.org/rising-income-inequality-exacerbates-downward-economic-mobility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57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https://equitablegrowth.org/rising-income-inequality-exacerbates-downward-economic-mobility/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5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/2019/04/24/upshot/why-america-may-already-have-its-highest-minimum-wage.html?action=</a:t>
            </a:r>
            <a:r>
              <a:rPr lang="en-US" dirty="0" err="1"/>
              <a:t>click&amp;module</a:t>
            </a:r>
            <a:r>
              <a:rPr lang="en-US" dirty="0"/>
              <a:t>=</a:t>
            </a:r>
            <a:r>
              <a:rPr lang="en-US" dirty="0" err="1"/>
              <a:t>RelatedLinks&amp;pgtype</a:t>
            </a:r>
            <a:r>
              <a:rPr lang="en-US" dirty="0"/>
              <a:t>=Article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52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/2019/04/24/upshot/why-america-may-already-have-its-highest-minimum-wage.html?action=</a:t>
            </a:r>
            <a:r>
              <a:rPr lang="en-US" dirty="0" err="1"/>
              <a:t>click&amp;module</a:t>
            </a:r>
            <a:r>
              <a:rPr lang="en-US" dirty="0"/>
              <a:t>=</a:t>
            </a:r>
            <a:r>
              <a:rPr lang="en-US" dirty="0" err="1"/>
              <a:t>RelatedLinks&amp;pgtype</a:t>
            </a:r>
            <a:r>
              <a:rPr lang="en-US" dirty="0"/>
              <a:t>=Article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63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/2019/04/24/upshot/why-america-may-already-have-its-highest-minimum-wage.html?action=</a:t>
            </a:r>
            <a:r>
              <a:rPr lang="en-US" dirty="0" err="1"/>
              <a:t>click&amp;module</a:t>
            </a:r>
            <a:r>
              <a:rPr lang="en-US" dirty="0"/>
              <a:t>=</a:t>
            </a:r>
            <a:r>
              <a:rPr lang="en-US" dirty="0" err="1"/>
              <a:t>RelatedLinks&amp;pgtype</a:t>
            </a:r>
            <a:r>
              <a:rPr lang="en-US" dirty="0"/>
              <a:t>=Article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37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your</a:t>
            </a:r>
            <a:r>
              <a:rPr lang="en-US" baseline="0" dirty="0"/>
              <a:t> own experience at FTC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4D649D-2BFF-4C29-BFA2-4D8DBD4600D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38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8617-0451-44BE-AC82-7FE3DD45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F4196-F966-4329-BDF7-977A1F65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FD08C-D35E-45F0-B077-773BC7B83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1BFAA-77C8-4C7C-9010-3EBAFD06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C6080A-7F46-4EC1-9E2A-DEE2B0C0D0C4}" type="datetime1">
              <a:rPr lang="en-GB" smtClean="0"/>
              <a:t>17/05/2021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6B7AF-7CE5-4FB3-9153-26335332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3ABD0-5698-44B0-A20E-93E689F5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70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EA43-E33B-4398-A0D3-10175F31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3D3B0-D4A8-4A53-A9C0-C3D768CEF8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B4231-347F-4CC7-8E6E-54A4B4BD2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33CE5-9EEA-4FCE-84B5-B77B3ED2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268C9-B903-42EF-B4B9-89EE1457A750}" type="datetime1">
              <a:rPr lang="en-GB" smtClean="0"/>
              <a:t>17/05/2021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67ED4-813C-4ACA-9460-DF0467B1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57ABE-8D0D-4FE1-8AC6-42637A49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797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9884-1EBD-4CFB-900E-31709D6A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C7BB-33CA-4513-81C3-904F3FF70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1061-A01D-4C95-B06A-3B6E3153F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E42B5-B0B7-4092-BBD8-0F7E813817C0}" type="datetime1">
              <a:rPr lang="en-GB" smtClean="0"/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BDAB3-9221-4678-93DD-6F4F5EC8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35253-D773-40E7-BBEB-6A3B31A2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995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20A103-CD01-42A7-AEAF-E742EB987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8D1B4-4288-4E84-9E79-06CD6F948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76B0C-6E8C-4DC7-B670-D5C2372A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56108-3E6D-409D-937E-FF84CEBAA288}" type="datetime1">
              <a:rPr lang="en-GB" smtClean="0"/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3B5BA-0640-4759-8CD2-B3F7A36A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5AD88-CDA7-425D-A0BA-A42540EA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400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A1A1B-6776-4671-B601-DE113DE8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56840-887C-4162-B08D-F195479EBB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C378D-FDAB-4499-9FE3-EC729E56D8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81015" y="195085"/>
            <a:ext cx="1892739" cy="20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  <p:sldLayoutId id="2147483728" r:id="rId11"/>
    <p:sldLayoutId id="2147483729" r:id="rId12"/>
    <p:sldLayoutId id="2147483730" r:id="rId13"/>
    <p:sldLayoutId id="2147483731" r:id="rId14"/>
    <p:sldLayoutId id="214748373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quitablegrowth.org/research-paper/are-todays-inequalities-limiting-tomorrows-opportunitie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oecd.org/inequality/income-inequality.htm#indicator-chart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s://data.oecd.org/inequality/poverty-gap.htm#indicator-chart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tearly.org/why-early-childhood/?ms=FY21-ONG-PSG-GOO-GEN-XXX&amp;gclid=Cj0KCQjw1a6EBhC0ARIsAOiTkrGCnOqZFvFzhHs0W994MBjz7xrVPYQbvVf1h0xdeU8ygteaptve5k0aAhJmEALw_wcB" TargetMode="External"/><Relationship Id="rId2" Type="http://schemas.openxmlformats.org/officeDocument/2006/relationships/hyperlink" Target="https://heckmanequation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minwage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/Users/Jon/NEED%20Dropbox/Presentations/US%20Economic%20Update/Images/MinWageBinding.pn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Map_StateMin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MinimumWages/Images/MinWages_State&amp;Local_NYTimes.png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hinker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AE4E16-0EA1-40DB-A268-EDEE8E157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869"/>
            <a:ext cx="9144000" cy="1289761"/>
          </a:xfrm>
        </p:spPr>
        <p:txBody>
          <a:bodyPr anchor="ctr" anchorCtr="0"/>
          <a:lstStyle/>
          <a:p>
            <a:r>
              <a:rPr lang="en-US" dirty="0">
                <a:solidFill>
                  <a:schemeClr val="bg1"/>
                </a:solidFill>
              </a:rPr>
              <a:t>Economic Inequality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638" y="3753290"/>
            <a:ext cx="9144000" cy="23072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</a:rPr>
              <a:t>Adina </a:t>
            </a:r>
            <a:r>
              <a:rPr lang="en-US" sz="3200" dirty="0" err="1">
                <a:solidFill>
                  <a:schemeClr val="bg1"/>
                </a:solidFill>
              </a:rPr>
              <a:t>Ardelean</a:t>
            </a:r>
            <a:r>
              <a:rPr lang="en-US" sz="3200" b="1" dirty="0">
                <a:solidFill>
                  <a:schemeClr val="bg1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1"/>
                </a:solidFill>
              </a:rPr>
              <a:t>Lecturer, Santa Clara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i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OLLI, Santa Clara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May 17, 2021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39F97-2E48-4EBF-904D-C4533E495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2" y="351746"/>
            <a:ext cx="571499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9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0DB83-A3C5-EE41-8A08-43597433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C8D87-9BD1-F849-910B-7B798256A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808" y="141345"/>
            <a:ext cx="7962383" cy="6088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E3C38-110F-3F49-89FE-CC00B49EDB30}"/>
              </a:ext>
            </a:extLst>
          </p:cNvPr>
          <p:cNvSpPr txBox="1"/>
          <p:nvPr/>
        </p:nvSpPr>
        <p:spPr>
          <a:xfrm>
            <a:off x="5128054" y="6456851"/>
            <a:ext cx="6580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https://equitablegrowth.org/research-paper/are-todays-inequalities-limiting-tomorrows-opportunities</a:t>
            </a:r>
            <a:endParaRPr lang="en-US"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9A5233-23AF-DB4A-ADAA-D5B625F7B448}"/>
              </a:ext>
            </a:extLst>
          </p:cNvPr>
          <p:cNvGrpSpPr/>
          <p:nvPr/>
        </p:nvGrpSpPr>
        <p:grpSpPr>
          <a:xfrm>
            <a:off x="7853082" y="2689412"/>
            <a:ext cx="1626752" cy="1324363"/>
            <a:chOff x="7853082" y="2689412"/>
            <a:chExt cx="1626752" cy="13243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617054-E3FC-3B45-84AE-1EA730C740A2}"/>
                </a:ext>
              </a:extLst>
            </p:cNvPr>
            <p:cNvSpPr txBox="1"/>
            <p:nvPr/>
          </p:nvSpPr>
          <p:spPr>
            <a:xfrm>
              <a:off x="8641976" y="3429000"/>
              <a:ext cx="8378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U.S.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0C02DA-662C-1049-95C9-D32A7EDCF0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58395" y="3014893"/>
              <a:ext cx="327017" cy="414107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F6156F-43B8-9447-B677-18FC538051D0}"/>
                </a:ext>
              </a:extLst>
            </p:cNvPr>
            <p:cNvSpPr/>
            <p:nvPr/>
          </p:nvSpPr>
          <p:spPr>
            <a:xfrm>
              <a:off x="7853082" y="2689412"/>
              <a:ext cx="1207823" cy="268941"/>
            </a:xfrm>
            <a:prstGeom prst="rect">
              <a:avLst/>
            </a:prstGeom>
            <a:noFill/>
            <a:ln w="38100">
              <a:solidFill>
                <a:srgbClr val="CF1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082214D-215C-2545-8E34-BA845AF0CAB1}"/>
              </a:ext>
            </a:extLst>
          </p:cNvPr>
          <p:cNvSpPr txBox="1"/>
          <p:nvPr/>
        </p:nvSpPr>
        <p:spPr>
          <a:xfrm>
            <a:off x="9184195" y="2027643"/>
            <a:ext cx="692882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Brazil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6C5AC-076F-924C-A21B-72687036DA77}"/>
              </a:ext>
            </a:extLst>
          </p:cNvPr>
          <p:cNvSpPr txBox="1"/>
          <p:nvPr/>
        </p:nvSpPr>
        <p:spPr>
          <a:xfrm>
            <a:off x="7252620" y="2008135"/>
            <a:ext cx="715260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China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D77645-5E7C-7549-A2AC-4731A9BC2AD0}"/>
              </a:ext>
            </a:extLst>
          </p:cNvPr>
          <p:cNvSpPr txBox="1"/>
          <p:nvPr/>
        </p:nvSpPr>
        <p:spPr>
          <a:xfrm>
            <a:off x="8154327" y="1915802"/>
            <a:ext cx="360996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7DF44D-F8F9-FE4F-9F55-87258D394326}"/>
              </a:ext>
            </a:extLst>
          </p:cNvPr>
          <p:cNvSpPr txBox="1"/>
          <p:nvPr/>
        </p:nvSpPr>
        <p:spPr>
          <a:xfrm>
            <a:off x="3311069" y="3339698"/>
            <a:ext cx="1042786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Germany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00EB2-C41C-0842-AA8C-DD3F4F7BB917}"/>
              </a:ext>
            </a:extLst>
          </p:cNvPr>
          <p:cNvSpPr txBox="1"/>
          <p:nvPr/>
        </p:nvSpPr>
        <p:spPr>
          <a:xfrm>
            <a:off x="7723338" y="1482831"/>
            <a:ext cx="616066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Peru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CEC4BC-8648-1D4F-9A9A-2694A5617729}"/>
              </a:ext>
            </a:extLst>
          </p:cNvPr>
          <p:cNvSpPr txBox="1"/>
          <p:nvPr/>
        </p:nvSpPr>
        <p:spPr>
          <a:xfrm>
            <a:off x="5435704" y="4209275"/>
            <a:ext cx="883575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Canada</a:t>
            </a:r>
          </a:p>
        </p:txBody>
      </p:sp>
    </p:spTree>
    <p:extLst>
      <p:ext uri="{BB962C8B-B14F-4D97-AF65-F5344CB8AC3E}">
        <p14:creationId xmlns:p14="http://schemas.microsoft.com/office/powerpoint/2010/main" val="281322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891F4C-6040-4748-9DB7-45D82710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C31B83-B77B-4B38-BF74-3DC034895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14" y="204994"/>
            <a:ext cx="8514161" cy="602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67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B2DB-40EB-A74D-BCFF-FB7A6C992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17" y="1143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U.S.</a:t>
            </a:r>
            <a:r>
              <a:rPr lang="en-US" sz="3600" dirty="0"/>
              <a:t> – Racial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63612-0DE0-BA4D-A273-07CA0620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22BDBF-96E6-774A-B187-ADCFFD5FCBF2}"/>
              </a:ext>
            </a:extLst>
          </p:cNvPr>
          <p:cNvSpPr/>
          <p:nvPr/>
        </p:nvSpPr>
        <p:spPr>
          <a:xfrm>
            <a:off x="6491591" y="644146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Economic Policy Institute, </a:t>
            </a:r>
            <a:r>
              <a:rPr lang="en-US" sz="1400" i="1" dirty="0"/>
              <a:t>State of Working America</a:t>
            </a:r>
            <a:r>
              <a:rPr lang="en-US" sz="1400" dirty="0"/>
              <a:t>, 2012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B28A5-B0D3-44A9-A830-91115C794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95" y="875446"/>
            <a:ext cx="6982329" cy="5200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661FB8-7C15-4172-A810-5432997682F4}"/>
              </a:ext>
            </a:extLst>
          </p:cNvPr>
          <p:cNvSpPr txBox="1"/>
          <p:nvPr/>
        </p:nvSpPr>
        <p:spPr>
          <a:xfrm>
            <a:off x="121224" y="3075057"/>
            <a:ext cx="2451288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Odds of staying poor, if born poor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3EFEA3-332E-4F00-877A-E63B8C5F3D87}"/>
              </a:ext>
            </a:extLst>
          </p:cNvPr>
          <p:cNvSpPr/>
          <p:nvPr/>
        </p:nvSpPr>
        <p:spPr>
          <a:xfrm>
            <a:off x="3096768" y="1938528"/>
            <a:ext cx="975360" cy="3572256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7DF3A-501D-465F-86E2-D0D776D9AFB5}"/>
              </a:ext>
            </a:extLst>
          </p:cNvPr>
          <p:cNvSpPr txBox="1"/>
          <p:nvPr/>
        </p:nvSpPr>
        <p:spPr>
          <a:xfrm>
            <a:off x="9399024" y="3989457"/>
            <a:ext cx="2295471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Odds of </a:t>
            </a:r>
            <a:r>
              <a:rPr lang="en-US" sz="2000" i="1" dirty="0"/>
              <a:t>becoming</a:t>
            </a:r>
            <a:r>
              <a:rPr lang="en-US" sz="2000" dirty="0"/>
              <a:t> poor, if born rich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02CA77-AE6C-48D4-879E-8A42B560CAA7}"/>
              </a:ext>
            </a:extLst>
          </p:cNvPr>
          <p:cNvSpPr/>
          <p:nvPr/>
        </p:nvSpPr>
        <p:spPr>
          <a:xfrm>
            <a:off x="8119874" y="3594969"/>
            <a:ext cx="975360" cy="18867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9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B4E5-44B3-4137-8C76-3266029A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Go</a:t>
            </a:r>
            <a:r>
              <a:rPr lang="en-US" dirty="0"/>
              <a:t>vernment Policy and Racial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AC765-099E-409D-ADC8-2A27C37B8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dirty="0"/>
              <a:t>Product of a long historical process of discrimination with at least two reinforcing sets of policies. </a:t>
            </a:r>
          </a:p>
          <a:p>
            <a:pPr lvl="1"/>
            <a:r>
              <a:rPr lang="en-US" b="0" dirty="0"/>
              <a:t>Policies that govern the spatial distribution of the black population. </a:t>
            </a:r>
          </a:p>
          <a:p>
            <a:pPr lvl="2"/>
            <a:r>
              <a:rPr lang="en-US" dirty="0"/>
              <a:t> Restrictive covenants, redlining, and general housing and lending discrimination</a:t>
            </a:r>
            <a:endParaRPr lang="en-US" b="0" dirty="0"/>
          </a:p>
          <a:p>
            <a:pPr lvl="1"/>
            <a:r>
              <a:rPr lang="en-US" b="0" dirty="0"/>
              <a:t>Policies that have a disparate impact on black individuals because of their locations.</a:t>
            </a:r>
          </a:p>
          <a:p>
            <a:pPr lvl="2"/>
            <a:r>
              <a:rPr lang="en-US" dirty="0"/>
              <a:t>The original version of Michigan Senate Bill 897 exempted individuals from this work requirement conditional on residing in a county with an unemployment rate above 8.5 percent. The higher unemployment rates in rural counties would disproportionately exempt white Medicaid recipients from the work requirement within the bill.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3A609-923F-439A-A86D-6EE0EC11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875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at you’ll hear today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2377440" y="1334419"/>
            <a:ext cx="7889966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Does inequality matter?</a:t>
            </a:r>
          </a:p>
          <a:p>
            <a:pPr>
              <a:lnSpc>
                <a:spcPct val="100000"/>
              </a:lnSpc>
            </a:pPr>
            <a:r>
              <a:rPr lang="en-US" dirty="0"/>
              <a:t>How much inequality is too much?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Addressing inequality: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Redistribution: Tax and transfer programs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Pre-distribution programs</a:t>
            </a:r>
          </a:p>
        </p:txBody>
      </p:sp>
    </p:spTree>
    <p:extLst>
      <p:ext uri="{BB962C8B-B14F-4D97-AF65-F5344CB8AC3E}">
        <p14:creationId xmlns:p14="http://schemas.microsoft.com/office/powerpoint/2010/main" val="312626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7D58-16EA-5045-97E9-602E1B43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Much Inequality Is too Much?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2176A-272E-1C47-AC6E-2876288A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B61E7A-017E-424B-9F8C-92C29D5D88A0}"/>
              </a:ext>
            </a:extLst>
          </p:cNvPr>
          <p:cNvCxnSpPr/>
          <p:nvPr/>
        </p:nvCxnSpPr>
        <p:spPr>
          <a:xfrm>
            <a:off x="1999454" y="2046006"/>
            <a:ext cx="0" cy="3135085"/>
          </a:xfrm>
          <a:prstGeom prst="line">
            <a:avLst/>
          </a:prstGeom>
          <a:ln w="12700">
            <a:solidFill>
              <a:srgbClr val="2B4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93336A-1C2B-FF42-9C3C-B51E2D98A1B2}"/>
              </a:ext>
            </a:extLst>
          </p:cNvPr>
          <p:cNvCxnSpPr/>
          <p:nvPr/>
        </p:nvCxnSpPr>
        <p:spPr>
          <a:xfrm>
            <a:off x="1987108" y="5186855"/>
            <a:ext cx="7520152" cy="0"/>
          </a:xfrm>
          <a:prstGeom prst="line">
            <a:avLst/>
          </a:prstGeom>
          <a:ln w="12700">
            <a:solidFill>
              <a:srgbClr val="2B4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AC503D-B133-2A42-B111-A43214FC5ECB}"/>
              </a:ext>
            </a:extLst>
          </p:cNvPr>
          <p:cNvCxnSpPr/>
          <p:nvPr/>
        </p:nvCxnSpPr>
        <p:spPr>
          <a:xfrm>
            <a:off x="7468437" y="2046006"/>
            <a:ext cx="0" cy="313508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876A85-E564-1A44-B742-3E7590C3EA43}"/>
              </a:ext>
            </a:extLst>
          </p:cNvPr>
          <p:cNvCxnSpPr/>
          <p:nvPr/>
        </p:nvCxnSpPr>
        <p:spPr>
          <a:xfrm>
            <a:off x="8171515" y="2568102"/>
            <a:ext cx="1186775" cy="817124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6EF63E-C3AD-0047-AEAC-604E9ECC9830}"/>
              </a:ext>
            </a:extLst>
          </p:cNvPr>
          <p:cNvCxnSpPr>
            <a:cxnSpLocks/>
          </p:cNvCxnSpPr>
          <p:nvPr/>
        </p:nvCxnSpPr>
        <p:spPr>
          <a:xfrm>
            <a:off x="7877566" y="3968885"/>
            <a:ext cx="1235053" cy="806526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3ECBF5-8967-6B44-968A-4C25DFA22DDC}"/>
              </a:ext>
            </a:extLst>
          </p:cNvPr>
          <p:cNvCxnSpPr>
            <a:cxnSpLocks/>
          </p:cNvCxnSpPr>
          <p:nvPr/>
        </p:nvCxnSpPr>
        <p:spPr>
          <a:xfrm>
            <a:off x="4987817" y="3053286"/>
            <a:ext cx="1711559" cy="560262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1EF766-E3BA-EE4A-92CB-32E80F68BEE6}"/>
              </a:ext>
            </a:extLst>
          </p:cNvPr>
          <p:cNvCxnSpPr>
            <a:cxnSpLocks/>
          </p:cNvCxnSpPr>
          <p:nvPr/>
        </p:nvCxnSpPr>
        <p:spPr>
          <a:xfrm flipV="1">
            <a:off x="4969518" y="2383749"/>
            <a:ext cx="1728558" cy="405680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36D01B-11A3-FC48-8C4C-44935CDE1284}"/>
              </a:ext>
            </a:extLst>
          </p:cNvPr>
          <p:cNvCxnSpPr>
            <a:cxnSpLocks/>
          </p:cNvCxnSpPr>
          <p:nvPr/>
        </p:nvCxnSpPr>
        <p:spPr>
          <a:xfrm>
            <a:off x="2489055" y="2568102"/>
            <a:ext cx="1154582" cy="167380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6D07A9-BC93-6940-BF0B-D66F66F96F3D}"/>
              </a:ext>
            </a:extLst>
          </p:cNvPr>
          <p:cNvCxnSpPr>
            <a:cxnSpLocks/>
          </p:cNvCxnSpPr>
          <p:nvPr/>
        </p:nvCxnSpPr>
        <p:spPr>
          <a:xfrm flipV="1">
            <a:off x="2411234" y="3385226"/>
            <a:ext cx="1232403" cy="880436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813B057-8843-154A-AE6C-95685E87765E}"/>
              </a:ext>
            </a:extLst>
          </p:cNvPr>
          <p:cNvSpPr txBox="1"/>
          <p:nvPr/>
        </p:nvSpPr>
        <p:spPr>
          <a:xfrm rot="19453554">
            <a:off x="2400235" y="3556784"/>
            <a:ext cx="1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E2951D-854F-6549-B981-836AD350201A}"/>
              </a:ext>
            </a:extLst>
          </p:cNvPr>
          <p:cNvSpPr txBox="1"/>
          <p:nvPr/>
        </p:nvSpPr>
        <p:spPr>
          <a:xfrm rot="20761362">
            <a:off x="5244428" y="2232715"/>
            <a:ext cx="1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0262F9-779E-A14E-9796-6414A3F80498}"/>
              </a:ext>
            </a:extLst>
          </p:cNvPr>
          <p:cNvSpPr txBox="1"/>
          <p:nvPr/>
        </p:nvSpPr>
        <p:spPr>
          <a:xfrm rot="2005034">
            <a:off x="8259963" y="2604762"/>
            <a:ext cx="1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761B19-A0D4-5B4D-A18D-C76A50023853}"/>
              </a:ext>
            </a:extLst>
          </p:cNvPr>
          <p:cNvSpPr txBox="1"/>
          <p:nvPr/>
        </p:nvSpPr>
        <p:spPr>
          <a:xfrm rot="557065">
            <a:off x="2702745" y="2288658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80808B-335A-164C-A760-A1BB7C41E46F}"/>
              </a:ext>
            </a:extLst>
          </p:cNvPr>
          <p:cNvSpPr txBox="1"/>
          <p:nvPr/>
        </p:nvSpPr>
        <p:spPr>
          <a:xfrm rot="1162252">
            <a:off x="5517558" y="2963699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9F7C20-1261-5C48-A51A-47B2513578CB}"/>
              </a:ext>
            </a:extLst>
          </p:cNvPr>
          <p:cNvSpPr txBox="1"/>
          <p:nvPr/>
        </p:nvSpPr>
        <p:spPr>
          <a:xfrm rot="1953950">
            <a:off x="8170686" y="4026541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364763-BA30-4141-B8EB-640F80695941}"/>
              </a:ext>
            </a:extLst>
          </p:cNvPr>
          <p:cNvSpPr txBox="1"/>
          <p:nvPr/>
        </p:nvSpPr>
        <p:spPr>
          <a:xfrm>
            <a:off x="7315991" y="533344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EEC436-1B1A-8A4B-B1AE-CEFB2752B391}"/>
              </a:ext>
            </a:extLst>
          </p:cNvPr>
          <p:cNvCxnSpPr/>
          <p:nvPr/>
        </p:nvCxnSpPr>
        <p:spPr>
          <a:xfrm>
            <a:off x="4521021" y="2008050"/>
            <a:ext cx="0" cy="3135085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78FCD7C-6D7F-2D4C-B640-BF5833A6E95D}"/>
              </a:ext>
            </a:extLst>
          </p:cNvPr>
          <p:cNvSpPr txBox="1"/>
          <p:nvPr/>
        </p:nvSpPr>
        <p:spPr>
          <a:xfrm>
            <a:off x="4374987" y="533344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DA0CDE-110B-4A49-8B4E-17D91A091E9B}"/>
              </a:ext>
            </a:extLst>
          </p:cNvPr>
          <p:cNvSpPr txBox="1"/>
          <p:nvPr/>
        </p:nvSpPr>
        <p:spPr>
          <a:xfrm>
            <a:off x="5215908" y="5333444"/>
            <a:ext cx="35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30B3BF-A060-F947-94ED-D7055130DE13}"/>
              </a:ext>
            </a:extLst>
          </p:cNvPr>
          <p:cNvSpPr txBox="1"/>
          <p:nvPr/>
        </p:nvSpPr>
        <p:spPr>
          <a:xfrm>
            <a:off x="3356396" y="5333444"/>
            <a:ext cx="41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Z’’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FFC583-E770-124D-9223-7232CA7893A2}"/>
              </a:ext>
            </a:extLst>
          </p:cNvPr>
          <p:cNvSpPr txBox="1"/>
          <p:nvPr/>
        </p:nvSpPr>
        <p:spPr>
          <a:xfrm>
            <a:off x="4388841" y="167679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00650E-818D-0342-A868-28EA2CD7617C}"/>
              </a:ext>
            </a:extLst>
          </p:cNvPr>
          <p:cNvSpPr txBox="1"/>
          <p:nvPr/>
        </p:nvSpPr>
        <p:spPr>
          <a:xfrm>
            <a:off x="5073913" y="5727536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4C88"/>
                </a:solidFill>
              </a:rPr>
              <a:t>Gini Coefficient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0C7CC3-E933-614F-BBA1-5894DA0D6748}"/>
              </a:ext>
            </a:extLst>
          </p:cNvPr>
          <p:cNvSpPr txBox="1"/>
          <p:nvPr/>
        </p:nvSpPr>
        <p:spPr>
          <a:xfrm>
            <a:off x="1849089" y="519262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91FA16-B142-C144-A579-4E67C0F7B80B}"/>
              </a:ext>
            </a:extLst>
          </p:cNvPr>
          <p:cNvSpPr txBox="1"/>
          <p:nvPr/>
        </p:nvSpPr>
        <p:spPr>
          <a:xfrm>
            <a:off x="9277870" y="516765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9A1039-4451-554A-994E-6E6E11D8F397}"/>
              </a:ext>
            </a:extLst>
          </p:cNvPr>
          <p:cNvSpPr txBox="1"/>
          <p:nvPr/>
        </p:nvSpPr>
        <p:spPr>
          <a:xfrm>
            <a:off x="7339862" y="167679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987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9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4A18-E1DA-D945-9918-ABF83D25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 International Perspective: Trends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2AD8C2-1B40-E24B-98B4-51A1EEDA3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737" y="1103803"/>
            <a:ext cx="5818525" cy="51203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1301A-D600-6740-B5B4-67821CB0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F6DE5-BFE4-8C4A-BBC1-9F4BE2D934BA}"/>
              </a:ext>
            </a:extLst>
          </p:cNvPr>
          <p:cNvSpPr txBox="1"/>
          <p:nvPr/>
        </p:nvSpPr>
        <p:spPr>
          <a:xfrm>
            <a:off x="8589689" y="2145792"/>
            <a:ext cx="120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U.S.: 17-18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0D70E-2093-274E-81F7-B7D4D857C2C5}"/>
              </a:ext>
            </a:extLst>
          </p:cNvPr>
          <p:cNvSpPr txBox="1"/>
          <p:nvPr/>
        </p:nvSpPr>
        <p:spPr>
          <a:xfrm>
            <a:off x="8413740" y="3479288"/>
            <a:ext cx="28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Canada, UK, Germany: 12-13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77DB5-9F08-B74B-A816-DEC3FD57A2F0}"/>
              </a:ext>
            </a:extLst>
          </p:cNvPr>
          <p:cNvSpPr txBox="1"/>
          <p:nvPr/>
        </p:nvSpPr>
        <p:spPr>
          <a:xfrm>
            <a:off x="8413739" y="4484183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Italy, France, Japan: 7-9</a:t>
            </a:r>
          </a:p>
        </p:txBody>
      </p:sp>
    </p:spTree>
    <p:extLst>
      <p:ext uri="{BB962C8B-B14F-4D97-AF65-F5344CB8AC3E}">
        <p14:creationId xmlns:p14="http://schemas.microsoft.com/office/powerpoint/2010/main" val="708849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4A18-E1DA-D945-9918-ABF83D25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 International Perspective: Gini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1301A-D600-6740-B5B4-67821CB0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323E58-5D6C-AC4D-921F-CC4AC4F8D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698" y="1379724"/>
            <a:ext cx="7598696" cy="47963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C19B6D-2A61-9C41-BBCB-211D2F56D981}"/>
              </a:ext>
            </a:extLst>
          </p:cNvPr>
          <p:cNvSpPr txBox="1"/>
          <p:nvPr/>
        </p:nvSpPr>
        <p:spPr>
          <a:xfrm>
            <a:off x="6180881" y="6504972"/>
            <a:ext cx="5172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OECD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data.oecd.org</a:t>
            </a:r>
            <a:r>
              <a:rPr lang="en-US" sz="1100" dirty="0">
                <a:hlinkClick r:id="rId3"/>
              </a:rPr>
              <a:t>/inequality/</a:t>
            </a:r>
            <a:r>
              <a:rPr lang="en-US" sz="1100" dirty="0" err="1">
                <a:hlinkClick r:id="rId3"/>
              </a:rPr>
              <a:t>income-inequality.htm#indicator-chart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5E235B-811A-C84F-B64A-41AD57A18475}"/>
              </a:ext>
            </a:extLst>
          </p:cNvPr>
          <p:cNvSpPr txBox="1"/>
          <p:nvPr/>
        </p:nvSpPr>
        <p:spPr>
          <a:xfrm>
            <a:off x="1759352" y="1030147"/>
            <a:ext cx="723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Gini Coefficient, OECD countries, 2019 or latest year available</a:t>
            </a:r>
          </a:p>
        </p:txBody>
      </p:sp>
    </p:spTree>
    <p:extLst>
      <p:ext uri="{BB962C8B-B14F-4D97-AF65-F5344CB8AC3E}">
        <p14:creationId xmlns:p14="http://schemas.microsoft.com/office/powerpoint/2010/main" val="4244296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4A18-E1DA-D945-9918-ABF83D25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 International Perspective: Poverty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1301A-D600-6740-B5B4-67821CB0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19B6D-2A61-9C41-BBCB-211D2F56D981}"/>
              </a:ext>
            </a:extLst>
          </p:cNvPr>
          <p:cNvSpPr txBox="1"/>
          <p:nvPr/>
        </p:nvSpPr>
        <p:spPr>
          <a:xfrm>
            <a:off x="6096000" y="6464546"/>
            <a:ext cx="5172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2"/>
              </a:rPr>
              <a:t>OECD https://</a:t>
            </a:r>
            <a:r>
              <a:rPr lang="en-US" sz="1100" dirty="0" err="1">
                <a:hlinkClick r:id="rId2"/>
              </a:rPr>
              <a:t>data.oecd.org</a:t>
            </a:r>
            <a:r>
              <a:rPr lang="en-US" sz="1100" dirty="0">
                <a:hlinkClick r:id="rId2"/>
              </a:rPr>
              <a:t>/inequality/</a:t>
            </a:r>
            <a:r>
              <a:rPr lang="en-US" sz="1100" dirty="0" err="1">
                <a:hlinkClick r:id="rId2"/>
              </a:rPr>
              <a:t>poverty-gap.htm#indicator-chart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5E235B-811A-C84F-B64A-41AD57A18475}"/>
              </a:ext>
            </a:extLst>
          </p:cNvPr>
          <p:cNvSpPr txBox="1"/>
          <p:nvPr/>
        </p:nvSpPr>
        <p:spPr>
          <a:xfrm>
            <a:off x="1759352" y="1030147"/>
            <a:ext cx="723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Poverty Rate by age group, OECD countries, 2019 or latest year available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650B8-1963-6B47-85ED-010B7CA64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223" y="1399479"/>
            <a:ext cx="7356117" cy="461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89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F9754-EFD0-C34F-8FFA-DF551DC3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</a:t>
            </a:r>
            <a:r>
              <a:rPr lang="en-US" dirty="0"/>
              <a:t> the High-Income Households Save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F60D4-B1F9-554A-9D69-F516C9D1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F2235A-0415-0F4C-A4F9-1A49BEC1282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060" y="1514249"/>
            <a:ext cx="6311287" cy="4351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F3989-6A4F-9F46-B14D-4BCDC9D95B4A}"/>
              </a:ext>
            </a:extLst>
          </p:cNvPr>
          <p:cNvSpPr txBox="1"/>
          <p:nvPr/>
        </p:nvSpPr>
        <p:spPr>
          <a:xfrm>
            <a:off x="7004347" y="2442025"/>
            <a:ext cx="5086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4C88"/>
                </a:solidFill>
              </a:rPr>
              <a:t>Facilitates the Consumption of:</a:t>
            </a:r>
          </a:p>
          <a:p>
            <a:pPr marL="182880" indent="-182880"/>
            <a:r>
              <a:rPr lang="en-US" sz="2400" b="1" dirty="0">
                <a:solidFill>
                  <a:srgbClr val="0C4C88"/>
                </a:solidFill>
              </a:rPr>
              <a:t>Wealth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C4C88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4C88"/>
                </a:solidFill>
              </a:rPr>
              <a:t>Which facilitates the consumption of:</a:t>
            </a:r>
          </a:p>
          <a:p>
            <a:pPr marL="182880" indent="-182880"/>
            <a:r>
              <a:rPr lang="en-US" sz="2400" b="1" dirty="0">
                <a:solidFill>
                  <a:srgbClr val="0C4C88"/>
                </a:solidFill>
              </a:rPr>
              <a:t>Leisure</a:t>
            </a:r>
          </a:p>
        </p:txBody>
      </p:sp>
    </p:spTree>
    <p:extLst>
      <p:ext uri="{BB962C8B-B14F-4D97-AF65-F5344CB8AC3E}">
        <p14:creationId xmlns:p14="http://schemas.microsoft.com/office/powerpoint/2010/main" val="1099901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/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/>
              <a:t>Are </a:t>
            </a:r>
            <a:r>
              <a:rPr lang="en-US" b="1" dirty="0"/>
              <a:t>nonpartisan</a:t>
            </a:r>
            <a:r>
              <a:rPr lang="en-US" dirty="0"/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58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at you’ll hear today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2377440" y="1334419"/>
            <a:ext cx="7889966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Does inequality matter?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How much inequality is too much?</a:t>
            </a:r>
          </a:p>
          <a:p>
            <a:pPr>
              <a:lnSpc>
                <a:spcPct val="100000"/>
              </a:lnSpc>
            </a:pPr>
            <a:r>
              <a:rPr lang="en-US" dirty="0"/>
              <a:t>Addressing inequality: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Redistribution: Tax and transfer programs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Pre-distribution programs</a:t>
            </a:r>
          </a:p>
        </p:txBody>
      </p:sp>
    </p:spTree>
    <p:extLst>
      <p:ext uri="{BB962C8B-B14F-4D97-AF65-F5344CB8AC3E}">
        <p14:creationId xmlns:p14="http://schemas.microsoft.com/office/powerpoint/2010/main" val="2810140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FB56B-CF2B-E74E-8081-40CF9C86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Ad</a:t>
            </a:r>
            <a:r>
              <a:rPr lang="en-US" dirty="0"/>
              <a:t>dressing Inequality: Is It A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2038-AEA5-F74B-9B84-598AD05F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Why it might be a problem.</a:t>
            </a:r>
          </a:p>
          <a:p>
            <a:pPr lvl="1"/>
            <a:r>
              <a:rPr lang="en-US" dirty="0"/>
              <a:t>Economic issues (</a:t>
            </a:r>
            <a:r>
              <a:rPr lang="en-US" b="1" i="1" dirty="0"/>
              <a:t>Efficiency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There is evidence that at some level, increased inequality slows economic growth.</a:t>
            </a:r>
          </a:p>
          <a:p>
            <a:pPr lvl="2"/>
            <a:r>
              <a:rPr lang="en-US" dirty="0"/>
              <a:t>Or, inequality concentrates resources among investors.</a:t>
            </a:r>
          </a:p>
          <a:p>
            <a:pPr lvl="1"/>
            <a:r>
              <a:rPr lang="en-US" dirty="0"/>
              <a:t>Noneconomic issues (</a:t>
            </a:r>
            <a:r>
              <a:rPr lang="en-US" b="1" i="1" dirty="0"/>
              <a:t>Equity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Values, ethics and morals will drive individual evaluations of the level of inequality.</a:t>
            </a:r>
          </a:p>
          <a:p>
            <a:pPr lvl="3"/>
            <a:r>
              <a:rPr lang="en-US" dirty="0"/>
              <a:t>E.g., inequality is primarily a function of market outcomes, so should be left alone.</a:t>
            </a:r>
          </a:p>
          <a:p>
            <a:pPr lvl="3"/>
            <a:r>
              <a:rPr lang="en-US" dirty="0"/>
              <a:t>Or, a solid middle class is important for maintaining a civil society, which runs contrary to a high degree of inequality.</a:t>
            </a:r>
          </a:p>
          <a:p>
            <a:r>
              <a:rPr lang="en-US" dirty="0"/>
              <a:t>Suppose you think it’s a problem. How might it be addressed?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2330E-4C17-904B-9324-831B209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388980" cy="4351338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RE-distribution</a:t>
            </a:r>
          </a:p>
          <a:p>
            <a:pPr lvl="1"/>
            <a:r>
              <a:rPr lang="en-US" dirty="0"/>
              <a:t>Tax and transfer programs</a:t>
            </a:r>
          </a:p>
          <a:p>
            <a:pPr lvl="1"/>
            <a:endParaRPr lang="en-US" dirty="0"/>
          </a:p>
          <a:p>
            <a:r>
              <a:rPr lang="en-US" dirty="0"/>
              <a:t>PRE-distribution</a:t>
            </a:r>
          </a:p>
          <a:p>
            <a:pPr lvl="1"/>
            <a:r>
              <a:rPr lang="en-US" dirty="0"/>
              <a:t>Access to healthcare and education</a:t>
            </a:r>
          </a:p>
          <a:p>
            <a:pPr lvl="1"/>
            <a:r>
              <a:rPr lang="en-US" dirty="0"/>
              <a:t>Strengthen labor unions</a:t>
            </a:r>
          </a:p>
          <a:p>
            <a:pPr lvl="1"/>
            <a:r>
              <a:rPr lang="en-US" dirty="0"/>
              <a:t>Collective bargaining</a:t>
            </a:r>
          </a:p>
          <a:p>
            <a:pPr lvl="1"/>
            <a:r>
              <a:rPr lang="en-US" dirty="0"/>
              <a:t>Other policies that favor labor over business owners </a:t>
            </a:r>
          </a:p>
          <a:p>
            <a:pPr lvl="1"/>
            <a:r>
              <a:rPr lang="en-US" dirty="0"/>
              <a:t>Minimum wages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798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Immediately Available Policy Solutions (1/2)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BB3985-0913-4742-99ED-5F55BAEC8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6477000" y="2382044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2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020" y="1186667"/>
            <a:ext cx="11353801" cy="5075237"/>
          </a:xfrm>
        </p:spPr>
        <p:txBody>
          <a:bodyPr anchor="ctr" anchorCtr="0"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Government transfers</a:t>
            </a:r>
          </a:p>
          <a:p>
            <a:pPr lvl="1"/>
            <a:r>
              <a:rPr lang="en-US" dirty="0"/>
              <a:t>Full employment policies: unemployment benefits, Trade-Adjustment Assistance</a:t>
            </a:r>
          </a:p>
          <a:p>
            <a:pPr lvl="1"/>
            <a:r>
              <a:rPr lang="en-US" dirty="0"/>
              <a:t>Earned Income Tax Credit (EITC)</a:t>
            </a:r>
          </a:p>
          <a:p>
            <a:pPr lvl="1"/>
            <a:r>
              <a:rPr lang="en-US" dirty="0"/>
              <a:t>Child Tax Credit (CTC)</a:t>
            </a:r>
          </a:p>
          <a:p>
            <a:pPr marL="0" indent="0">
              <a:buNone/>
            </a:pPr>
            <a:r>
              <a:rPr lang="en-US" dirty="0"/>
              <a:t>Social safety nets</a:t>
            </a:r>
          </a:p>
          <a:p>
            <a:pPr lvl="1"/>
            <a:r>
              <a:rPr lang="en-US" dirty="0"/>
              <a:t>Expand access to health care</a:t>
            </a:r>
          </a:p>
          <a:p>
            <a:pPr lvl="1"/>
            <a:r>
              <a:rPr lang="en-US" dirty="0"/>
              <a:t>Relax eligibility conditions for SNAP</a:t>
            </a:r>
          </a:p>
          <a:p>
            <a:pPr lvl="1"/>
            <a:r>
              <a:rPr lang="en-US" dirty="0"/>
              <a:t>Housing vouchers, Supplemental Security Income, Social Security Disability Insurance</a:t>
            </a:r>
          </a:p>
          <a:p>
            <a:pPr lvl="1"/>
            <a:r>
              <a:rPr lang="en-US" dirty="0"/>
              <a:t>Universal Basic Income</a:t>
            </a:r>
          </a:p>
          <a:p>
            <a:r>
              <a:rPr lang="en-US" dirty="0"/>
              <a:t>Tax Policies</a:t>
            </a:r>
          </a:p>
          <a:p>
            <a:pPr lvl="1"/>
            <a:r>
              <a:rPr lang="en-US" dirty="0"/>
              <a:t>Reduce payroll tax, introduce wealth tax, keep estate tax, introduce value-added tax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3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Ta</a:t>
            </a:r>
            <a:r>
              <a:rPr lang="en-US" dirty="0"/>
              <a:t>x and Transfer Potential Policies</a:t>
            </a:r>
          </a:p>
        </p:txBody>
      </p:sp>
    </p:spTree>
    <p:extLst>
      <p:ext uri="{BB962C8B-B14F-4D97-AF65-F5344CB8AC3E}">
        <p14:creationId xmlns:p14="http://schemas.microsoft.com/office/powerpoint/2010/main" val="14305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FF6F5-1CDD-AB4A-BB3E-239C59D7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DADBFE-D091-364A-B8E5-0E130375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008"/>
            <a:ext cx="10468232" cy="94552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Cu</a:t>
            </a:r>
            <a:r>
              <a:rPr lang="en-US" dirty="0"/>
              <a:t>rrent Programs and Child Poverty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8ED05-BE84-4B4F-9B12-D5473C79F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065" y="1715170"/>
            <a:ext cx="6647935" cy="4515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58E4DE-42BD-1742-9EFD-2F25E410D316}"/>
              </a:ext>
            </a:extLst>
          </p:cNvPr>
          <p:cNvSpPr txBox="1"/>
          <p:nvPr/>
        </p:nvSpPr>
        <p:spPr>
          <a:xfrm>
            <a:off x="6128950" y="6456851"/>
            <a:ext cx="5535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A Roadmap to Reducing Child Poverty, National Academy of Sciences,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C92C6F-1D72-044B-BB74-B38B0EAFF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1577"/>
            <a:ext cx="5473404" cy="402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46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FF6F5-1CDD-AB4A-BB3E-239C59D7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DADBFE-D091-364A-B8E5-0E130375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008"/>
            <a:ext cx="10468232" cy="94552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Pu</a:t>
            </a:r>
            <a:r>
              <a:rPr lang="en-US" dirty="0"/>
              <a:t>blic Spending on Families and Children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E4DE-42BD-1742-9EFD-2F25E410D316}"/>
              </a:ext>
            </a:extLst>
          </p:cNvPr>
          <p:cNvSpPr txBox="1"/>
          <p:nvPr/>
        </p:nvSpPr>
        <p:spPr>
          <a:xfrm>
            <a:off x="6128950" y="6456851"/>
            <a:ext cx="5535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A Roadmap to Reducing Child Poverty, National Academy of Sciences,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370FCD-791C-9146-A2E2-C14E5C22B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01" y="1058516"/>
            <a:ext cx="6858858" cy="474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36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388980" cy="4351338"/>
          </a:xfrm>
        </p:spPr>
        <p:txBody>
          <a:bodyPr anchor="ctr" anchorCtr="0">
            <a:norm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RE-distribution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Tax and transfer programs</a:t>
            </a:r>
          </a:p>
          <a:p>
            <a:pPr lvl="1"/>
            <a:endParaRPr lang="en-US" dirty="0"/>
          </a:p>
          <a:p>
            <a:r>
              <a:rPr lang="en-US" dirty="0"/>
              <a:t>PRE-distribution</a:t>
            </a:r>
          </a:p>
          <a:p>
            <a:pPr lvl="1"/>
            <a:r>
              <a:rPr lang="en-US" dirty="0"/>
              <a:t>Access to healthcare and education</a:t>
            </a:r>
          </a:p>
          <a:p>
            <a:pPr lvl="1"/>
            <a:r>
              <a:rPr lang="en-US" dirty="0"/>
              <a:t>Strengthen labor unions</a:t>
            </a:r>
          </a:p>
          <a:p>
            <a:pPr lvl="1"/>
            <a:r>
              <a:rPr lang="en-US" dirty="0"/>
              <a:t>Collective bargaining</a:t>
            </a:r>
          </a:p>
          <a:p>
            <a:pPr lvl="1"/>
            <a:r>
              <a:rPr lang="en-US" dirty="0"/>
              <a:t>Other policies that favor labor over business owners </a:t>
            </a:r>
          </a:p>
          <a:p>
            <a:pPr lvl="1"/>
            <a:r>
              <a:rPr lang="en-US" dirty="0"/>
              <a:t>Minimum wages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798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Immediately Available Policy Solutions (1/2)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BB3985-0913-4742-99ED-5F55BAEC8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6477000" y="2382044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1A6B-F832-C140-A392-7BB04674B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 He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alth Insurance Coverage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7133E-3162-994D-807F-D8C827FB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3BACE-49A5-964D-A37F-63B39B5E2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32973"/>
            <a:ext cx="5670049" cy="4112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A9C1B9-3176-0949-AA9A-5F371F253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00" y="1532973"/>
            <a:ext cx="5604217" cy="411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20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2014-FD3E-B94A-999A-9C5867AC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College Premium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47B4C-F80F-2A49-87F5-1ABB25F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782DF1-4E3E-3A43-9731-46D5504E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25563"/>
            <a:ext cx="10129245" cy="476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86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2014-FD3E-B94A-999A-9C5867AC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Ea</a:t>
            </a:r>
            <a:r>
              <a:rPr lang="en-US" dirty="0"/>
              <a:t>rly Child Education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47B4C-F80F-2A49-87F5-1ABB25F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1387B-3DB6-A247-A320-E4038CF9BFC2}"/>
              </a:ext>
            </a:extLst>
          </p:cNvPr>
          <p:cNvSpPr txBox="1"/>
          <p:nvPr/>
        </p:nvSpPr>
        <p:spPr>
          <a:xfrm>
            <a:off x="838200" y="1243785"/>
            <a:ext cx="1051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High-quality birth-five programs for disadvantaged kids can deliver a 13% per year return on investment improving education, employment, health outcomes and savings on later remediation costs.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Early education has tremendous benefits for kids. Research shows that kids who experience quality early learning: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Are 25% more likely to graduate high school (Perry School Project)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Are four times more likely to have completed a bachelor’s degree or higher (The Abecedarian Project)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Earn up to 25% more in wages as an adult (The Jamaican Study)</a:t>
            </a:r>
          </a:p>
          <a:p>
            <a:pPr>
              <a:buClr>
                <a:schemeClr val="accent1">
                  <a:lumMod val="75000"/>
                </a:schemeClr>
              </a:buClr>
              <a:buSzPct val="125000"/>
            </a:pPr>
            <a:endParaRPr lang="en-US" sz="20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Government-provided universal preschool education and childcare could financially benefit low-skilled and low-income workers and keep women in the workforce.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7B8F8-EA35-6E44-A69A-580E40DDE0D6}"/>
              </a:ext>
            </a:extLst>
          </p:cNvPr>
          <p:cNvSpPr txBox="1"/>
          <p:nvPr/>
        </p:nvSpPr>
        <p:spPr>
          <a:xfrm>
            <a:off x="7523546" y="6462449"/>
            <a:ext cx="4039564" cy="26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2"/>
              </a:rPr>
              <a:t>https://heckmanequation.org/ </a:t>
            </a:r>
            <a:r>
              <a:rPr lang="en-US" sz="1100" dirty="0"/>
              <a:t> and </a:t>
            </a:r>
            <a:r>
              <a:rPr lang="en-US" sz="1100" dirty="0">
                <a:hlinkClick r:id="rId3"/>
              </a:rPr>
              <a:t>Start Early </a:t>
            </a:r>
            <a:r>
              <a:rPr lang="en-US" sz="1100" dirty="0"/>
              <a:t>website  </a:t>
            </a:r>
          </a:p>
        </p:txBody>
      </p:sp>
    </p:spTree>
    <p:extLst>
      <p:ext uri="{BB962C8B-B14F-4D97-AF65-F5344CB8AC3E}">
        <p14:creationId xmlns:p14="http://schemas.microsoft.com/office/powerpoint/2010/main" val="146852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53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585+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44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826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2014-FD3E-B94A-999A-9C5867AC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Ea</a:t>
            </a:r>
            <a:r>
              <a:rPr lang="en-US" dirty="0"/>
              <a:t>rly Education – International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47B4C-F80F-2A49-87F5-1ABB25F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6A18D-51B0-4E4E-A93A-0B9F0A019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06" y="1453793"/>
            <a:ext cx="10845258" cy="4342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8CC18A-7E03-C14F-8485-8930617CABFE}"/>
              </a:ext>
            </a:extLst>
          </p:cNvPr>
          <p:cNvSpPr txBox="1"/>
          <p:nvPr/>
        </p:nvSpPr>
        <p:spPr>
          <a:xfrm>
            <a:off x="5241471" y="6449786"/>
            <a:ext cx="611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OECD Public Spending on childcare and early education</a:t>
            </a:r>
          </a:p>
        </p:txBody>
      </p:sp>
    </p:spTree>
    <p:extLst>
      <p:ext uri="{BB962C8B-B14F-4D97-AF65-F5344CB8AC3E}">
        <p14:creationId xmlns:p14="http://schemas.microsoft.com/office/powerpoint/2010/main" val="1073324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2014-FD3E-B94A-999A-9C5867AC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His</a:t>
            </a:r>
            <a:r>
              <a:rPr lang="en-US" dirty="0"/>
              <a:t>torical Values of Minimum Wages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EDCFEE-44C0-C841-88B6-6832516A0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642707" y="1036320"/>
            <a:ext cx="6906585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47B4C-F80F-2A49-87F5-1ABB25F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883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2014-FD3E-B94A-999A-9C5867AC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Mi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nimum Wages and Productivity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47B4C-F80F-2A49-87F5-1ABB25F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3E2F1-2F6A-944C-86DA-D874646E4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1" y="962325"/>
            <a:ext cx="7018317" cy="513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78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FAE3-CE6A-A44F-A339-7FCB5DF6B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25" y="108609"/>
            <a:ext cx="9457706" cy="102127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His</a:t>
            </a:r>
            <a:r>
              <a:rPr lang="en-US" dirty="0"/>
              <a:t>torical Share of Workers paid Minimum Wage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B7FD0-9ECE-EF46-AF57-5A89C71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A2374-D964-3C49-8025-5679350E1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081" y="1129887"/>
            <a:ext cx="6978651" cy="51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57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9BB7C-8A4D-9C44-ADBD-7601D667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C3D0B4-9129-5F4E-B127-24DDD6E74E9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784465" y="358346"/>
            <a:ext cx="8216785" cy="585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59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74B63-9FD3-C641-8192-C80D6C04D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ny States Have A Higher Min Wage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F21D3161-1268-E14A-A661-1C5A17221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3438841" y="1513759"/>
            <a:ext cx="6865743" cy="47164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C120D-46C5-1F46-BF62-B6758AC3F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53D40A-780B-984C-9F2D-568F6B9339E6}"/>
              </a:ext>
            </a:extLst>
          </p:cNvPr>
          <p:cNvSpPr txBox="1"/>
          <p:nvPr/>
        </p:nvSpPr>
        <p:spPr>
          <a:xfrm>
            <a:off x="847265" y="5405147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of Jan 1,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2FDD30-1E93-BB44-84C5-8E062F6DF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64903" y="4552518"/>
            <a:ext cx="369331" cy="3693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302A0F-8B92-0F4D-B1FA-E9C8780CC815}"/>
              </a:ext>
            </a:extLst>
          </p:cNvPr>
          <p:cNvSpPr txBox="1"/>
          <p:nvPr/>
        </p:nvSpPr>
        <p:spPr>
          <a:xfrm>
            <a:off x="1248508" y="4244869"/>
            <a:ext cx="1898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States with Higher</a:t>
            </a:r>
          </a:p>
          <a:p>
            <a:r>
              <a:rPr lang="en-US" dirty="0"/>
              <a:t>Minimum Wage </a:t>
            </a:r>
          </a:p>
          <a:p>
            <a:r>
              <a:rPr lang="en-US" dirty="0"/>
              <a:t>than Federal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82C1D2-C61C-444A-BB9B-B98B582B8DBC}"/>
              </a:ext>
            </a:extLst>
          </p:cNvPr>
          <p:cNvSpPr txBox="1"/>
          <p:nvPr/>
        </p:nvSpPr>
        <p:spPr>
          <a:xfrm>
            <a:off x="2425849" y="3223896"/>
            <a:ext cx="11624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CA: $13/hour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B4B98-C329-2C4C-AA28-C2E806A0AF61}"/>
              </a:ext>
            </a:extLst>
          </p:cNvPr>
          <p:cNvSpPr txBox="1"/>
          <p:nvPr/>
        </p:nvSpPr>
        <p:spPr>
          <a:xfrm>
            <a:off x="9272751" y="6490964"/>
            <a:ext cx="2278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U.S. Department of Labor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36CCCF-C5C7-4F44-9DE2-761270ECBCD9}"/>
              </a:ext>
            </a:extLst>
          </p:cNvPr>
          <p:cNvSpPr txBox="1"/>
          <p:nvPr/>
        </p:nvSpPr>
        <p:spPr>
          <a:xfrm>
            <a:off x="8117403" y="1813064"/>
            <a:ext cx="13798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NY: $12.50/hour</a:t>
            </a:r>
          </a:p>
        </p:txBody>
      </p:sp>
    </p:spTree>
    <p:extLst>
      <p:ext uri="{BB962C8B-B14F-4D97-AF65-F5344CB8AC3E}">
        <p14:creationId xmlns:p14="http://schemas.microsoft.com/office/powerpoint/2010/main" val="1616253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15673-6DC5-E14A-9C89-AE021322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</a:t>
            </a:r>
            <a:r>
              <a:rPr lang="en-US" dirty="0"/>
              <a:t>tes and Local Gov’ts are Raising Min Wages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27207F-CA94-834E-B9F2-7F8CED4B4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472018" y="992097"/>
            <a:ext cx="7247963" cy="52381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248CD-3B39-2A48-BE46-7C6B1C24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691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18914-C3C9-DD41-940B-C623CAE43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ustries with Workers paid Min Wage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D5890-969B-2D41-BF75-25B513044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5412D-843A-8442-AEAA-DD047D86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310" y="1029070"/>
            <a:ext cx="5295625" cy="510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03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15673-6DC5-E14A-9C89-AE021322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</a:t>
            </a:r>
            <a:r>
              <a:rPr lang="en-US" dirty="0"/>
              <a:t>nimum Wage – International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248CD-3B39-2A48-BE46-7C6B1C24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EC32EC-EC6E-1E41-8AE6-BC548A8A64D4}"/>
              </a:ext>
            </a:extLst>
          </p:cNvPr>
          <p:cNvSpPr txBox="1"/>
          <p:nvPr/>
        </p:nvSpPr>
        <p:spPr>
          <a:xfrm>
            <a:off x="6933235" y="6412788"/>
            <a:ext cx="4420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Statista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26EE3-F574-C741-9017-562E0F254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097" y="1100666"/>
            <a:ext cx="4254762" cy="492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6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</a:t>
            </a:r>
          </a:p>
          <a:p>
            <a:pPr lvl="1"/>
            <a:r>
              <a:rPr lang="en-US" dirty="0"/>
              <a:t>Reverse trends in market power</a:t>
            </a:r>
          </a:p>
          <a:p>
            <a:pPr lvl="1"/>
            <a:endParaRPr lang="en-US" dirty="0"/>
          </a:p>
          <a:p>
            <a:r>
              <a:rPr lang="en-US" dirty="0"/>
              <a:t>Locally</a:t>
            </a:r>
          </a:p>
          <a:p>
            <a:pPr lvl="1"/>
            <a:r>
              <a:rPr lang="en-US" dirty="0"/>
              <a:t>Employment services: job training, interview skills, or assistance with day-to-day issues, such as child care</a:t>
            </a:r>
          </a:p>
          <a:p>
            <a:pPr lvl="1"/>
            <a:r>
              <a:rPr lang="en-US" dirty="0"/>
              <a:t>Cognizance of the potential for technologies to affect worker/employer power dynamics</a:t>
            </a:r>
          </a:p>
          <a:p>
            <a:pPr lvl="2"/>
            <a:r>
              <a:rPr lang="en-US" dirty="0"/>
              <a:t>Uber, Lyft, etc.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Immediately Available Policy Solutions (2/2)</a:t>
            </a:r>
          </a:p>
        </p:txBody>
      </p:sp>
    </p:spTree>
    <p:extLst>
      <p:ext uri="{BB962C8B-B14F-4D97-AF65-F5344CB8AC3E}">
        <p14:creationId xmlns:p14="http://schemas.microsoft.com/office/powerpoint/2010/main" val="77259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34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Long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It’s all about access to resources:</a:t>
            </a:r>
          </a:p>
          <a:p>
            <a:pPr lvl="1"/>
            <a:r>
              <a:rPr lang="en-US" dirty="0"/>
              <a:t>Education, in particular</a:t>
            </a:r>
          </a:p>
          <a:p>
            <a:pPr lvl="2"/>
            <a:r>
              <a:rPr lang="en-US" dirty="0"/>
              <a:t>Improve public education</a:t>
            </a:r>
          </a:p>
          <a:p>
            <a:pPr lvl="2"/>
            <a:r>
              <a:rPr lang="en-US" dirty="0"/>
              <a:t>Reduce disparities in quality of public education</a:t>
            </a:r>
          </a:p>
          <a:p>
            <a:pPr lvl="2"/>
            <a:r>
              <a:rPr lang="en-US" dirty="0"/>
              <a:t>Improve counseling in low-income schools</a:t>
            </a:r>
          </a:p>
          <a:p>
            <a:pPr lvl="3"/>
            <a:r>
              <a:rPr lang="en-US" dirty="0"/>
              <a:t>With respect to college – paths to success and funding</a:t>
            </a:r>
          </a:p>
          <a:p>
            <a:pPr lvl="2"/>
            <a:r>
              <a:rPr lang="en-US" dirty="0"/>
              <a:t>Investments are needed in early education, not later (e.g. universal pre-k)</a:t>
            </a:r>
          </a:p>
          <a:p>
            <a:pPr lvl="1"/>
            <a:r>
              <a:rPr lang="en-US" dirty="0"/>
              <a:t>Opportunities for wealth-building</a:t>
            </a:r>
          </a:p>
          <a:p>
            <a:pPr lvl="1"/>
            <a:r>
              <a:rPr lang="en-US" dirty="0"/>
              <a:t>Housing</a:t>
            </a:r>
          </a:p>
          <a:p>
            <a:r>
              <a:rPr lang="en-US" dirty="0"/>
              <a:t>Initiatives whose impacts cross neighborhood and class lines and increase upward mobility specifically for black men</a:t>
            </a:r>
          </a:p>
          <a:p>
            <a:pPr lvl="1"/>
            <a:r>
              <a:rPr lang="en-US" dirty="0"/>
              <a:t>Mentoring programs for black boys, efforts to reduce racial bias among whites, interventions to reduce discrimination in criminal justice, and efforts to facilitate greater interaction across racial groups.</a:t>
            </a:r>
          </a:p>
        </p:txBody>
      </p:sp>
    </p:spTree>
    <p:extLst>
      <p:ext uri="{BB962C8B-B14F-4D97-AF65-F5344CB8AC3E}">
        <p14:creationId xmlns:p14="http://schemas.microsoft.com/office/powerpoint/2010/main" val="2361836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470E-1A75-5847-86EF-ADBB2081F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to do About Inequality?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6E66A-D182-914E-971B-64118C2E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49" y="1570556"/>
            <a:ext cx="3866322" cy="37168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Nothing?</a:t>
            </a:r>
          </a:p>
          <a:p>
            <a:pPr>
              <a:lnSpc>
                <a:spcPct val="100000"/>
              </a:lnSpc>
            </a:pPr>
            <a:r>
              <a:rPr lang="en-US" dirty="0"/>
              <a:t>Redistribution?</a:t>
            </a:r>
          </a:p>
          <a:p>
            <a:pPr>
              <a:lnSpc>
                <a:spcPct val="100000"/>
              </a:lnSpc>
            </a:pPr>
            <a:r>
              <a:rPr lang="en-US" dirty="0"/>
              <a:t>PRE-distribution?</a:t>
            </a:r>
          </a:p>
          <a:p>
            <a:pPr>
              <a:lnSpc>
                <a:spcPct val="100000"/>
              </a:lnSpc>
            </a:pPr>
            <a:r>
              <a:rPr lang="en-US" dirty="0"/>
              <a:t>Access to resources?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84B6-5E76-4348-8EDA-1509A077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 descr="A stone statue of a person&#10;&#10;Description automatically generated">
            <a:extLst>
              <a:ext uri="{FF2B5EF4-FFF2-40B4-BE49-F238E27FC236}">
                <a16:creationId xmlns:a16="http://schemas.microsoft.com/office/drawing/2014/main" id="{3403D7C6-E771-314A-97A6-7BA091F7EC87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7333754" y="1087413"/>
            <a:ext cx="3310597" cy="49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467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759B4-350D-574B-9122-6537BD0E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Ten</a:t>
            </a:r>
            <a:r>
              <a:rPr lang="en-US" dirty="0"/>
              <a:t>sion in Policy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E776A-D8EF-9E46-978B-43FDA1881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it possible to increase growth at the same time that you reduce income inequality?</a:t>
            </a:r>
          </a:p>
          <a:p>
            <a:pPr lvl="1"/>
            <a:r>
              <a:rPr lang="en-US" dirty="0"/>
              <a:t>Common refrain among some that government intervention in the economy is always and everywhere bad for growth.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Possibly: expanding equality of access promotes the full utilization of resources.</a:t>
            </a:r>
          </a:p>
          <a:p>
            <a:pPr lvl="1"/>
            <a:r>
              <a:rPr lang="en-US" dirty="0"/>
              <a:t>Expanding equality of access requires resources likely from the well-to-do.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2D27E-955B-F44B-8521-49AA0C0E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10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F1E8724-8449-4533-8976-EFBFF6B0EA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04936" y="2050431"/>
            <a:ext cx="2805481" cy="3247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 Su</a:t>
            </a:r>
            <a:r>
              <a:rPr lang="en-US"/>
              <a:t>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982" y="1459275"/>
            <a:ext cx="7715250" cy="4660900"/>
          </a:xfrm>
        </p:spPr>
        <p:txBody>
          <a:bodyPr/>
          <a:lstStyle/>
          <a:p>
            <a:r>
              <a:rPr lang="en-US" dirty="0"/>
              <a:t>Income inequality is clearly increasing.</a:t>
            </a:r>
          </a:p>
          <a:p>
            <a:pPr lvl="1"/>
            <a:r>
              <a:rPr lang="en-US" dirty="0"/>
              <a:t>The economy is clearly favoring owners of productive resources over labor.</a:t>
            </a:r>
          </a:p>
          <a:p>
            <a:r>
              <a:rPr lang="en-US" dirty="0"/>
              <a:t>The causes appear to be largely driven by:</a:t>
            </a:r>
          </a:p>
          <a:p>
            <a:pPr lvl="1"/>
            <a:r>
              <a:rPr lang="en-US" dirty="0"/>
              <a:t>The market – technology, competition, and trade</a:t>
            </a:r>
          </a:p>
          <a:p>
            <a:pPr lvl="1"/>
            <a:r>
              <a:rPr lang="en-US" dirty="0"/>
              <a:t>Changing institutions.</a:t>
            </a:r>
          </a:p>
          <a:p>
            <a:r>
              <a:rPr lang="en-US" dirty="0"/>
              <a:t>Open questions are:</a:t>
            </a:r>
          </a:p>
          <a:p>
            <a:pPr lvl="1"/>
            <a:r>
              <a:rPr lang="en-US" dirty="0"/>
              <a:t>To act or not to act?</a:t>
            </a:r>
          </a:p>
          <a:p>
            <a:pPr lvl="1"/>
            <a:r>
              <a:rPr lang="en-US" dirty="0"/>
              <a:t>If so, how?</a:t>
            </a:r>
          </a:p>
          <a:p>
            <a:r>
              <a:rPr lang="en-US" dirty="0"/>
              <a:t>The level of inequality is a policy choice.</a:t>
            </a:r>
          </a:p>
          <a:p>
            <a:pPr lvl="1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F715B-E9A7-46B7-BE1C-780B0735D7F3}"/>
              </a:ext>
            </a:extLst>
          </p:cNvPr>
          <p:cNvGrpSpPr>
            <a:grpSpLocks/>
          </p:cNvGrpSpPr>
          <p:nvPr/>
        </p:nvGrpSpPr>
        <p:grpSpPr>
          <a:xfrm>
            <a:off x="8704223" y="2903680"/>
            <a:ext cx="2383949" cy="1541125"/>
            <a:chOff x="8439150" y="2876550"/>
            <a:chExt cx="2801938" cy="1811338"/>
          </a:xfrm>
        </p:grpSpPr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863EC9BA-F29B-4714-BEB7-59311E88F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2638" y="2878139"/>
              <a:ext cx="161925" cy="1587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B1FAC40-34B9-4C49-BF2F-5633919A1CA6}"/>
                </a:ext>
              </a:extLst>
            </p:cNvPr>
            <p:cNvGrpSpPr>
              <a:grpSpLocks/>
            </p:cNvGrpSpPr>
            <p:nvPr/>
          </p:nvGrpSpPr>
          <p:grpSpPr>
            <a:xfrm>
              <a:off x="966914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3943380-46DC-4CAE-B77E-DAAA5431C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49BD028E-453E-4C64-A147-937010D6A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23EBD4-DAE5-454E-AF23-693CBD2E1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3989" y="2876550"/>
              <a:ext cx="431800" cy="1081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18C085-B3BE-4D96-BE96-E7E519047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60280" y="2876550"/>
              <a:ext cx="431800" cy="1081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170B94-7B12-4695-B253-3B2FF75F2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6570" y="2876550"/>
              <a:ext cx="431800" cy="1081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A412EB-F981-4468-8D20-78C6320A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2860" y="2876550"/>
              <a:ext cx="431800" cy="108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B0D2F4-507A-4457-8268-F84842451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9150" y="2876550"/>
              <a:ext cx="431800" cy="1081200"/>
            </a:xfrm>
            <a:prstGeom prst="rect">
              <a:avLst/>
            </a:prstGeom>
          </p:spPr>
        </p:pic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2C535EA-334F-4D2B-84EC-CC51163E6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113" y="3060701"/>
              <a:ext cx="434975" cy="898526"/>
            </a:xfrm>
            <a:custGeom>
              <a:avLst/>
              <a:gdLst>
                <a:gd name="T0" fmla="*/ 20 w 203"/>
                <a:gd name="T1" fmla="*/ 202 h 422"/>
                <a:gd name="T2" fmla="*/ 39 w 203"/>
                <a:gd name="T3" fmla="*/ 182 h 422"/>
                <a:gd name="T4" fmla="*/ 39 w 203"/>
                <a:gd name="T5" fmla="*/ 64 h 422"/>
                <a:gd name="T6" fmla="*/ 41 w 203"/>
                <a:gd name="T7" fmla="*/ 62 h 422"/>
                <a:gd name="T8" fmla="*/ 45 w 203"/>
                <a:gd name="T9" fmla="*/ 62 h 422"/>
                <a:gd name="T10" fmla="*/ 47 w 203"/>
                <a:gd name="T11" fmla="*/ 64 h 422"/>
                <a:gd name="T12" fmla="*/ 47 w 203"/>
                <a:gd name="T13" fmla="*/ 397 h 422"/>
                <a:gd name="T14" fmla="*/ 72 w 203"/>
                <a:gd name="T15" fmla="*/ 422 h 422"/>
                <a:gd name="T16" fmla="*/ 97 w 203"/>
                <a:gd name="T17" fmla="*/ 397 h 422"/>
                <a:gd name="T18" fmla="*/ 97 w 203"/>
                <a:gd name="T19" fmla="*/ 201 h 422"/>
                <a:gd name="T20" fmla="*/ 99 w 203"/>
                <a:gd name="T21" fmla="*/ 199 h 422"/>
                <a:gd name="T22" fmla="*/ 103 w 203"/>
                <a:gd name="T23" fmla="*/ 199 h 422"/>
                <a:gd name="T24" fmla="*/ 105 w 203"/>
                <a:gd name="T25" fmla="*/ 201 h 422"/>
                <a:gd name="T26" fmla="*/ 105 w 203"/>
                <a:gd name="T27" fmla="*/ 397 h 422"/>
                <a:gd name="T28" fmla="*/ 131 w 203"/>
                <a:gd name="T29" fmla="*/ 422 h 422"/>
                <a:gd name="T30" fmla="*/ 156 w 203"/>
                <a:gd name="T31" fmla="*/ 397 h 422"/>
                <a:gd name="T32" fmla="*/ 156 w 203"/>
                <a:gd name="T33" fmla="*/ 64 h 422"/>
                <a:gd name="T34" fmla="*/ 158 w 203"/>
                <a:gd name="T35" fmla="*/ 62 h 422"/>
                <a:gd name="T36" fmla="*/ 162 w 203"/>
                <a:gd name="T37" fmla="*/ 62 h 422"/>
                <a:gd name="T38" fmla="*/ 164 w 203"/>
                <a:gd name="T39" fmla="*/ 64 h 422"/>
                <a:gd name="T40" fmla="*/ 164 w 203"/>
                <a:gd name="T41" fmla="*/ 182 h 422"/>
                <a:gd name="T42" fmla="*/ 183 w 203"/>
                <a:gd name="T43" fmla="*/ 202 h 422"/>
                <a:gd name="T44" fmla="*/ 203 w 203"/>
                <a:gd name="T45" fmla="*/ 182 h 422"/>
                <a:gd name="T46" fmla="*/ 203 w 203"/>
                <a:gd name="T47" fmla="*/ 48 h 422"/>
                <a:gd name="T48" fmla="*/ 157 w 203"/>
                <a:gd name="T49" fmla="*/ 0 h 422"/>
                <a:gd name="T50" fmla="*/ 105 w 203"/>
                <a:gd name="T51" fmla="*/ 0 h 422"/>
                <a:gd name="T52" fmla="*/ 46 w 203"/>
                <a:gd name="T53" fmla="*/ 0 h 422"/>
                <a:gd name="T54" fmla="*/ 0 w 203"/>
                <a:gd name="T55" fmla="*/ 48 h 422"/>
                <a:gd name="T56" fmla="*/ 0 w 203"/>
                <a:gd name="T57" fmla="*/ 182 h 422"/>
                <a:gd name="T58" fmla="*/ 20 w 203"/>
                <a:gd name="T59" fmla="*/ 20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422">
                  <a:moveTo>
                    <a:pt x="20" y="202"/>
                  </a:moveTo>
                  <a:cubicBezTo>
                    <a:pt x="30" y="202"/>
                    <a:pt x="39" y="193"/>
                    <a:pt x="39" y="182"/>
                  </a:cubicBezTo>
                  <a:cubicBezTo>
                    <a:pt x="39" y="182"/>
                    <a:pt x="39" y="64"/>
                    <a:pt x="39" y="64"/>
                  </a:cubicBezTo>
                  <a:cubicBezTo>
                    <a:pt x="39" y="63"/>
                    <a:pt x="40" y="62"/>
                    <a:pt x="41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6" y="62"/>
                    <a:pt x="47" y="63"/>
                    <a:pt x="47" y="64"/>
                  </a:cubicBezTo>
                  <a:cubicBezTo>
                    <a:pt x="47" y="64"/>
                    <a:pt x="47" y="397"/>
                    <a:pt x="47" y="397"/>
                  </a:cubicBezTo>
                  <a:cubicBezTo>
                    <a:pt x="47" y="410"/>
                    <a:pt x="58" y="422"/>
                    <a:pt x="72" y="422"/>
                  </a:cubicBezTo>
                  <a:cubicBezTo>
                    <a:pt x="86" y="422"/>
                    <a:pt x="97" y="410"/>
                    <a:pt x="97" y="397"/>
                  </a:cubicBezTo>
                  <a:cubicBezTo>
                    <a:pt x="97" y="397"/>
                    <a:pt x="97" y="201"/>
                    <a:pt x="97" y="201"/>
                  </a:cubicBezTo>
                  <a:cubicBezTo>
                    <a:pt x="97" y="199"/>
                    <a:pt x="98" y="199"/>
                    <a:pt x="99" y="19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5" y="199"/>
                    <a:pt x="105" y="199"/>
                    <a:pt x="105" y="201"/>
                  </a:cubicBezTo>
                  <a:cubicBezTo>
                    <a:pt x="105" y="201"/>
                    <a:pt x="105" y="397"/>
                    <a:pt x="105" y="397"/>
                  </a:cubicBezTo>
                  <a:cubicBezTo>
                    <a:pt x="105" y="410"/>
                    <a:pt x="117" y="422"/>
                    <a:pt x="131" y="422"/>
                  </a:cubicBezTo>
                  <a:cubicBezTo>
                    <a:pt x="144" y="422"/>
                    <a:pt x="156" y="410"/>
                    <a:pt x="156" y="397"/>
                  </a:cubicBezTo>
                  <a:cubicBezTo>
                    <a:pt x="156" y="397"/>
                    <a:pt x="156" y="64"/>
                    <a:pt x="156" y="64"/>
                  </a:cubicBezTo>
                  <a:cubicBezTo>
                    <a:pt x="156" y="63"/>
                    <a:pt x="156" y="62"/>
                    <a:pt x="158" y="62"/>
                  </a:cubicBezTo>
                  <a:cubicBezTo>
                    <a:pt x="162" y="62"/>
                    <a:pt x="162" y="62"/>
                    <a:pt x="162" y="62"/>
                  </a:cubicBezTo>
                  <a:cubicBezTo>
                    <a:pt x="163" y="62"/>
                    <a:pt x="164" y="63"/>
                    <a:pt x="164" y="64"/>
                  </a:cubicBezTo>
                  <a:cubicBezTo>
                    <a:pt x="164" y="64"/>
                    <a:pt x="164" y="182"/>
                    <a:pt x="164" y="182"/>
                  </a:cubicBezTo>
                  <a:cubicBezTo>
                    <a:pt x="164" y="193"/>
                    <a:pt x="172" y="202"/>
                    <a:pt x="183" y="202"/>
                  </a:cubicBezTo>
                  <a:cubicBezTo>
                    <a:pt x="194" y="202"/>
                    <a:pt x="203" y="193"/>
                    <a:pt x="203" y="182"/>
                  </a:cubicBezTo>
                  <a:cubicBezTo>
                    <a:pt x="203" y="182"/>
                    <a:pt x="203" y="49"/>
                    <a:pt x="203" y="48"/>
                  </a:cubicBezTo>
                  <a:cubicBezTo>
                    <a:pt x="203" y="21"/>
                    <a:pt x="182" y="0"/>
                    <a:pt x="157" y="0"/>
                  </a:cubicBezTo>
                  <a:cubicBezTo>
                    <a:pt x="156" y="0"/>
                    <a:pt x="122" y="0"/>
                    <a:pt x="105" y="0"/>
                  </a:cubicBezTo>
                  <a:cubicBezTo>
                    <a:pt x="105" y="0"/>
                    <a:pt x="47" y="0"/>
                    <a:pt x="46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49"/>
                    <a:pt x="0" y="182"/>
                    <a:pt x="0" y="182"/>
                  </a:cubicBezTo>
                  <a:cubicBezTo>
                    <a:pt x="0" y="193"/>
                    <a:pt x="9" y="202"/>
                    <a:pt x="20" y="2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740979-7212-4AB5-BBF1-311540104E15}"/>
                </a:ext>
              </a:extLst>
            </p:cNvPr>
            <p:cNvGrpSpPr>
              <a:grpSpLocks/>
            </p:cNvGrpSpPr>
            <p:nvPr/>
          </p:nvGrpSpPr>
          <p:grpSpPr>
            <a:xfrm>
              <a:off x="8742363" y="3917950"/>
              <a:ext cx="320675" cy="769938"/>
              <a:chOff x="8751888" y="3917950"/>
              <a:chExt cx="320675" cy="769938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F4BB354E-529A-4905-8BBA-FD778D6E9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5324CFE-4DFE-4253-867E-6A84B7EA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DAA15D-9AF0-41E9-9E93-F7FDD1867324}"/>
                </a:ext>
              </a:extLst>
            </p:cNvPr>
            <p:cNvGrpSpPr>
              <a:grpSpLocks/>
            </p:cNvGrpSpPr>
            <p:nvPr/>
          </p:nvGrpSpPr>
          <p:grpSpPr>
            <a:xfrm>
              <a:off x="9205754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40E1818B-5EC3-4BBF-9806-5288E72B9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37179649-AED2-42D6-B3C8-DD9845CFA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CFBD6A-937F-4DDB-8CB0-EC3348ED4AA8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3253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FAF85E04-B34A-4E60-A950-43A89F09C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D4EE9AD8-B487-47A4-9BC7-15904CA9E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6250D31-31BE-45E4-B941-A073D3CDD111}"/>
                </a:ext>
              </a:extLst>
            </p:cNvPr>
            <p:cNvGrpSpPr/>
            <p:nvPr/>
          </p:nvGrpSpPr>
          <p:grpSpPr>
            <a:xfrm>
              <a:off x="10595926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A479415C-6C30-4732-8773-3ACE89E49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9B04DF24-4B5E-423F-A744-295F8C757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8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45158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Adina </a:t>
            </a:r>
            <a:r>
              <a:rPr lang="en-US" dirty="0" err="1"/>
              <a:t>Ardelean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&lt;</a:t>
            </a:r>
            <a:r>
              <a:rPr lang="en-US" dirty="0" err="1"/>
              <a:t>atardelean@scu.edu</a:t>
            </a:r>
            <a:r>
              <a:rPr lang="en-US" dirty="0"/>
              <a:t>&gt;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www.NEEDelegation.org/testimonials.php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www.NEEDelegation.org</a:t>
            </a:r>
            <a:r>
              <a:rPr lang="en-US" dirty="0"/>
              <a:t>/</a:t>
            </a:r>
            <a:r>
              <a:rPr lang="en-US" dirty="0" err="1"/>
              <a:t>friend.php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117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845B3-7A95-E74F-A5B7-D26F184F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Ch</a:t>
            </a:r>
            <a:r>
              <a:rPr lang="en-US" dirty="0"/>
              <a:t>ild poverty across U.S. States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90E3B-3721-8F46-8251-5E810B5A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70CD9-6788-5C4F-8D98-9CFEB5A6E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585" y="1412142"/>
            <a:ext cx="3837026" cy="4818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C709F1-C8C9-9749-A028-79475DFB91A1}"/>
              </a:ext>
            </a:extLst>
          </p:cNvPr>
          <p:cNvSpPr txBox="1"/>
          <p:nvPr/>
        </p:nvSpPr>
        <p:spPr>
          <a:xfrm>
            <a:off x="6128950" y="6456851"/>
            <a:ext cx="5535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A Roadmap to Reducing Child Poverty, National Academy of Sciences, 2019</a:t>
            </a:r>
          </a:p>
        </p:txBody>
      </p:sp>
    </p:spTree>
    <p:extLst>
      <p:ext uri="{BB962C8B-B14F-4D97-AF65-F5344CB8AC3E}">
        <p14:creationId xmlns:p14="http://schemas.microsoft.com/office/powerpoint/2010/main" val="3928198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Executive Director of NEED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Timothy </a:t>
            </a:r>
            <a:r>
              <a:rPr lang="en-US" dirty="0" err="1"/>
              <a:t>Smeeding</a:t>
            </a:r>
            <a:r>
              <a:rPr lang="en-US" dirty="0"/>
              <a:t>, University of Wisconsin</a:t>
            </a:r>
          </a:p>
          <a:p>
            <a:pPr lvl="1"/>
            <a:r>
              <a:rPr lang="en-US" dirty="0"/>
              <a:t>Robert Wright, </a:t>
            </a:r>
            <a:r>
              <a:rPr lang="en-US" dirty="0" err="1"/>
              <a:t>Augustana</a:t>
            </a:r>
            <a:r>
              <a:rPr lang="en-US" dirty="0"/>
              <a:t>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</a:t>
            </a:r>
          </a:p>
          <a:p>
            <a:pPr lvl="1"/>
            <a:r>
              <a:rPr lang="en-US" dirty="0"/>
              <a:t>It is, however, inevitable that the presenter will be asked for and will provide their </a:t>
            </a:r>
            <a:r>
              <a:rPr lang="en-US"/>
              <a:t>own views</a:t>
            </a:r>
            <a:endParaRPr lang="en-US" dirty="0"/>
          </a:p>
          <a:p>
            <a:pPr lvl="1"/>
            <a:r>
              <a:rPr lang="en-US" dirty="0"/>
              <a:t>Such views are those of the presenter and not necessarily those of the National Economic Education Delegation (</a:t>
            </a:r>
            <a:r>
              <a:rPr lang="en-US"/>
              <a:t>NEED)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8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505200" y="1334419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Definition</a:t>
            </a:r>
          </a:p>
          <a:p>
            <a:pPr>
              <a:lnSpc>
                <a:spcPct val="100000"/>
              </a:lnSpc>
            </a:pPr>
            <a:r>
              <a:rPr lang="en-US" dirty="0"/>
              <a:t>Measurement</a:t>
            </a:r>
          </a:p>
          <a:p>
            <a:pPr>
              <a:lnSpc>
                <a:spcPct val="100000"/>
              </a:lnSpc>
            </a:pPr>
            <a:r>
              <a:rPr lang="en-US" dirty="0"/>
              <a:t>How does it happen?</a:t>
            </a:r>
          </a:p>
          <a:p>
            <a:pPr>
              <a:lnSpc>
                <a:spcPct val="100000"/>
              </a:lnSpc>
            </a:pPr>
            <a:r>
              <a:rPr lang="en-US" dirty="0"/>
              <a:t>Does it matter?</a:t>
            </a:r>
          </a:p>
          <a:p>
            <a:pPr>
              <a:lnSpc>
                <a:spcPct val="100000"/>
              </a:lnSpc>
            </a:pPr>
            <a:r>
              <a:rPr lang="en-US" dirty="0"/>
              <a:t>Is it a problem?</a:t>
            </a:r>
          </a:p>
          <a:p>
            <a:pPr>
              <a:lnSpc>
                <a:spcPct val="100000"/>
              </a:lnSpc>
            </a:pPr>
            <a:r>
              <a:rPr lang="en-US" dirty="0"/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751562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evious Lectures …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1053296" y="1157468"/>
            <a:ext cx="10596623" cy="472246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/>
          </a:p>
          <a:p>
            <a:pPr lvl="0"/>
            <a:r>
              <a:rPr lang="en-US" dirty="0"/>
              <a:t>Income inequality is clearly increasing in the U.S. and in other advanced countries.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Wealth inequality is higher than income inequality in advanced countries</a:t>
            </a:r>
          </a:p>
          <a:p>
            <a:endParaRPr lang="en-US" dirty="0"/>
          </a:p>
          <a:p>
            <a:r>
              <a:rPr lang="en-US" dirty="0"/>
              <a:t>The causes of growing Income Inequality appear to be largely driven by:</a:t>
            </a:r>
          </a:p>
          <a:p>
            <a:pPr lvl="1"/>
            <a:r>
              <a:rPr lang="en-US" dirty="0"/>
              <a:t>The market – technology, competition, and trade</a:t>
            </a:r>
          </a:p>
          <a:p>
            <a:pPr lvl="1"/>
            <a:r>
              <a:rPr lang="en-US" dirty="0"/>
              <a:t>Changing institutions.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41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at you’ll hear today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2377440" y="1334419"/>
            <a:ext cx="7889966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Does inequality matter?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How much inequality is too much?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Addressing inequality: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Redistribution: Tax and transfer programs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Pre-distribution programs</a:t>
            </a:r>
          </a:p>
        </p:txBody>
      </p:sp>
    </p:spTree>
    <p:extLst>
      <p:ext uri="{BB962C8B-B14F-4D97-AF65-F5344CB8AC3E}">
        <p14:creationId xmlns:p14="http://schemas.microsoft.com/office/powerpoint/2010/main" val="2472706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Inequality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45940"/>
            <a:ext cx="5181600" cy="1736894"/>
          </a:xfrm>
        </p:spPr>
        <p:txBody>
          <a:bodyPr/>
          <a:lstStyle/>
          <a:p>
            <a:r>
              <a:rPr lang="en-US" sz="2400" dirty="0"/>
              <a:t>Too little inequality can:</a:t>
            </a:r>
          </a:p>
          <a:p>
            <a:pPr lvl="1"/>
            <a:r>
              <a:rPr lang="en-US" sz="2000" dirty="0"/>
              <a:t>Reduce individual motivation</a:t>
            </a:r>
          </a:p>
          <a:p>
            <a:pPr lvl="1"/>
            <a:r>
              <a:rPr lang="en-US" sz="2000" dirty="0"/>
              <a:t>Slow economic growth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45940"/>
            <a:ext cx="5181600" cy="1736894"/>
          </a:xfrm>
        </p:spPr>
        <p:txBody>
          <a:bodyPr/>
          <a:lstStyle/>
          <a:p>
            <a:r>
              <a:rPr lang="en-US" sz="2400" dirty="0"/>
              <a:t>Too much inequality can:</a:t>
            </a:r>
          </a:p>
          <a:p>
            <a:pPr lvl="1"/>
            <a:r>
              <a:rPr lang="en-US" sz="2000" dirty="0"/>
              <a:t>Reduce individual motivation</a:t>
            </a:r>
          </a:p>
          <a:p>
            <a:pPr lvl="1"/>
            <a:r>
              <a:rPr lang="en-US" sz="2000" dirty="0"/>
              <a:t>Slow economic growth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5F805-0170-41DD-B5AF-D9A95FF1B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" t="25527" r="8947" b="18158"/>
          <a:stretch/>
        </p:blipFill>
        <p:spPr>
          <a:xfrm>
            <a:off x="3495652" y="4603318"/>
            <a:ext cx="4010526" cy="17165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6961F4-F892-0542-8186-A640950D4E1F}"/>
              </a:ext>
            </a:extLst>
          </p:cNvPr>
          <p:cNvSpPr txBox="1">
            <a:spLocks/>
          </p:cNvSpPr>
          <p:nvPr/>
        </p:nvSpPr>
        <p:spPr>
          <a:xfrm>
            <a:off x="914400" y="3443525"/>
            <a:ext cx="10515600" cy="1864801"/>
          </a:xfrm>
          <a:prstGeom prst="rect">
            <a:avLst/>
          </a:prstGeom>
        </p:spPr>
        <p:txBody>
          <a:bodyPr vert="horz" lIns="91440" tIns="45720" rIns="91440" bIns="45720" numCol="2" rtlCol="0" anchor="ctr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  <a:p>
            <a:pPr lvl="1"/>
            <a:r>
              <a:rPr lang="en-US" sz="2000" dirty="0"/>
              <a:t>Divide society</a:t>
            </a:r>
          </a:p>
          <a:p>
            <a:pPr lvl="1"/>
            <a:r>
              <a:rPr lang="en-US" sz="2000" dirty="0"/>
              <a:t>Distort political environment</a:t>
            </a:r>
          </a:p>
          <a:p>
            <a:pPr lvl="1"/>
            <a:r>
              <a:rPr lang="en-US" sz="2000" dirty="0"/>
              <a:t>Reduce political participation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Reduce investments in public goods</a:t>
            </a:r>
          </a:p>
          <a:p>
            <a:pPr lvl="2"/>
            <a:r>
              <a:rPr lang="en-US" sz="2000" dirty="0"/>
              <a:t>Education</a:t>
            </a:r>
          </a:p>
          <a:p>
            <a:pPr lvl="2"/>
            <a:r>
              <a:rPr lang="en-US" sz="2000" dirty="0"/>
              <a:t>Environmental protections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EA7477-25EE-2F4D-836F-DD7755042118}"/>
              </a:ext>
            </a:extLst>
          </p:cNvPr>
          <p:cNvCxnSpPr/>
          <p:nvPr/>
        </p:nvCxnSpPr>
        <p:spPr>
          <a:xfrm>
            <a:off x="2063932" y="3052915"/>
            <a:ext cx="64508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AA03F0-93B9-2541-B48F-CA652C3200AA}"/>
              </a:ext>
            </a:extLst>
          </p:cNvPr>
          <p:cNvSpPr txBox="1">
            <a:spLocks/>
          </p:cNvSpPr>
          <p:nvPr/>
        </p:nvSpPr>
        <p:spPr>
          <a:xfrm>
            <a:off x="838200" y="2818902"/>
            <a:ext cx="10515600" cy="1864801"/>
          </a:xfrm>
          <a:prstGeom prst="rect">
            <a:avLst/>
          </a:prstGeom>
        </p:spPr>
        <p:txBody>
          <a:bodyPr vert="horz" lIns="91440" tIns="45720" rIns="91440" bIns="45720" numCol="1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Too much inequality may also: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75703</TotalTime>
  <Words>1869</Words>
  <Application>Microsoft Macintosh PowerPoint</Application>
  <PresentationFormat>Widescreen</PresentationFormat>
  <Paragraphs>326</Paragraphs>
  <Slides>45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Courier New</vt:lpstr>
      <vt:lpstr>Custom Design</vt:lpstr>
      <vt:lpstr>Economic Inequality</vt:lpstr>
      <vt:lpstr> National Economic Education Delegation</vt:lpstr>
      <vt:lpstr>Who Are We?</vt:lpstr>
      <vt:lpstr>Where Are We?</vt:lpstr>
      <vt:lpstr>Credits and Disclaimer</vt:lpstr>
      <vt:lpstr>Outline</vt:lpstr>
      <vt:lpstr>  Previous Lectures …</vt:lpstr>
      <vt:lpstr>What you’ll hear today</vt:lpstr>
      <vt:lpstr>Why Does Inequality Matter?</vt:lpstr>
      <vt:lpstr>PowerPoint Presentation</vt:lpstr>
      <vt:lpstr>PowerPoint Presentation</vt:lpstr>
      <vt:lpstr>U.S. – Racial Differences</vt:lpstr>
      <vt:lpstr> Government Policy and Racial Inequality</vt:lpstr>
      <vt:lpstr>What you’ll hear today</vt:lpstr>
      <vt:lpstr>How Much Inequality Is too Much?</vt:lpstr>
      <vt:lpstr> An  International Perspective: Trends</vt:lpstr>
      <vt:lpstr> An  International Perspective: Gini</vt:lpstr>
      <vt:lpstr> An  International Perspective: Poverty rate</vt:lpstr>
      <vt:lpstr>But the High-Income Households Save More</vt:lpstr>
      <vt:lpstr>What you’ll hear today</vt:lpstr>
      <vt:lpstr> Addressing Inequality: Is It A Problem?</vt:lpstr>
      <vt:lpstr>Addressing Inequality:  Immediately Available Policy Solutions (1/2)</vt:lpstr>
      <vt:lpstr> Tax and Transfer Potential Policies</vt:lpstr>
      <vt:lpstr> Current Programs and Child Poverty</vt:lpstr>
      <vt:lpstr> Public Spending on Families and Children</vt:lpstr>
      <vt:lpstr>Addressing Inequality:  Immediately Available Policy Solutions (1/2)</vt:lpstr>
      <vt:lpstr> Health Insurance Coverage</vt:lpstr>
      <vt:lpstr> The College Premium</vt:lpstr>
      <vt:lpstr> Early Child Education </vt:lpstr>
      <vt:lpstr> Early Education – International Perspective</vt:lpstr>
      <vt:lpstr>Historical Values of Minimum Wages</vt:lpstr>
      <vt:lpstr> Minimum Wages and Productivity</vt:lpstr>
      <vt:lpstr>Historical Share of Workers paid Minimum Wage</vt:lpstr>
      <vt:lpstr>PowerPoint Presentation</vt:lpstr>
      <vt:lpstr>Many States Have A Higher Min Wage</vt:lpstr>
      <vt:lpstr>States and Local Gov’ts are Raising Min Wages</vt:lpstr>
      <vt:lpstr>Industries with Workers paid Min Wage </vt:lpstr>
      <vt:lpstr>Minimum Wage – International Comparison</vt:lpstr>
      <vt:lpstr>Addressing Inequality:  Immediately Available Policy Solutions (2/2)</vt:lpstr>
      <vt:lpstr>Addressing Inequality:  Long Term</vt:lpstr>
      <vt:lpstr>What to do About Inequality?</vt:lpstr>
      <vt:lpstr>Tension in Policy Solutions</vt:lpstr>
      <vt:lpstr> Summary</vt:lpstr>
      <vt:lpstr> Thank you!</vt:lpstr>
      <vt:lpstr> Child poverty across U.S. States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359</cp:revision>
  <cp:lastPrinted>2021-05-14T23:16:34Z</cp:lastPrinted>
  <dcterms:created xsi:type="dcterms:W3CDTF">2017-05-03T22:30:38Z</dcterms:created>
  <dcterms:modified xsi:type="dcterms:W3CDTF">2021-05-18T03:04:30Z</dcterms:modified>
</cp:coreProperties>
</file>