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8"/>
  </p:notesMasterIdLst>
  <p:sldIdLst>
    <p:sldId id="1153" r:id="rId2"/>
    <p:sldId id="328" r:id="rId3"/>
    <p:sldId id="434" r:id="rId4"/>
    <p:sldId id="435" r:id="rId5"/>
    <p:sldId id="327" r:id="rId6"/>
    <p:sldId id="259" r:id="rId7"/>
    <p:sldId id="275" r:id="rId8"/>
    <p:sldId id="335" r:id="rId9"/>
    <p:sldId id="305" r:id="rId10"/>
    <p:sldId id="1148" r:id="rId11"/>
    <p:sldId id="306" r:id="rId12"/>
    <p:sldId id="1233" r:id="rId13"/>
    <p:sldId id="3530" r:id="rId14"/>
    <p:sldId id="1099" r:id="rId15"/>
    <p:sldId id="329" r:id="rId16"/>
    <p:sldId id="330" r:id="rId17"/>
    <p:sldId id="380" r:id="rId18"/>
    <p:sldId id="381" r:id="rId19"/>
    <p:sldId id="1156" r:id="rId20"/>
    <p:sldId id="382" r:id="rId21"/>
    <p:sldId id="1160" r:id="rId22"/>
    <p:sldId id="285" r:id="rId23"/>
    <p:sldId id="383" r:id="rId24"/>
    <p:sldId id="384" r:id="rId25"/>
    <p:sldId id="375" r:id="rId26"/>
    <p:sldId id="1161" r:id="rId27"/>
    <p:sldId id="373" r:id="rId28"/>
    <p:sldId id="1149" r:id="rId29"/>
    <p:sldId id="337" r:id="rId30"/>
    <p:sldId id="1230" r:id="rId31"/>
    <p:sldId id="385" r:id="rId32"/>
    <p:sldId id="3544" r:id="rId33"/>
    <p:sldId id="3504" r:id="rId34"/>
    <p:sldId id="3536" r:id="rId35"/>
    <p:sldId id="386" r:id="rId36"/>
    <p:sldId id="1162" r:id="rId37"/>
    <p:sldId id="388" r:id="rId38"/>
    <p:sldId id="3543" r:id="rId39"/>
    <p:sldId id="1027" r:id="rId40"/>
    <p:sldId id="1075" r:id="rId41"/>
    <p:sldId id="344" r:id="rId42"/>
    <p:sldId id="345" r:id="rId43"/>
    <p:sldId id="346" r:id="rId44"/>
    <p:sldId id="347" r:id="rId45"/>
    <p:sldId id="348" r:id="rId46"/>
    <p:sldId id="34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6" autoAdjust="0"/>
    <p:restoredTop sz="93689"/>
  </p:normalViewPr>
  <p:slideViewPr>
    <p:cSldViewPr snapToGrid="0" snapToObjects="1">
      <p:cViewPr varScale="1">
        <p:scale>
          <a:sx n="97" d="100"/>
          <a:sy n="97" d="100"/>
        </p:scale>
        <p:origin x="23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https://inequality.org/facts/racial-inequality/#racial-income-inequality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>
                <a:solidFill>
                  <a:schemeClr val="bg1"/>
                </a:solidFill>
              </a:rPr>
              <a:t>Areendam </a:t>
            </a:r>
            <a:r>
              <a:rPr lang="en-US" sz="3200" b="1" dirty="0">
                <a:solidFill>
                  <a:schemeClr val="bg1"/>
                </a:solidFill>
              </a:rPr>
              <a:t>Chanda,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Associate Professor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Louisiana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i="0" dirty="0">
                <a:solidFill>
                  <a:schemeClr val="bg1"/>
                </a:solidFill>
                <a:effectLst/>
                <a:latin typeface="paletino"/>
              </a:rPr>
              <a:t>Sunrise Rotary Club of Baton Rouge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i="0" dirty="0">
                <a:solidFill>
                  <a:schemeClr val="bg1"/>
                </a:solidFill>
                <a:effectLst/>
                <a:latin typeface="paletino"/>
              </a:rPr>
              <a:t>June 10</a:t>
            </a:r>
            <a:r>
              <a:rPr lang="en-US" sz="2400" b="0" i="0" baseline="30000" dirty="0">
                <a:solidFill>
                  <a:schemeClr val="bg1"/>
                </a:solidFill>
                <a:effectLst/>
                <a:latin typeface="paletino"/>
              </a:rPr>
              <a:t>th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paletino"/>
              </a:rPr>
              <a:t>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961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C1F6A-5072-4E85-9760-7EBE4D11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BADA28-6695-49E6-AD3E-C1308912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081" y="294635"/>
            <a:ext cx="7719837" cy="5935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39D97E-58D9-504A-A379-454082E090F5}"/>
              </a:ext>
            </a:extLst>
          </p:cNvPr>
          <p:cNvSpPr txBox="1"/>
          <p:nvPr/>
        </p:nvSpPr>
        <p:spPr>
          <a:xfrm>
            <a:off x="6986323" y="6542763"/>
            <a:ext cx="4572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inequality.org</a:t>
            </a:r>
            <a:r>
              <a:rPr lang="en-US" sz="1200" dirty="0"/>
              <a:t>/facts/racial-inequality/#racial-income-inequality</a:t>
            </a:r>
          </a:p>
        </p:txBody>
      </p:sp>
    </p:spTree>
    <p:extLst>
      <p:ext uri="{BB962C8B-B14F-4D97-AF65-F5344CB8AC3E}">
        <p14:creationId xmlns:p14="http://schemas.microsoft.com/office/powerpoint/2010/main" val="311563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C4BD-4EFD-7944-B877-D575116C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nsumption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1688-BDF5-0B40-8265-65E06402B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Consumption is another important metric for judging inequality</a:t>
            </a:r>
          </a:p>
          <a:p>
            <a:pPr>
              <a:lnSpc>
                <a:spcPct val="150000"/>
              </a:lnSpc>
            </a:pPr>
            <a:r>
              <a:rPr lang="en-US" dirty="0"/>
              <a:t>Arguably a better indicator of “well-being”</a:t>
            </a:r>
          </a:p>
          <a:p>
            <a:pPr>
              <a:lnSpc>
                <a:spcPct val="150000"/>
              </a:lnSpc>
            </a:pPr>
            <a:r>
              <a:rPr lang="en-US" dirty="0"/>
              <a:t>Extremely difficult to measure</a:t>
            </a:r>
          </a:p>
          <a:p>
            <a:pPr>
              <a:lnSpc>
                <a:spcPct val="150000"/>
              </a:lnSpc>
            </a:pPr>
            <a:r>
              <a:rPr lang="en-US" dirty="0"/>
              <a:t>Growing evidence that consumption inequality has also increased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45370-611D-FA40-8038-FCA44C60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0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DD5D-66E3-CA4A-86A4-44A1BB66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Evidence: Consumption Inequality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C10699-219A-9848-B739-1A85F4616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576" y="1486203"/>
            <a:ext cx="6498847" cy="44204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CB0C5-3B33-D745-A590-927ABCA5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0DE66-6791-D34B-9350-CDD2ED43A865}"/>
              </a:ext>
            </a:extLst>
          </p:cNvPr>
          <p:cNvSpPr txBox="1"/>
          <p:nvPr/>
        </p:nvSpPr>
        <p:spPr>
          <a:xfrm>
            <a:off x="3249827" y="6457890"/>
            <a:ext cx="827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Orazio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Attanasio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Luigi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Pistaferri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“Consumption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Inequality,” Journal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Economic Perspectives, Volume 30, #2, Spring 2016, page 11, Figure 1.</a:t>
            </a:r>
          </a:p>
        </p:txBody>
      </p:sp>
    </p:spTree>
    <p:extLst>
      <p:ext uri="{BB962C8B-B14F-4D97-AF65-F5344CB8AC3E}">
        <p14:creationId xmlns:p14="http://schemas.microsoft.com/office/powerpoint/2010/main" val="416246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06201" y="1170408"/>
            <a:ext cx="8690460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U.S. Congressional Budget Office, “The Distribution of Household Income, 2016”, Average Income Before and After Means-Tested Transfers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243705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5DB4-617D-7A43-8411-47B2A396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Rich Really do Pay Lower Taxes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987B190-3641-2B49-A1AE-E81AA6622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876" y="1173194"/>
            <a:ext cx="9808247" cy="47826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2B822-B4ED-4746-AC2F-85A42AF7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84A66-AF5C-8A4E-9101-06F64BDF1EB3}"/>
              </a:ext>
            </a:extLst>
          </p:cNvPr>
          <p:cNvSpPr txBox="1"/>
          <p:nvPr/>
        </p:nvSpPr>
        <p:spPr>
          <a:xfrm>
            <a:off x="2553419" y="5762445"/>
            <a:ext cx="15118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Lower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48323-C452-7F4B-850B-E118D044BBF5}"/>
              </a:ext>
            </a:extLst>
          </p:cNvPr>
          <p:cNvSpPr txBox="1"/>
          <p:nvPr/>
        </p:nvSpPr>
        <p:spPr>
          <a:xfrm>
            <a:off x="8330242" y="5762445"/>
            <a:ext cx="15581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Higher 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38735-4D81-9341-809D-A7605BC06A9A}"/>
              </a:ext>
            </a:extLst>
          </p:cNvPr>
          <p:cNvSpPr txBox="1"/>
          <p:nvPr/>
        </p:nvSpPr>
        <p:spPr>
          <a:xfrm>
            <a:off x="10242037" y="5546306"/>
            <a:ext cx="6859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Top 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31498-09F3-3F48-920C-29B72519425A}"/>
              </a:ext>
            </a:extLst>
          </p:cNvPr>
          <p:cNvSpPr txBox="1"/>
          <p:nvPr/>
        </p:nvSpPr>
        <p:spPr>
          <a:xfrm>
            <a:off x="10574715" y="1461407"/>
            <a:ext cx="4988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1950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FECFD5-4908-3241-959F-10F8E6B658E1}"/>
              </a:ext>
            </a:extLst>
          </p:cNvPr>
          <p:cNvCxnSpPr>
            <a:cxnSpLocks/>
          </p:cNvCxnSpPr>
          <p:nvPr/>
        </p:nvCxnSpPr>
        <p:spPr>
          <a:xfrm flipH="1">
            <a:off x="1692166" y="4692770"/>
            <a:ext cx="88825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3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76" y="1423478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3031252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3741380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7102406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78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or product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993" y="1325563"/>
            <a:ext cx="6425494" cy="4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25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53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585+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75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4E5-44B3-4137-8C76-3266029A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Racial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C765-099E-409D-ADC8-2A27C37B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Product of a long historical process of discrimination with at least two reinforcing sets of policies. </a:t>
            </a:r>
          </a:p>
          <a:p>
            <a:pPr lvl="1"/>
            <a:r>
              <a:rPr lang="en-US" b="0" dirty="0"/>
              <a:t>Policies that govern the spatial distribution of the black population. </a:t>
            </a:r>
          </a:p>
          <a:p>
            <a:pPr lvl="2"/>
            <a:r>
              <a:rPr lang="en-US" dirty="0"/>
              <a:t> Restrictive covenants, redlining, and general housing and lending discrimination</a:t>
            </a:r>
            <a:endParaRPr lang="en-US" b="0" dirty="0"/>
          </a:p>
          <a:p>
            <a:pPr lvl="1"/>
            <a:r>
              <a:rPr lang="en-US" b="0" dirty="0"/>
              <a:t>Policies that have a disparate impact on black individuals because of their locations.</a:t>
            </a:r>
          </a:p>
          <a:p>
            <a:pPr lvl="2"/>
            <a:r>
              <a:rPr lang="en-US" dirty="0"/>
              <a:t>The original version of Michigan Senate Bill 897 exempted individuals from this work requirement conditional on residing in a county with an unemployment rate above 8.5 percent. The higher unemployment rates in rural counties would disproportionately exempt white Medicaid recipients from the work requirement within the bill.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3A609-923F-439A-A86D-6EE0EC1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75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&lt;presenter name&gt;</a:t>
            </a:r>
          </a:p>
          <a:p>
            <a:pPr marL="0" indent="0" algn="ctr">
              <a:buNone/>
            </a:pPr>
            <a:r>
              <a:rPr lang="en-US" dirty="0"/>
              <a:t>&lt;presenter email&gt;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4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Trade Wars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/>
              <a:t>Autonomous Vehicles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52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F812-11BB-BD49-9974-3E024B510D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BF163-A99F-EB49-B8AB-BF4985540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375F3-650D-894C-91F6-A7170A2B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78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800" y="4603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inequality: The Lorenz Curve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Quintile 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Cumulative % of total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Lowest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Middle</a:t>
                      </a:r>
                      <a:r>
                        <a:rPr lang="en-US" baseline="0" dirty="0"/>
                        <a:t>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Fourth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Highest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67640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Shows the distribution of income in a region</a:t>
            </a:r>
          </a:p>
          <a:p>
            <a:r>
              <a:rPr lang="en-US" dirty="0"/>
              <a:t>Ex: U.S. Income Distribution - 2008</a:t>
            </a:r>
          </a:p>
        </p:txBody>
      </p:sp>
    </p:spTree>
    <p:extLst>
      <p:ext uri="{BB962C8B-B14F-4D97-AF65-F5344CB8AC3E}">
        <p14:creationId xmlns:p14="http://schemas.microsoft.com/office/powerpoint/2010/main" val="2648549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c11447_2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490560"/>
            <a:ext cx="6477000" cy="6133749"/>
          </a:xfrm>
        </p:spPr>
      </p:pic>
    </p:spTree>
    <p:extLst>
      <p:ext uri="{BB962C8B-B14F-4D97-AF65-F5344CB8AC3E}">
        <p14:creationId xmlns:p14="http://schemas.microsoft.com/office/powerpoint/2010/main" val="4283219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768476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4038600" y="5703653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90004335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Another way to describe income inequality is by using a Gini coefficient.</a:t>
            </a:r>
          </a:p>
          <a:p>
            <a:r>
              <a:rPr lang="en-US" dirty="0" err="1"/>
              <a:t>Gini</a:t>
            </a:r>
            <a:r>
              <a:rPr lang="en-US" dirty="0"/>
              <a:t> coefficient – a numerical measure of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1"/>
            <a:r>
              <a:rPr lang="en-US" dirty="0"/>
              <a:t>0= perfect equality – everyone has same income</a:t>
            </a:r>
          </a:p>
          <a:p>
            <a:pPr lvl="1"/>
            <a:r>
              <a:rPr lang="en-US" dirty="0"/>
              <a:t>1=perfect inequality – one person makes all income</a:t>
            </a:r>
          </a:p>
          <a:p>
            <a:pPr lvl="1"/>
            <a:r>
              <a:rPr lang="en-US" dirty="0"/>
              <a:t>In practice:</a:t>
            </a:r>
          </a:p>
          <a:p>
            <a:pPr lvl="1"/>
            <a:r>
              <a:rPr lang="en-US" dirty="0"/>
              <a:t>0.5 – 0.7 – highly unequal</a:t>
            </a:r>
          </a:p>
          <a:p>
            <a:pPr lvl="1"/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219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0" y="419864"/>
            <a:ext cx="8229600" cy="1219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Usi</a:t>
            </a:r>
            <a:r>
              <a:rPr lang="en-US" dirty="0"/>
              <a:t>ng the Lorenz curve to calculate a Gini Coefficient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24400" y="2209801"/>
            <a:ext cx="4673600" cy="4033837"/>
            <a:chOff x="1399" y="1262"/>
            <a:chExt cx="2944" cy="2541"/>
          </a:xfrm>
        </p:grpSpPr>
        <p:sp>
          <p:nvSpPr>
            <p:cNvPr id="198665" name="Rectangle 9"/>
            <p:cNvSpPr>
              <a:spLocks noChangeArrowheads="1"/>
            </p:cNvSpPr>
            <p:nvPr/>
          </p:nvSpPr>
          <p:spPr bwMode="auto">
            <a:xfrm>
              <a:off x="1399" y="1262"/>
              <a:ext cx="2944" cy="25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7" name="Line 11"/>
            <p:cNvSpPr>
              <a:spLocks noChangeShapeType="1"/>
            </p:cNvSpPr>
            <p:nvPr/>
          </p:nvSpPr>
          <p:spPr bwMode="auto">
            <a:xfrm flipH="1">
              <a:off x="1399" y="1262"/>
              <a:ext cx="2926" cy="25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Freeform 12"/>
            <p:cNvSpPr>
              <a:spLocks/>
            </p:cNvSpPr>
            <p:nvPr/>
          </p:nvSpPr>
          <p:spPr bwMode="auto">
            <a:xfrm>
              <a:off x="1399" y="1262"/>
              <a:ext cx="2935" cy="2541"/>
            </a:xfrm>
            <a:custGeom>
              <a:avLst/>
              <a:gdLst/>
              <a:ahLst/>
              <a:cxnLst>
                <a:cxn ang="0">
                  <a:pos x="0" y="2541"/>
                </a:cxn>
                <a:cxn ang="0">
                  <a:pos x="1865" y="1719"/>
                </a:cxn>
                <a:cxn ang="0">
                  <a:pos x="2935" y="0"/>
                </a:cxn>
              </a:cxnLst>
              <a:rect l="0" t="0" r="r" b="b"/>
              <a:pathLst>
                <a:path w="2935" h="2541">
                  <a:moveTo>
                    <a:pt x="0" y="2541"/>
                  </a:moveTo>
                  <a:cubicBezTo>
                    <a:pt x="688" y="2341"/>
                    <a:pt x="1376" y="2142"/>
                    <a:pt x="1865" y="1719"/>
                  </a:cubicBezTo>
                  <a:cubicBezTo>
                    <a:pt x="2354" y="1296"/>
                    <a:pt x="2644" y="648"/>
                    <a:pt x="2935" y="0"/>
                  </a:cubicBezTo>
                </a:path>
              </a:pathLst>
            </a:custGeom>
            <a:noFill/>
            <a:ln w="28575" cmpd="sng">
              <a:solidFill>
                <a:srgbClr val="1C1C5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26316" y="4408489"/>
            <a:ext cx="1235075" cy="1292225"/>
            <a:chOff x="3655" y="2777"/>
            <a:chExt cx="778" cy="814"/>
          </a:xfrm>
        </p:grpSpPr>
        <p:sp>
          <p:nvSpPr>
            <p:cNvPr id="198670" name="Text Box 14"/>
            <p:cNvSpPr txBox="1">
              <a:spLocks noChangeArrowheads="1"/>
            </p:cNvSpPr>
            <p:nvPr/>
          </p:nvSpPr>
          <p:spPr bwMode="auto">
            <a:xfrm>
              <a:off x="3655" y="2777"/>
              <a:ext cx="2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A</a:t>
              </a:r>
            </a:p>
          </p:txBody>
        </p:sp>
        <p:sp>
          <p:nvSpPr>
            <p:cNvPr id="198672" name="Text Box 16"/>
            <p:cNvSpPr txBox="1">
              <a:spLocks noChangeArrowheads="1"/>
            </p:cNvSpPr>
            <p:nvPr/>
          </p:nvSpPr>
          <p:spPr bwMode="auto">
            <a:xfrm>
              <a:off x="4226" y="3339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B</a:t>
              </a:r>
            </a:p>
          </p:txBody>
        </p:sp>
      </p:grpSp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1674020" y="2424113"/>
            <a:ext cx="2590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</a:pPr>
            <a:r>
              <a:rPr lang="en-US" sz="2400" b="1" dirty="0"/>
              <a:t>Gini coefficient =  A /(A + B)</a:t>
            </a:r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1897858" y="3394768"/>
            <a:ext cx="23669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A higher </a:t>
            </a:r>
            <a:r>
              <a:rPr lang="en-US" sz="2000" dirty="0" err="1"/>
              <a:t>Gini</a:t>
            </a:r>
            <a:r>
              <a:rPr lang="en-US" sz="2000" dirty="0"/>
              <a:t> coefficient means greater inequality</a:t>
            </a:r>
          </a:p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Perfect equality: A=0, </a:t>
            </a:r>
            <a:r>
              <a:rPr lang="en-US" sz="2000" dirty="0" err="1"/>
              <a:t>Gini</a:t>
            </a:r>
            <a:r>
              <a:rPr lang="en-US" sz="2000" dirty="0"/>
              <a:t>=0</a:t>
            </a:r>
          </a:p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Perfect inequality: B=0, </a:t>
            </a:r>
            <a:r>
              <a:rPr lang="en-US" sz="2000" dirty="0" err="1"/>
              <a:t>Gini</a:t>
            </a:r>
            <a:r>
              <a:rPr lang="en-US" sz="2000" dirty="0"/>
              <a:t> = 1</a:t>
            </a:r>
          </a:p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03979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2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69769</TotalTime>
  <Words>2228</Words>
  <Application>Microsoft Macintosh PowerPoint</Application>
  <PresentationFormat>Widescreen</PresentationFormat>
  <Paragraphs>396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paletino</vt:lpstr>
      <vt:lpstr>Wingdings</vt:lpstr>
      <vt:lpstr>Custom Design</vt:lpstr>
      <vt:lpstr>Economic Inequality</vt:lpstr>
      <vt:lpstr> National Economic Education Delegation</vt:lpstr>
      <vt:lpstr>Who Are We?</vt:lpstr>
      <vt:lpstr>Where Are We?</vt:lpstr>
      <vt:lpstr>Credits and Disclaimer</vt:lpstr>
      <vt:lpstr>Outline</vt:lpstr>
      <vt:lpstr>Economic Inequality: Income</vt:lpstr>
      <vt:lpstr>Different Ways of Thinking About Inequality </vt:lpstr>
      <vt:lpstr>Recent Facts on Income Inequality</vt:lpstr>
      <vt:lpstr> National Income Inequality: Share of Top 10%</vt:lpstr>
      <vt:lpstr>The Abrupt Increase in Inequality</vt:lpstr>
      <vt:lpstr>Most of the Action Is at the Top: Pre-Tax</vt:lpstr>
      <vt:lpstr>PowerPoint Presentation</vt:lpstr>
      <vt:lpstr>Wealth Inequality Exceeds Income Inequality</vt:lpstr>
      <vt:lpstr> Consumption Inequality</vt:lpstr>
      <vt:lpstr>Growing Evidence: Consumption Inequality</vt:lpstr>
      <vt:lpstr>Where Does Inequality Come From?</vt:lpstr>
      <vt:lpstr>Government Policy and Inequality</vt:lpstr>
      <vt:lpstr>Tax and Transfer Programs and Inequality</vt:lpstr>
      <vt:lpstr>Tax and Transfer Programs: Income Shares</vt:lpstr>
      <vt:lpstr>The Rich Really do Pay Lower Taxes</vt:lpstr>
      <vt:lpstr>What About Tax Rates?</vt:lpstr>
      <vt:lpstr>Market Forces and Inequality</vt:lpstr>
      <vt:lpstr>Technological Change and Inequality</vt:lpstr>
      <vt:lpstr>Mechanisms for the Effects of Globalization</vt:lpstr>
      <vt:lpstr>Labor Income is Unhinged from Productivity</vt:lpstr>
      <vt:lpstr> Competition in the Economy</vt:lpstr>
      <vt:lpstr>Growing Revenue Concentration</vt:lpstr>
      <vt:lpstr> CEO Pay Has Been Growing Rapidly</vt:lpstr>
      <vt:lpstr> CEO Compensation – Tied to Stock Prices</vt:lpstr>
      <vt:lpstr>Why Does Inequality Matter?</vt:lpstr>
      <vt:lpstr>PowerPoint Presentation</vt:lpstr>
      <vt:lpstr>U.S. – Racial Differences</vt:lpstr>
      <vt:lpstr> Government Policy and Racial Inequality</vt:lpstr>
      <vt:lpstr> Addressing Inequality: Is It A Problem?</vt:lpstr>
      <vt:lpstr>Addressing Inequality:  Immediately Available Policy Solutions (1/2)</vt:lpstr>
      <vt:lpstr>Addressing Inequality:  Immediately Available Policy Solutions (2/2)</vt:lpstr>
      <vt:lpstr>Addressing Inequality:  Long Term</vt:lpstr>
      <vt:lpstr> Thank you!</vt:lpstr>
      <vt:lpstr> Available NEED Topics Include:</vt:lpstr>
      <vt:lpstr>Additional Slides</vt:lpstr>
      <vt:lpstr>Measuring inequality: The Lorenz Curve</vt:lpstr>
      <vt:lpstr>PowerPoint Presentation</vt:lpstr>
      <vt:lpstr>Lorenz Curve of Income Distribution</vt:lpstr>
      <vt:lpstr>Gini Coefficient</vt:lpstr>
      <vt:lpstr>Using the Lorenz curve to calculate a Gini Coefficient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351</cp:revision>
  <cp:lastPrinted>2018-04-14T23:01:43Z</cp:lastPrinted>
  <dcterms:created xsi:type="dcterms:W3CDTF">2017-05-03T22:30:38Z</dcterms:created>
  <dcterms:modified xsi:type="dcterms:W3CDTF">2021-06-10T23:38:30Z</dcterms:modified>
</cp:coreProperties>
</file>