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4"/>
  </p:notesMasterIdLst>
  <p:sldIdLst>
    <p:sldId id="1153" r:id="rId2"/>
    <p:sldId id="328" r:id="rId3"/>
    <p:sldId id="1664" r:id="rId4"/>
    <p:sldId id="1182" r:id="rId5"/>
    <p:sldId id="327" r:id="rId6"/>
    <p:sldId id="3528" r:id="rId7"/>
    <p:sldId id="3533" r:id="rId8"/>
    <p:sldId id="259" r:id="rId9"/>
    <p:sldId id="275" r:id="rId10"/>
    <p:sldId id="335" r:id="rId11"/>
    <p:sldId id="3543" r:id="rId12"/>
    <p:sldId id="1148" r:id="rId13"/>
    <p:sldId id="3538" r:id="rId14"/>
    <p:sldId id="3539" r:id="rId15"/>
    <p:sldId id="306" r:id="rId16"/>
    <p:sldId id="324" r:id="rId17"/>
    <p:sldId id="3530" r:id="rId18"/>
    <p:sldId id="3531" r:id="rId19"/>
    <p:sldId id="1099" r:id="rId20"/>
    <p:sldId id="3529" r:id="rId21"/>
    <p:sldId id="329" r:id="rId22"/>
    <p:sldId id="340" r:id="rId23"/>
    <p:sldId id="332" r:id="rId24"/>
    <p:sldId id="1637" r:id="rId25"/>
    <p:sldId id="3542" r:id="rId26"/>
    <p:sldId id="3527" r:id="rId27"/>
    <p:sldId id="3517" r:id="rId28"/>
    <p:sldId id="1203" r:id="rId29"/>
    <p:sldId id="3504" r:id="rId30"/>
    <p:sldId id="3544" r:id="rId31"/>
    <p:sldId id="3545" r:id="rId32"/>
    <p:sldId id="3534" r:id="rId33"/>
    <p:sldId id="380" r:id="rId34"/>
    <p:sldId id="381" r:id="rId35"/>
    <p:sldId id="1150" r:id="rId36"/>
    <p:sldId id="3536" r:id="rId37"/>
    <p:sldId id="383" r:id="rId38"/>
    <p:sldId id="384" r:id="rId39"/>
    <p:sldId id="376" r:id="rId40"/>
    <p:sldId id="314" r:id="rId41"/>
    <p:sldId id="375" r:id="rId42"/>
    <p:sldId id="317" r:id="rId43"/>
    <p:sldId id="343" r:id="rId44"/>
    <p:sldId id="373" r:id="rId45"/>
    <p:sldId id="1149" r:id="rId46"/>
    <p:sldId id="386" r:id="rId47"/>
    <p:sldId id="1162" r:id="rId48"/>
    <p:sldId id="388" r:id="rId49"/>
    <p:sldId id="289" r:id="rId50"/>
    <p:sldId id="311" r:id="rId51"/>
    <p:sldId id="389" r:id="rId52"/>
    <p:sldId id="1027" r:id="rId5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E43300"/>
    <a:srgbClr val="FFD800"/>
    <a:srgbClr val="00B0F0"/>
    <a:srgbClr val="CF1D01"/>
    <a:srgbClr val="E2E004"/>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47" autoAdjust="0"/>
    <p:restoredTop sz="83934" autoAdjust="0"/>
  </p:normalViewPr>
  <p:slideViewPr>
    <p:cSldViewPr snapToGrid="0" snapToObjects="1">
      <p:cViewPr varScale="1">
        <p:scale>
          <a:sx n="87" d="100"/>
          <a:sy n="87" d="100"/>
        </p:scale>
        <p:origin x="488" y="192"/>
      </p:cViewPr>
      <p:guideLst>
        <p:guide orient="horz" pos="2160"/>
        <p:guide pos="3840"/>
      </p:guideLst>
    </p:cSldViewPr>
  </p:slideViewPr>
  <p:notesTextViewPr>
    <p:cViewPr>
      <p:scale>
        <a:sx n="1" d="1"/>
        <a:sy n="1" d="1"/>
      </p:scale>
      <p:origin x="0" y="0"/>
    </p:cViewPr>
  </p:notesTextViewPr>
  <p:sorterViewPr>
    <p:cViewPr>
      <p:scale>
        <a:sx n="57" d="100"/>
        <a:sy n="57"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7EC6A77-897B-A94D-8179-085D1B4EE98D}" type="datetimeFigureOut">
              <a:rPr lang="en-US" smtClean="0"/>
              <a:t>7/26/21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ewsocialtrends.org/2015/12/09/the-american-middle-class-is-losing-ground/#:~:text=Based%20on%20the%20definition%20used,from%2025%25%20to%2029%2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quitablegrowth.org/rising-income-inequality-exacerbates-downward-economic-mobilit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quality-of-opportunity.org/assets/documents/movers_paper1.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1092730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https://inequality.org/facts/racial-inequality/#racial-income-inequality</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1669419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hollowing of the American middle class has proceeded steadily for more than four decades. Since 1971, each decade has ended with a smaller share of adults living in middle-income households than at the beginning of the decade, and no single decade stands out as having triggered or hastened the decline in the middle.</a:t>
            </a:r>
            <a:endParaRPr lang="en-US" dirty="0">
              <a:hlinkClick r:id="rId3"/>
            </a:endParaRPr>
          </a:p>
          <a:p>
            <a:endParaRPr lang="en-US" dirty="0">
              <a:hlinkClick r:id="rId3"/>
            </a:endParaRPr>
          </a:p>
          <a:p>
            <a:r>
              <a:rPr lang="en-US" dirty="0">
                <a:hlinkClick r:id="rId3"/>
              </a:rPr>
              <a:t>https://www.pewsocialtrends.org/2015/12/09/the-american-middle-class-is-losing-ground/#:~:text=Based%20on%20the%20definition%20used,from%2025%25%20to%2029%25.</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230737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family-level survey of consumer finance. Wealth = total stock of assets, less any liabilities</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8296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https://www.brookings.edu/blog/up-front/2020/02/27/examining-the-black-white-wealth-gap/</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117414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https://equitablegrowth.org/rising-income-inequality-exacerbates-downward-economic-mobility/</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278036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https://apps.npr.org/dailygraphics/graphics/poll-inequality-success-20200109/</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282098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7238"/>
            <a:ext cx="6718300" cy="3778250"/>
          </a:xfrm>
        </p:spPr>
      </p:sp>
      <p:sp>
        <p:nvSpPr>
          <p:cNvPr id="3" name="Notes Placeholder 2"/>
          <p:cNvSpPr>
            <a:spLocks noGrp="1"/>
          </p:cNvSpPr>
          <p:nvPr>
            <p:ph type="body" idx="1"/>
          </p:nvPr>
        </p:nvSpPr>
        <p:spPr/>
        <p:txBody>
          <a:bodyPr/>
          <a:lstStyle/>
          <a:p>
            <a:r>
              <a:rPr lang="en-US" sz="1300" dirty="0"/>
              <a:t>The differences in upward mobility across areas are caused by differences in childhood environment. Studying the experiences of seven million children who moved across areas while growing up, we </a:t>
            </a:r>
            <a:r>
              <a:rPr lang="en-US" sz="1300" dirty="0">
                <a:hlinkClick r:id="rId3"/>
              </a:rPr>
              <a:t>document</a:t>
            </a:r>
            <a:r>
              <a:rPr lang="en-US" sz="1300" dirty="0"/>
              <a:t> that every year of exposure to a better environment improves a child’s chances of success.</a:t>
            </a:r>
            <a:endParaRPr lang="en-US" dirty="0"/>
          </a:p>
        </p:txBody>
      </p:sp>
      <p:sp>
        <p:nvSpPr>
          <p:cNvPr id="4" name="Slide Number Placeholder 3"/>
          <p:cNvSpPr>
            <a:spLocks noGrp="1"/>
          </p:cNvSpPr>
          <p:nvPr>
            <p:ph type="sldNum" sz="quarter" idx="10"/>
          </p:nvPr>
        </p:nvSpPr>
        <p:spPr/>
        <p:txBody>
          <a:bodyPr/>
          <a:lstStyle/>
          <a:p>
            <a:pPr>
              <a:defRPr/>
            </a:pPr>
            <a:fld id="{00712CF3-E26A-4AC6-973D-B772AF83308B}"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476046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https://apps.npr.org/dailygraphics/graphics/poll-inequality-success-20200109/</a:t>
            </a:r>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958935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Household Income</a:t>
            </a:r>
          </a:p>
          <a:p>
            <a:endParaRPr lang="en-US"/>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2299853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voxeu.org</a:t>
            </a:r>
            <a:r>
              <a:rPr lang="en-US" dirty="0"/>
              <a:t>/article/forms-and-sources-inequality-united-states</a:t>
            </a:r>
          </a:p>
        </p:txBody>
      </p:sp>
      <p:sp>
        <p:nvSpPr>
          <p:cNvPr id="4" name="Slide Number Placeholder 3"/>
          <p:cNvSpPr>
            <a:spLocks noGrp="1"/>
          </p:cNvSpPr>
          <p:nvPr>
            <p:ph type="sldNum" sz="quarter" idx="10"/>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133760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https://fivethirtyeight.com/features/many-americans-think-economic-inequality-is-a-problem-just-not-the-most-pressing-one/</a:t>
            </a:r>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3435563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Note: The return on invested capital definition is based on </a:t>
            </a:r>
            <a:r>
              <a:rPr lang="en-US" sz="1300" dirty="0" err="1"/>
              <a:t>Koller</a:t>
            </a:r>
            <a:r>
              <a:rPr lang="en-US" sz="1300" dirty="0"/>
              <a:t> et al (2015), and the data presented here are updated and augmented versions of the figures presented in Chapter 6 of that volume. The McKinsey data includes McKinsey analysis of Standard &amp; Poor’s data and exclude financial firms from the analysis because of the practical complexities of computing returns on invested capital for such firms. ​</a:t>
            </a:r>
            <a:br>
              <a:rPr lang="en-US" dirty="0"/>
            </a:br>
            <a:r>
              <a:rPr lang="en-US" sz="1300" dirty="0"/>
              <a:t>Source: </a:t>
            </a:r>
            <a:r>
              <a:rPr lang="en-US" sz="1300" dirty="0" err="1"/>
              <a:t>Koller</a:t>
            </a:r>
            <a:r>
              <a:rPr lang="en-US" sz="1300" dirty="0"/>
              <a:t> et al. (2015); McKinsey &amp; Company; Furman and Orszag (2015). , by way of https://</a:t>
            </a:r>
            <a:r>
              <a:rPr lang="en-US" sz="1300" dirty="0" err="1"/>
              <a:t>voxeu.org</a:t>
            </a:r>
            <a:r>
              <a:rPr lang="en-US" sz="1300" dirty="0"/>
              <a:t>/article/forms-and-sources-inequality-united-states</a:t>
            </a:r>
          </a:p>
          <a:p>
            <a:endParaRPr lang="en-US" sz="1300" dirty="0"/>
          </a:p>
          <a:p>
            <a:r>
              <a:rPr lang="en-US" sz="1300" dirty="0"/>
              <a:t>Furman, J and P Orszag (2015), “A Firm-Level Perspective on the Role of Rents in the Rise in Inequality”, Presentation at “A Just Society” Centennial Event in Honor of Joseph Stiglitz Columbia University, October 16, 2015.</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2580056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your</a:t>
            </a:r>
            <a:r>
              <a:rPr lang="en-US" baseline="0" dirty="0"/>
              <a:t> own experience at FTC</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48</a:t>
            </a:fld>
            <a:endParaRPr lang="en-US" dirty="0"/>
          </a:p>
        </p:txBody>
      </p:sp>
    </p:spTree>
    <p:extLst>
      <p:ext uri="{BB962C8B-B14F-4D97-AF65-F5344CB8AC3E}">
        <p14:creationId xmlns:p14="http://schemas.microsoft.com/office/powerpoint/2010/main" val="2120538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4237971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215981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https://www.pewsocialtrends.org/2020/01/09/views-on-reducing-economic-inequality/</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85733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4587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concept here is market income before individual income taxes for each </a:t>
            </a:r>
            <a:r>
              <a:rPr lang="en-US" b="1" dirty="0"/>
              <a:t>tax unit</a:t>
            </a:r>
            <a:r>
              <a:rPr lang="en-US" dirty="0"/>
              <a:t>. Market income is the sum of all income sources reported on tax returns, including unrealized capital gains and taxable unemployment compensation. Income of non-filers is estimated. Household size is not corrected for.  Steep drop coincides with start of WWII (1940). </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282432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 incomes were hit by major shocks in the first part of the century. The post-WW I depression and the Great Depression destroyed many businesses and thus significantly reduced top capital incomes. The wars generated large fiscal shocks, especially in the corporate sector that mechanically reduced distributions to stockholders. Top capital incomes were never able to fully recover from these shocks, probably because of the dynamic effects of progressive taxation on capital accumulation and wealth inequality. </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28941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wage shares have started to recover from the WW II shock in the late 1960s, and they are now higher than before WW II. Thus the increase in top income shares in the last three decades is the direct consequence of the surge in top wages.  </a:t>
            </a:r>
          </a:p>
          <a:p>
            <a:endParaRPr lang="en-US" dirty="0"/>
          </a:p>
          <a:p>
            <a:r>
              <a:rPr lang="en-US" dirty="0"/>
              <a:t>Downturn and upturn of top wage shares seem too sudden to be accounted for by technical change alone. Our series suggest that other factors, such as changes in labor market institutions, fiscal policy, or more generally social norms regarding pay inequality may have played important roles in the </a:t>
            </a:r>
            <a:r>
              <a:rPr lang="en-US" dirty="0" err="1"/>
              <a:t>determinational</a:t>
            </a:r>
            <a:r>
              <a:rPr lang="en-US" dirty="0"/>
              <a:t> of the wage structure. </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11688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Slide taken from page 10, Chad Stone, Danilo </a:t>
            </a:r>
            <a:r>
              <a:rPr lang="en-US" sz="1300" dirty="0" err="1"/>
              <a:t>Trisi</a:t>
            </a:r>
            <a:r>
              <a:rPr lang="en-US" sz="1300" dirty="0"/>
              <a:t>, </a:t>
            </a:r>
            <a:r>
              <a:rPr lang="en-US" sz="1300" dirty="0" err="1"/>
              <a:t>Arloc</a:t>
            </a:r>
            <a:r>
              <a:rPr lang="en-US" sz="1300" dirty="0"/>
              <a:t> Sherman, and Roderick Taylor, “A Guide to Statistics on Historical Trends in Income Inequality,”</a:t>
            </a:r>
            <a:r>
              <a:rPr lang="en-US" dirty="0">
                <a:effectLst/>
              </a:rPr>
              <a:t>  May 15, 2018</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520049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Household income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67670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8617-0451-44BE-AC82-7FE3DD456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DF4196-F966-4329-BDF7-977A1F6516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DFD08C-D35E-45F0-B077-773BC7B8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41BFAA-77C8-4C7C-9010-3EBAFD06BDA7}"/>
              </a:ext>
            </a:extLst>
          </p:cNvPr>
          <p:cNvSpPr>
            <a:spLocks noGrp="1"/>
          </p:cNvSpPr>
          <p:nvPr>
            <p:ph type="dt" sz="half" idx="10"/>
          </p:nvPr>
        </p:nvSpPr>
        <p:spPr>
          <a:xfrm>
            <a:off x="838200" y="6356350"/>
            <a:ext cx="2743200" cy="365125"/>
          </a:xfrm>
          <a:prstGeom prst="rect">
            <a:avLst/>
          </a:prstGeom>
        </p:spPr>
        <p:txBody>
          <a:bodyPr/>
          <a:lstStyle/>
          <a:p>
            <a:fld id="{DEC6080A-7F46-4EC1-9E2A-DEE2B0C0D0C4}" type="datetime1">
              <a:rPr lang="en-GB" smtClean="0"/>
              <a:t>26/07/2021</a:t>
            </a:fld>
            <a:endParaRPr lang="en-GB"/>
          </a:p>
        </p:txBody>
      </p:sp>
      <p:sp>
        <p:nvSpPr>
          <p:cNvPr id="6" name="Footer Placeholder 5">
            <a:extLst>
              <a:ext uri="{FF2B5EF4-FFF2-40B4-BE49-F238E27FC236}">
                <a16:creationId xmlns:a16="http://schemas.microsoft.com/office/drawing/2014/main" id="{3276B7AF-7CE5-4FB3-9153-26335332B2F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493ABD0-5698-44B0-A20E-93E689F5EC11}"/>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24870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EA43-E33B-4398-A0D3-10175F31D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B3D3B0-D4A8-4A53-A9C0-C3D768CEF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EB4231-347F-4CC7-8E6E-54A4B4BD2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733CE5-9EEA-4FCE-84B5-B77B3ED256E4}"/>
              </a:ext>
            </a:extLst>
          </p:cNvPr>
          <p:cNvSpPr>
            <a:spLocks noGrp="1"/>
          </p:cNvSpPr>
          <p:nvPr>
            <p:ph type="dt" sz="half" idx="10"/>
          </p:nvPr>
        </p:nvSpPr>
        <p:spPr>
          <a:xfrm>
            <a:off x="838200" y="6356350"/>
            <a:ext cx="2743200" cy="365125"/>
          </a:xfrm>
          <a:prstGeom prst="rect">
            <a:avLst/>
          </a:prstGeom>
        </p:spPr>
        <p:txBody>
          <a:bodyPr/>
          <a:lstStyle/>
          <a:p>
            <a:fld id="{492268C9-B903-42EF-B4B9-89EE1457A750}" type="datetime1">
              <a:rPr lang="en-GB" smtClean="0"/>
              <a:t>26/07/2021</a:t>
            </a:fld>
            <a:endParaRPr lang="en-GB"/>
          </a:p>
        </p:txBody>
      </p:sp>
      <p:sp>
        <p:nvSpPr>
          <p:cNvPr id="6" name="Footer Placeholder 5">
            <a:extLst>
              <a:ext uri="{FF2B5EF4-FFF2-40B4-BE49-F238E27FC236}">
                <a16:creationId xmlns:a16="http://schemas.microsoft.com/office/drawing/2014/main" id="{25067ED4-813C-4ACA-9460-DF0467B1F77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F957ABE-8D0D-4FE1-8AC6-42637A49AA73}"/>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951797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9884-1EBD-4CFB-900E-31709D6AE4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83C7BB-33CA-4513-81C3-904F3FF702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621061-A01D-4C95-B06A-3B6E3153F4BD}"/>
              </a:ext>
            </a:extLst>
          </p:cNvPr>
          <p:cNvSpPr>
            <a:spLocks noGrp="1"/>
          </p:cNvSpPr>
          <p:nvPr>
            <p:ph type="dt" sz="half" idx="10"/>
          </p:nvPr>
        </p:nvSpPr>
        <p:spPr>
          <a:xfrm>
            <a:off x="838200" y="6356350"/>
            <a:ext cx="2743200" cy="365125"/>
          </a:xfrm>
          <a:prstGeom prst="rect">
            <a:avLst/>
          </a:prstGeom>
        </p:spPr>
        <p:txBody>
          <a:bodyPr/>
          <a:lstStyle/>
          <a:p>
            <a:fld id="{92BE42B5-B0B7-4092-BBD8-0F7E813817C0}" type="datetime1">
              <a:rPr lang="en-GB" smtClean="0"/>
              <a:t>26/07/2021</a:t>
            </a:fld>
            <a:endParaRPr lang="en-GB"/>
          </a:p>
        </p:txBody>
      </p:sp>
      <p:sp>
        <p:nvSpPr>
          <p:cNvPr id="5" name="Footer Placeholder 4">
            <a:extLst>
              <a:ext uri="{FF2B5EF4-FFF2-40B4-BE49-F238E27FC236}">
                <a16:creationId xmlns:a16="http://schemas.microsoft.com/office/drawing/2014/main" id="{AABBDAB3-9221-4678-93DD-6F4F5EC886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935253-D773-40E7-BBEB-6A3B31A2D71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418995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20A103-CD01-42A7-AEAF-E742EB987E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98D1B4-4288-4E84-9E79-06CD6F9487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576B0C-6E8C-4DC7-B670-D5C2372A95B5}"/>
              </a:ext>
            </a:extLst>
          </p:cNvPr>
          <p:cNvSpPr>
            <a:spLocks noGrp="1"/>
          </p:cNvSpPr>
          <p:nvPr>
            <p:ph type="dt" sz="half" idx="10"/>
          </p:nvPr>
        </p:nvSpPr>
        <p:spPr>
          <a:xfrm>
            <a:off x="838200" y="6356350"/>
            <a:ext cx="2743200" cy="365125"/>
          </a:xfrm>
          <a:prstGeom prst="rect">
            <a:avLst/>
          </a:prstGeom>
        </p:spPr>
        <p:txBody>
          <a:bodyPr/>
          <a:lstStyle/>
          <a:p>
            <a:fld id="{04F56108-3E6D-409D-937E-FF84CEBAA288}" type="datetime1">
              <a:rPr lang="en-GB" smtClean="0"/>
              <a:t>26/07/2021</a:t>
            </a:fld>
            <a:endParaRPr lang="en-GB"/>
          </a:p>
        </p:txBody>
      </p:sp>
      <p:sp>
        <p:nvSpPr>
          <p:cNvPr id="5" name="Footer Placeholder 4">
            <a:extLst>
              <a:ext uri="{FF2B5EF4-FFF2-40B4-BE49-F238E27FC236}">
                <a16:creationId xmlns:a16="http://schemas.microsoft.com/office/drawing/2014/main" id="{77C3B5BA-0640-4759-8CD2-B3F7A36A51D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975AD88-CDA7-425D-A0BA-A42540EADD9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65740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1A1B-6776-4671-B601-DE113DE8231B}"/>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D656840-887C-4162-B08D-F195479EBBAD}"/>
              </a:ext>
            </a:extLst>
          </p:cNvPr>
          <p:cNvSpPr>
            <a:spLocks noGrp="1"/>
          </p:cNvSpPr>
          <p:nvPr>
            <p:ph type="sldNum" sz="quarter" idx="10"/>
          </p:nvPr>
        </p:nvSpPr>
        <p:spPr/>
        <p:txBody>
          <a:bodyPr/>
          <a:lstStyle/>
          <a:p>
            <a:fld id="{D9F085D5-EC86-4F6A-B501-C1359CB39116}" type="slidenum">
              <a:rPr lang="en-GB" smtClean="0"/>
              <a:pPr/>
              <a:t>‹#›</a:t>
            </a:fld>
            <a:endParaRPr lang="en-GB"/>
          </a:p>
        </p:txBody>
      </p:sp>
      <p:pic>
        <p:nvPicPr>
          <p:cNvPr id="4" name="Picture 3">
            <a:extLst>
              <a:ext uri="{FF2B5EF4-FFF2-40B4-BE49-F238E27FC236}">
                <a16:creationId xmlns:a16="http://schemas.microsoft.com/office/drawing/2014/main" id="{553C378D-FDAB-4499-9FE3-EC729E56D893}"/>
              </a:ext>
            </a:extLst>
          </p:cNvPr>
          <p:cNvPicPr>
            <a:picLocks noChangeAspect="1"/>
          </p:cNvPicPr>
          <p:nvPr userDrawn="1"/>
        </p:nvPicPr>
        <p:blipFill>
          <a:blip r:embed="rId2"/>
          <a:stretch>
            <a:fillRect/>
          </a:stretch>
        </p:blipFill>
        <p:spPr>
          <a:xfrm rot="16200000">
            <a:off x="-3081015" y="195085"/>
            <a:ext cx="1892739" cy="2017721"/>
          </a:xfrm>
          <a:prstGeom prst="rect">
            <a:avLst/>
          </a:prstGeom>
        </p:spPr>
      </p:pic>
    </p:spTree>
    <p:extLst>
      <p:ext uri="{BB962C8B-B14F-4D97-AF65-F5344CB8AC3E}">
        <p14:creationId xmlns:p14="http://schemas.microsoft.com/office/powerpoint/2010/main" val="192663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7"/>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8"/>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28" r:id="rId11"/>
    <p:sldLayoutId id="2147483729" r:id="rId12"/>
    <p:sldLayoutId id="2147483730" r:id="rId13"/>
    <p:sldLayoutId id="2147483731" r:id="rId14"/>
    <p:sldLayoutId id="2147483735" r:id="rId15"/>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Users/Jon/NEED%20Dropbox/Presentations/Inequality/Programs/incshr.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Users/Jon/NEED%20Dropbox/Presentations/Inequality/Images/CBPP_AbruptIncrease.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Users/Jon/NEED%20Dropbox/Presentations/Inequality/Programs/groupgrow.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quitablegrowth.org/research-paper/are-todays-inequalities-limiting-tomorrows-opportunities" TargetMode="External"/><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file:////Users/Jon/NEED%20Dropbox/Presentations/Inequality/Images/Top50FirmsShare.png"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AE4E16-0EA1-40DB-A268-EDEE8E15754E}"/>
              </a:ext>
            </a:extLst>
          </p:cNvPr>
          <p:cNvPicPr>
            <a:picLocks noChangeAspect="1"/>
          </p:cNvPicPr>
          <p:nvPr/>
        </p:nvPicPr>
        <p:blipFill rotWithShape="1">
          <a:blip r:embed="rId3"/>
          <a:srcRect t="12500" b="12500"/>
          <a:stretch/>
        </p:blipFill>
        <p:spPr>
          <a:xfrm>
            <a:off x="0" y="0"/>
            <a:ext cx="12192000" cy="6858000"/>
          </a:xfrm>
          <a:prstGeom prst="rect">
            <a:avLst/>
          </a:prstGeom>
        </p:spPr>
      </p:pic>
      <p:sp>
        <p:nvSpPr>
          <p:cNvPr id="2" name="Title 1"/>
          <p:cNvSpPr>
            <a:spLocks noGrp="1"/>
          </p:cNvSpPr>
          <p:nvPr>
            <p:ph type="ctrTitle"/>
          </p:nvPr>
        </p:nvSpPr>
        <p:spPr>
          <a:xfrm>
            <a:off x="1524000" y="1806869"/>
            <a:ext cx="9144000" cy="1289761"/>
          </a:xfrm>
        </p:spPr>
        <p:txBody>
          <a:bodyPr anchor="ctr" anchorCtr="0">
            <a:normAutofit fontScale="90000"/>
          </a:bodyPr>
          <a:lstStyle/>
          <a:p>
            <a:r>
              <a:rPr lang="en-US" dirty="0">
                <a:solidFill>
                  <a:schemeClr val="bg1"/>
                </a:solidFill>
              </a:rPr>
              <a:t>Current Issues in </a:t>
            </a:r>
            <a:br>
              <a:rPr lang="en-US" dirty="0">
                <a:solidFill>
                  <a:schemeClr val="bg1"/>
                </a:solidFill>
              </a:rPr>
            </a:br>
            <a:r>
              <a:rPr lang="en-US" dirty="0">
                <a:solidFill>
                  <a:schemeClr val="bg1"/>
                </a:solidFill>
              </a:rPr>
              <a:t>Economic Policy</a:t>
            </a:r>
          </a:p>
        </p:txBody>
      </p:sp>
      <p:sp>
        <p:nvSpPr>
          <p:cNvPr id="3" name="Subtitle 2"/>
          <p:cNvSpPr>
            <a:spLocks noGrp="1"/>
          </p:cNvSpPr>
          <p:nvPr>
            <p:ph type="subTitle" idx="1"/>
          </p:nvPr>
        </p:nvSpPr>
        <p:spPr>
          <a:xfrm>
            <a:off x="1413638" y="3753290"/>
            <a:ext cx="9144000" cy="2307265"/>
          </a:xfrm>
        </p:spPr>
        <p:txBody>
          <a:bodyPr>
            <a:normAutofit/>
          </a:bodyPr>
          <a:lstStyle/>
          <a:p>
            <a:pPr>
              <a:lnSpc>
                <a:spcPct val="100000"/>
              </a:lnSpc>
              <a:spcBef>
                <a:spcPts val="0"/>
              </a:spcBef>
            </a:pPr>
            <a:r>
              <a:rPr lang="en-US" sz="3200" b="1" dirty="0">
                <a:solidFill>
                  <a:schemeClr val="bg1"/>
                </a:solidFill>
              </a:rPr>
              <a:t>Mina Kim, Ph.D.</a:t>
            </a:r>
          </a:p>
          <a:p>
            <a:pPr>
              <a:lnSpc>
                <a:spcPct val="100000"/>
              </a:lnSpc>
              <a:spcBef>
                <a:spcPts val="0"/>
              </a:spcBef>
            </a:pPr>
            <a:r>
              <a:rPr lang="en-US" sz="2800" i="1" dirty="0">
                <a:solidFill>
                  <a:schemeClr val="bg1"/>
                </a:solidFill>
              </a:rPr>
              <a:t>NEED</a:t>
            </a:r>
          </a:p>
          <a:p>
            <a:pPr>
              <a:lnSpc>
                <a:spcPct val="100000"/>
              </a:lnSpc>
              <a:spcBef>
                <a:spcPts val="0"/>
              </a:spcBef>
            </a:pPr>
            <a:endParaRPr lang="en-US" sz="2800" i="1" dirty="0">
              <a:solidFill>
                <a:schemeClr val="bg1"/>
              </a:solidFill>
            </a:endParaRPr>
          </a:p>
          <a:p>
            <a:pPr>
              <a:lnSpc>
                <a:spcPct val="100000"/>
              </a:lnSpc>
              <a:spcBef>
                <a:spcPts val="0"/>
              </a:spcBef>
            </a:pPr>
            <a:r>
              <a:rPr lang="en-US" sz="3200" b="1" dirty="0">
                <a:solidFill>
                  <a:schemeClr val="bg1"/>
                </a:solidFill>
              </a:rPr>
              <a:t>American University OLLI</a:t>
            </a:r>
          </a:p>
          <a:p>
            <a:pPr>
              <a:lnSpc>
                <a:spcPct val="100000"/>
              </a:lnSpc>
              <a:spcBef>
                <a:spcPts val="0"/>
              </a:spcBef>
            </a:pPr>
            <a:r>
              <a:rPr lang="en-US" sz="1800" b="1" dirty="0">
                <a:solidFill>
                  <a:schemeClr val="bg1"/>
                </a:solidFill>
              </a:rPr>
              <a:t>July 12-14, 2021</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pic>
        <p:nvPicPr>
          <p:cNvPr id="6" name="Picture 5">
            <a:extLst>
              <a:ext uri="{FF2B5EF4-FFF2-40B4-BE49-F238E27FC236}">
                <a16:creationId xmlns:a16="http://schemas.microsoft.com/office/drawing/2014/main" id="{E3739F97-2E48-4EBF-904D-C4533E495050}"/>
              </a:ext>
            </a:extLst>
          </p:cNvPr>
          <p:cNvPicPr>
            <a:picLocks noChangeAspect="1"/>
          </p:cNvPicPr>
          <p:nvPr/>
        </p:nvPicPr>
        <p:blipFill>
          <a:blip r:embed="rId4"/>
          <a:stretch>
            <a:fillRect/>
          </a:stretch>
        </p:blipFill>
        <p:spPr>
          <a:xfrm>
            <a:off x="3238502" y="351746"/>
            <a:ext cx="5714996" cy="952500"/>
          </a:xfrm>
          <a:prstGeom prst="rect">
            <a:avLst/>
          </a:prstGeom>
        </p:spPr>
      </p:pic>
    </p:spTree>
    <p:extLst>
      <p:ext uri="{BB962C8B-B14F-4D97-AF65-F5344CB8AC3E}">
        <p14:creationId xmlns:p14="http://schemas.microsoft.com/office/powerpoint/2010/main" val="1131739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4A4F-0F5C-B34D-AED1-761D951E1B63}"/>
              </a:ext>
            </a:extLst>
          </p:cNvPr>
          <p:cNvSpPr>
            <a:spLocks noGrp="1"/>
          </p:cNvSpPr>
          <p:nvPr>
            <p:ph type="title"/>
          </p:nvPr>
        </p:nvSpPr>
        <p:spPr/>
        <p:txBody>
          <a:bodyPr/>
          <a:lstStyle/>
          <a:p>
            <a:r>
              <a:rPr lang="en-US" dirty="0">
                <a:solidFill>
                  <a:schemeClr val="bg1"/>
                </a:solidFill>
              </a:rPr>
              <a:t>Dif</a:t>
            </a:r>
            <a:r>
              <a:rPr lang="en-US" dirty="0"/>
              <a:t>ferent Ways of Thinking About Inequality </a:t>
            </a:r>
          </a:p>
        </p:txBody>
      </p:sp>
      <p:sp>
        <p:nvSpPr>
          <p:cNvPr id="3" name="Content Placeholder 2">
            <a:extLst>
              <a:ext uri="{FF2B5EF4-FFF2-40B4-BE49-F238E27FC236}">
                <a16:creationId xmlns:a16="http://schemas.microsoft.com/office/drawing/2014/main" id="{44AC5FE0-2677-AA4F-816D-9FB980AE2D5D}"/>
              </a:ext>
            </a:extLst>
          </p:cNvPr>
          <p:cNvSpPr>
            <a:spLocks noGrp="1"/>
          </p:cNvSpPr>
          <p:nvPr>
            <p:ph idx="1"/>
          </p:nvPr>
        </p:nvSpPr>
        <p:spPr>
          <a:xfrm>
            <a:off x="3922240" y="1325563"/>
            <a:ext cx="4347519" cy="4351338"/>
          </a:xfrm>
        </p:spPr>
        <p:txBody>
          <a:bodyPr/>
          <a:lstStyle/>
          <a:p>
            <a:r>
              <a:rPr lang="en-US" dirty="0"/>
              <a:t>Income Inequality</a:t>
            </a:r>
          </a:p>
          <a:p>
            <a:pPr lvl="1"/>
            <a:r>
              <a:rPr lang="en-US" dirty="0"/>
              <a:t>Before taxes and transfers</a:t>
            </a:r>
          </a:p>
          <a:p>
            <a:pPr lvl="1"/>
            <a:r>
              <a:rPr lang="en-US" dirty="0"/>
              <a:t>After taxes and transfers</a:t>
            </a:r>
          </a:p>
          <a:p>
            <a:r>
              <a:rPr lang="en-US" dirty="0"/>
              <a:t>Wealth Inequality</a:t>
            </a:r>
          </a:p>
          <a:p>
            <a:r>
              <a:rPr lang="en-US" dirty="0"/>
              <a:t>Consumption Inequality</a:t>
            </a:r>
          </a:p>
        </p:txBody>
      </p:sp>
      <p:sp>
        <p:nvSpPr>
          <p:cNvPr id="4" name="Slide Number Placeholder 3">
            <a:extLst>
              <a:ext uri="{FF2B5EF4-FFF2-40B4-BE49-F238E27FC236}">
                <a16:creationId xmlns:a16="http://schemas.microsoft.com/office/drawing/2014/main" id="{F71795BF-E1AA-5348-8D73-947F1CBCC4DE}"/>
              </a:ext>
            </a:extLst>
          </p:cNvPr>
          <p:cNvSpPr>
            <a:spLocks noGrp="1"/>
          </p:cNvSpPr>
          <p:nvPr>
            <p:ph type="sldNum" sz="quarter" idx="12"/>
          </p:nvPr>
        </p:nvSpPr>
        <p:spPr/>
        <p:txBody>
          <a:bodyPr/>
          <a:lstStyle/>
          <a:p>
            <a:fld id="{D9F085D5-EC86-4F6A-B501-C1359CB39116}" type="slidenum">
              <a:rPr lang="en-US" smtClean="0"/>
              <a:t>10</a:t>
            </a:fld>
            <a:endParaRPr lang="en-US" dirty="0"/>
          </a:p>
        </p:txBody>
      </p:sp>
    </p:spTree>
    <p:extLst>
      <p:ext uri="{BB962C8B-B14F-4D97-AF65-F5344CB8AC3E}">
        <p14:creationId xmlns:p14="http://schemas.microsoft.com/office/powerpoint/2010/main" val="729418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4A4F-0F5C-B34D-AED1-761D951E1B63}"/>
              </a:ext>
            </a:extLst>
          </p:cNvPr>
          <p:cNvSpPr>
            <a:spLocks noGrp="1"/>
          </p:cNvSpPr>
          <p:nvPr>
            <p:ph type="title"/>
          </p:nvPr>
        </p:nvSpPr>
        <p:spPr/>
        <p:txBody>
          <a:bodyPr/>
          <a:lstStyle/>
          <a:p>
            <a:r>
              <a:rPr lang="en-US" dirty="0">
                <a:solidFill>
                  <a:schemeClr val="bg1"/>
                </a:solidFill>
              </a:rPr>
              <a:t>Dif</a:t>
            </a:r>
            <a:r>
              <a:rPr lang="en-US" dirty="0"/>
              <a:t>ferent Ways of Thinking About Inequality </a:t>
            </a:r>
          </a:p>
        </p:txBody>
      </p:sp>
      <p:sp>
        <p:nvSpPr>
          <p:cNvPr id="3" name="Content Placeholder 2">
            <a:extLst>
              <a:ext uri="{FF2B5EF4-FFF2-40B4-BE49-F238E27FC236}">
                <a16:creationId xmlns:a16="http://schemas.microsoft.com/office/drawing/2014/main" id="{44AC5FE0-2677-AA4F-816D-9FB980AE2D5D}"/>
              </a:ext>
            </a:extLst>
          </p:cNvPr>
          <p:cNvSpPr>
            <a:spLocks noGrp="1"/>
          </p:cNvSpPr>
          <p:nvPr>
            <p:ph idx="1"/>
          </p:nvPr>
        </p:nvSpPr>
        <p:spPr>
          <a:xfrm>
            <a:off x="3922240" y="1325563"/>
            <a:ext cx="4347519" cy="4351338"/>
          </a:xfrm>
        </p:spPr>
        <p:txBody>
          <a:bodyPr/>
          <a:lstStyle/>
          <a:p>
            <a:r>
              <a:rPr lang="en-US" dirty="0"/>
              <a:t>Income Inequality</a:t>
            </a:r>
          </a:p>
          <a:p>
            <a:pPr lvl="1"/>
            <a:r>
              <a:rPr lang="en-US" dirty="0"/>
              <a:t>Before taxes and transfers</a:t>
            </a:r>
          </a:p>
          <a:p>
            <a:pPr lvl="1"/>
            <a:r>
              <a:rPr lang="en-US" dirty="0"/>
              <a:t>After taxes and transfers</a:t>
            </a:r>
          </a:p>
          <a:p>
            <a:r>
              <a:rPr lang="en-US" dirty="0"/>
              <a:t>Wealth Inequality</a:t>
            </a:r>
          </a:p>
          <a:p>
            <a:r>
              <a:rPr lang="en-US" dirty="0"/>
              <a:t>Consumption Inequality</a:t>
            </a:r>
          </a:p>
          <a:p>
            <a:r>
              <a:rPr lang="en-US" dirty="0"/>
              <a:t>Inequality of Opportunity</a:t>
            </a:r>
          </a:p>
        </p:txBody>
      </p:sp>
      <p:sp>
        <p:nvSpPr>
          <p:cNvPr id="4" name="Slide Number Placeholder 3">
            <a:extLst>
              <a:ext uri="{FF2B5EF4-FFF2-40B4-BE49-F238E27FC236}">
                <a16:creationId xmlns:a16="http://schemas.microsoft.com/office/drawing/2014/main" id="{F71795BF-E1AA-5348-8D73-947F1CBCC4DE}"/>
              </a:ext>
            </a:extLst>
          </p:cNvPr>
          <p:cNvSpPr>
            <a:spLocks noGrp="1"/>
          </p:cNvSpPr>
          <p:nvPr>
            <p:ph type="sldNum" sz="quarter" idx="12"/>
          </p:nvPr>
        </p:nvSpPr>
        <p:spPr/>
        <p:txBody>
          <a:bodyPr/>
          <a:lstStyle/>
          <a:p>
            <a:fld id="{D9F085D5-EC86-4F6A-B501-C1359CB39116}" type="slidenum">
              <a:rPr lang="en-US" smtClean="0"/>
              <a:t>11</a:t>
            </a:fld>
            <a:endParaRPr lang="en-US" dirty="0"/>
          </a:p>
        </p:txBody>
      </p:sp>
    </p:spTree>
    <p:extLst>
      <p:ext uri="{BB962C8B-B14F-4D97-AF65-F5344CB8AC3E}">
        <p14:creationId xmlns:p14="http://schemas.microsoft.com/office/powerpoint/2010/main" val="2563656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p:txBody>
          <a:bodyPr/>
          <a:lstStyle/>
          <a:p>
            <a:r>
              <a:rPr lang="en-US" dirty="0">
                <a:solidFill>
                  <a:schemeClr val="bg1"/>
                </a:solidFill>
              </a:rPr>
              <a:t> Na</a:t>
            </a:r>
            <a:r>
              <a:rPr lang="en-US" dirty="0"/>
              <a:t>tional Income Inequality: Share of Top 10%</a:t>
            </a:r>
          </a:p>
        </p:txBody>
      </p:sp>
      <p:pic>
        <p:nvPicPr>
          <p:cNvPr id="6" name="Content Placeholder 5" descr="A close up of a map&#10;&#10;Description automatically generated">
            <a:extLst>
              <a:ext uri="{FF2B5EF4-FFF2-40B4-BE49-F238E27FC236}">
                <a16:creationId xmlns:a16="http://schemas.microsoft.com/office/drawing/2014/main" id="{8C0E623B-DFE7-184B-81B1-C9DF8CC55928}"/>
              </a:ext>
            </a:extLst>
          </p:cNvPr>
          <p:cNvPicPr>
            <a:picLocks noGrp="1" noChangeAspect="1"/>
          </p:cNvPicPr>
          <p:nvPr>
            <p:ph idx="1"/>
          </p:nvPr>
        </p:nvPicPr>
        <p:blipFill>
          <a:blip r:embed="rId3" r:link="rId4"/>
          <a:stretch>
            <a:fillRect/>
          </a:stretch>
        </p:blipFill>
        <p:spPr>
          <a:xfrm>
            <a:off x="2957015" y="1331741"/>
            <a:ext cx="6277970" cy="4572000"/>
          </a:xfrm>
        </p:spPr>
      </p:pic>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12</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8118666" y="2902357"/>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359265" y="3770420"/>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p:nvPr/>
        </p:nvCxnSpPr>
        <p:spPr>
          <a:xfrm>
            <a:off x="8450499" y="2348531"/>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8725570" y="3216594"/>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4340364" y="1953846"/>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5006888" y="3046336"/>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5006888" y="1762955"/>
            <a:ext cx="2392065" cy="430887"/>
          </a:xfrm>
          <a:prstGeom prst="rect">
            <a:avLst/>
          </a:prstGeom>
          <a:noFill/>
        </p:spPr>
        <p:txBody>
          <a:bodyPr wrap="none" rtlCol="0">
            <a:spAutoFit/>
          </a:bodyPr>
          <a:lstStyle/>
          <a:p>
            <a:r>
              <a:rPr lang="en-US" sz="2200" dirty="0">
                <a:solidFill>
                  <a:srgbClr val="0C4C88"/>
                </a:solidFill>
              </a:rPr>
              <a:t>Stock Market Crash</a:t>
            </a:r>
          </a:p>
        </p:txBody>
      </p:sp>
    </p:spTree>
    <p:extLst>
      <p:ext uri="{BB962C8B-B14F-4D97-AF65-F5344CB8AC3E}">
        <p14:creationId xmlns:p14="http://schemas.microsoft.com/office/powerpoint/2010/main" val="296197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BE9620-5540-453B-9279-E4AAC43BA5C2}"/>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EE3B706A-3259-48E2-A73F-E33292960796}"/>
              </a:ext>
            </a:extLst>
          </p:cNvPr>
          <p:cNvPicPr>
            <a:picLocks noChangeAspect="1"/>
          </p:cNvPicPr>
          <p:nvPr/>
        </p:nvPicPr>
        <p:blipFill>
          <a:blip r:embed="rId3"/>
          <a:stretch>
            <a:fillRect/>
          </a:stretch>
        </p:blipFill>
        <p:spPr>
          <a:xfrm>
            <a:off x="2669359" y="228600"/>
            <a:ext cx="6853281" cy="5965744"/>
          </a:xfrm>
          <a:prstGeom prst="rect">
            <a:avLst/>
          </a:prstGeom>
        </p:spPr>
      </p:pic>
    </p:spTree>
    <p:extLst>
      <p:ext uri="{BB962C8B-B14F-4D97-AF65-F5344CB8AC3E}">
        <p14:creationId xmlns:p14="http://schemas.microsoft.com/office/powerpoint/2010/main" val="398187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818542-C67C-4CE8-8002-C5EF24969495}"/>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3" name="Picture 2">
            <a:extLst>
              <a:ext uri="{FF2B5EF4-FFF2-40B4-BE49-F238E27FC236}">
                <a16:creationId xmlns:a16="http://schemas.microsoft.com/office/drawing/2014/main" id="{DF5D27B1-AD98-4B16-B512-391D4416FF7B}"/>
              </a:ext>
            </a:extLst>
          </p:cNvPr>
          <p:cNvPicPr>
            <a:picLocks noChangeAspect="1"/>
          </p:cNvPicPr>
          <p:nvPr/>
        </p:nvPicPr>
        <p:blipFill>
          <a:blip r:embed="rId3"/>
          <a:stretch>
            <a:fillRect/>
          </a:stretch>
        </p:blipFill>
        <p:spPr>
          <a:xfrm>
            <a:off x="2165203" y="310244"/>
            <a:ext cx="7461387" cy="5919982"/>
          </a:xfrm>
          <a:prstGeom prst="rect">
            <a:avLst/>
          </a:prstGeom>
        </p:spPr>
      </p:pic>
    </p:spTree>
    <p:extLst>
      <p:ext uri="{BB962C8B-B14F-4D97-AF65-F5344CB8AC3E}">
        <p14:creationId xmlns:p14="http://schemas.microsoft.com/office/powerpoint/2010/main" val="328640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A43F-6F89-E94A-973E-A73DBCE95BF3}"/>
              </a:ext>
            </a:extLst>
          </p:cNvPr>
          <p:cNvSpPr>
            <a:spLocks noGrp="1"/>
          </p:cNvSpPr>
          <p:nvPr>
            <p:ph type="title"/>
          </p:nvPr>
        </p:nvSpPr>
        <p:spPr/>
        <p:txBody>
          <a:bodyPr/>
          <a:lstStyle/>
          <a:p>
            <a:r>
              <a:rPr lang="en-US" dirty="0">
                <a:solidFill>
                  <a:schemeClr val="bg1"/>
                </a:solidFill>
              </a:rPr>
              <a:t>The</a:t>
            </a:r>
            <a:r>
              <a:rPr lang="en-US" dirty="0"/>
              <a:t> Abrupt Increase in Inequality</a:t>
            </a:r>
          </a:p>
        </p:txBody>
      </p:sp>
      <p:sp>
        <p:nvSpPr>
          <p:cNvPr id="4" name="Slide Number Placeholder 3">
            <a:extLst>
              <a:ext uri="{FF2B5EF4-FFF2-40B4-BE49-F238E27FC236}">
                <a16:creationId xmlns:a16="http://schemas.microsoft.com/office/drawing/2014/main" id="{C0AAB316-20F0-C042-BD1A-CD7B356C440A}"/>
              </a:ext>
            </a:extLst>
          </p:cNvPr>
          <p:cNvSpPr>
            <a:spLocks noGrp="1"/>
          </p:cNvSpPr>
          <p:nvPr>
            <p:ph type="sldNum" sz="quarter" idx="12"/>
          </p:nvPr>
        </p:nvSpPr>
        <p:spPr/>
        <p:txBody>
          <a:bodyPr/>
          <a:lstStyle/>
          <a:p>
            <a:fld id="{D9F085D5-EC86-4F6A-B501-C1359CB39116}" type="slidenum">
              <a:rPr lang="en-US" smtClean="0"/>
              <a:t>15</a:t>
            </a:fld>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E06970F5-7A0A-C04F-9503-22A09B20BD42}"/>
              </a:ext>
            </a:extLst>
          </p:cNvPr>
          <p:cNvPicPr>
            <a:picLocks noGrp="1" noChangeAspect="1"/>
          </p:cNvPicPr>
          <p:nvPr>
            <p:ph idx="1"/>
          </p:nvPr>
        </p:nvPicPr>
        <p:blipFill>
          <a:blip r:embed="rId3" r:link="rId4"/>
          <a:stretch>
            <a:fillRect/>
          </a:stretch>
        </p:blipFill>
        <p:spPr>
          <a:xfrm>
            <a:off x="1484534" y="938377"/>
            <a:ext cx="9222931" cy="5029200"/>
          </a:xfrm>
        </p:spPr>
      </p:pic>
      <p:sp>
        <p:nvSpPr>
          <p:cNvPr id="10" name="TextBox 9">
            <a:extLst>
              <a:ext uri="{FF2B5EF4-FFF2-40B4-BE49-F238E27FC236}">
                <a16:creationId xmlns:a16="http://schemas.microsoft.com/office/drawing/2014/main" id="{3D096DE2-FE0F-314E-95D6-5A8CE054A5AF}"/>
              </a:ext>
            </a:extLst>
          </p:cNvPr>
          <p:cNvSpPr txBox="1"/>
          <p:nvPr/>
        </p:nvSpPr>
        <p:spPr>
          <a:xfrm>
            <a:off x="4458141"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Dec. 11, 2018.</a:t>
            </a:r>
          </a:p>
        </p:txBody>
      </p:sp>
    </p:spTree>
    <p:extLst>
      <p:ext uri="{BB962C8B-B14F-4D97-AF65-F5344CB8AC3E}">
        <p14:creationId xmlns:p14="http://schemas.microsoft.com/office/powerpoint/2010/main" val="1927764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53F4-0499-6A4B-8978-DC0F3377A322}"/>
              </a:ext>
            </a:extLst>
          </p:cNvPr>
          <p:cNvSpPr>
            <a:spLocks noGrp="1"/>
          </p:cNvSpPr>
          <p:nvPr>
            <p:ph type="title"/>
          </p:nvPr>
        </p:nvSpPr>
        <p:spPr/>
        <p:txBody>
          <a:bodyPr/>
          <a:lstStyle/>
          <a:p>
            <a:r>
              <a:rPr lang="en-US" dirty="0">
                <a:solidFill>
                  <a:schemeClr val="bg1"/>
                </a:solidFill>
              </a:rPr>
              <a:t>Gro</a:t>
            </a:r>
            <a:r>
              <a:rPr lang="en-US" dirty="0"/>
              <a:t>wth Has Been Primarily at the Very Top</a:t>
            </a:r>
          </a:p>
        </p:txBody>
      </p:sp>
      <p:sp>
        <p:nvSpPr>
          <p:cNvPr id="4" name="Slide Number Placeholder 3">
            <a:extLst>
              <a:ext uri="{FF2B5EF4-FFF2-40B4-BE49-F238E27FC236}">
                <a16:creationId xmlns:a16="http://schemas.microsoft.com/office/drawing/2014/main" id="{20D0F66D-79EF-9049-939A-3B1286EBCDDE}"/>
              </a:ext>
            </a:extLst>
          </p:cNvPr>
          <p:cNvSpPr>
            <a:spLocks noGrp="1"/>
          </p:cNvSpPr>
          <p:nvPr>
            <p:ph type="sldNum" sz="quarter" idx="12"/>
          </p:nvPr>
        </p:nvSpPr>
        <p:spPr/>
        <p:txBody>
          <a:bodyPr/>
          <a:lstStyle/>
          <a:p>
            <a:fld id="{D9F085D5-EC86-4F6A-B501-C1359CB39116}" type="slidenum">
              <a:rPr lang="en-US" smtClean="0"/>
              <a:t>16</a:t>
            </a:fld>
            <a:endParaRPr lang="en-US" dirty="0"/>
          </a:p>
        </p:txBody>
      </p:sp>
      <p:pic>
        <p:nvPicPr>
          <p:cNvPr id="5" name="Picture 4">
            <a:extLst>
              <a:ext uri="{FF2B5EF4-FFF2-40B4-BE49-F238E27FC236}">
                <a16:creationId xmlns:a16="http://schemas.microsoft.com/office/drawing/2014/main" id="{9504A935-F0A9-9241-B411-89833521BDC1}"/>
              </a:ext>
            </a:extLst>
          </p:cNvPr>
          <p:cNvPicPr>
            <a:picLocks noChangeAspect="1"/>
          </p:cNvPicPr>
          <p:nvPr/>
        </p:nvPicPr>
        <p:blipFill>
          <a:blip r:embed="rId3" r:link="rId4"/>
          <a:srcRect/>
          <a:stretch>
            <a:fillRect/>
          </a:stretch>
        </p:blipFill>
        <p:spPr>
          <a:xfrm>
            <a:off x="2613211" y="1130809"/>
            <a:ext cx="7003013" cy="5099416"/>
          </a:xfrm>
          <a:prstGeom prst="rect">
            <a:avLst/>
          </a:prstGeom>
        </p:spPr>
      </p:pic>
    </p:spTree>
    <p:extLst>
      <p:ext uri="{BB962C8B-B14F-4D97-AF65-F5344CB8AC3E}">
        <p14:creationId xmlns:p14="http://schemas.microsoft.com/office/powerpoint/2010/main" val="324595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8C1F6A-5072-4E85-9760-7EBE4D112D0F}"/>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4" name="Picture 3" descr="A screenshot of a cell phone&#10;&#10;Description automatically generated">
            <a:extLst>
              <a:ext uri="{FF2B5EF4-FFF2-40B4-BE49-F238E27FC236}">
                <a16:creationId xmlns:a16="http://schemas.microsoft.com/office/drawing/2014/main" id="{93BADA28-6695-49E6-AD3E-C130891288AA}"/>
              </a:ext>
            </a:extLst>
          </p:cNvPr>
          <p:cNvPicPr>
            <a:picLocks noChangeAspect="1"/>
          </p:cNvPicPr>
          <p:nvPr/>
        </p:nvPicPr>
        <p:blipFill>
          <a:blip r:embed="rId3"/>
          <a:stretch>
            <a:fillRect/>
          </a:stretch>
        </p:blipFill>
        <p:spPr>
          <a:xfrm>
            <a:off x="2236081" y="294635"/>
            <a:ext cx="7719837" cy="5935591"/>
          </a:xfrm>
          <a:prstGeom prst="rect">
            <a:avLst/>
          </a:prstGeom>
        </p:spPr>
      </p:pic>
    </p:spTree>
    <p:extLst>
      <p:ext uri="{BB962C8B-B14F-4D97-AF65-F5344CB8AC3E}">
        <p14:creationId xmlns:p14="http://schemas.microsoft.com/office/powerpoint/2010/main" val="6803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C506-A287-4025-8697-BAD4451F83AA}"/>
              </a:ext>
            </a:extLst>
          </p:cNvPr>
          <p:cNvSpPr>
            <a:spLocks noGrp="1"/>
          </p:cNvSpPr>
          <p:nvPr>
            <p:ph type="title"/>
          </p:nvPr>
        </p:nvSpPr>
        <p:spPr/>
        <p:txBody>
          <a:bodyPr/>
          <a:lstStyle/>
          <a:p>
            <a:r>
              <a:rPr lang="en-US" dirty="0">
                <a:solidFill>
                  <a:schemeClr val="bg1"/>
                </a:solidFill>
              </a:rPr>
              <a:t>Dis</a:t>
            </a:r>
            <a:r>
              <a:rPr lang="en-US" dirty="0"/>
              <a:t>appearing Middle Class</a:t>
            </a:r>
          </a:p>
        </p:txBody>
      </p:sp>
      <p:pic>
        <p:nvPicPr>
          <p:cNvPr id="5" name="Content Placeholder 4">
            <a:extLst>
              <a:ext uri="{FF2B5EF4-FFF2-40B4-BE49-F238E27FC236}">
                <a16:creationId xmlns:a16="http://schemas.microsoft.com/office/drawing/2014/main" id="{68624A09-B8CA-49B1-928B-1E00457E5052}"/>
              </a:ext>
            </a:extLst>
          </p:cNvPr>
          <p:cNvPicPr>
            <a:picLocks noGrp="1" noChangeAspect="1"/>
          </p:cNvPicPr>
          <p:nvPr>
            <p:ph idx="1"/>
          </p:nvPr>
        </p:nvPicPr>
        <p:blipFill>
          <a:blip r:embed="rId3"/>
          <a:stretch>
            <a:fillRect/>
          </a:stretch>
        </p:blipFill>
        <p:spPr>
          <a:xfrm>
            <a:off x="1528996" y="1139253"/>
            <a:ext cx="3987384" cy="4883046"/>
          </a:xfrm>
          <a:prstGeom prst="rect">
            <a:avLst/>
          </a:prstGeom>
        </p:spPr>
      </p:pic>
      <p:sp>
        <p:nvSpPr>
          <p:cNvPr id="4" name="Slide Number Placeholder 3">
            <a:extLst>
              <a:ext uri="{FF2B5EF4-FFF2-40B4-BE49-F238E27FC236}">
                <a16:creationId xmlns:a16="http://schemas.microsoft.com/office/drawing/2014/main" id="{573DE061-88F2-4909-B1B2-53097C239DBA}"/>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6" name="TextBox 5">
            <a:extLst>
              <a:ext uri="{FF2B5EF4-FFF2-40B4-BE49-F238E27FC236}">
                <a16:creationId xmlns:a16="http://schemas.microsoft.com/office/drawing/2014/main" id="{897A6F81-FE78-473C-9F87-982F858A6092}"/>
              </a:ext>
            </a:extLst>
          </p:cNvPr>
          <p:cNvSpPr txBox="1"/>
          <p:nvPr/>
        </p:nvSpPr>
        <p:spPr>
          <a:xfrm>
            <a:off x="6437488" y="1693889"/>
            <a:ext cx="4225516" cy="3046988"/>
          </a:xfrm>
          <a:prstGeom prst="rect">
            <a:avLst/>
          </a:prstGeom>
          <a:noFill/>
        </p:spPr>
        <p:txBody>
          <a:bodyPr wrap="square" rtlCol="0">
            <a:spAutoFit/>
          </a:bodyPr>
          <a:lstStyle/>
          <a:p>
            <a:r>
              <a:rPr lang="en-US" sz="2400" b="1" dirty="0"/>
              <a:t>In this report, “middle‐income”</a:t>
            </a:r>
          </a:p>
          <a:p>
            <a:r>
              <a:rPr lang="en-US" sz="2400" b="1" dirty="0"/>
              <a:t>households are defined as those with an income that is 67% to 200% (two‐thirds to double) of the overall median household income, after incomes have been adjusted for household size.</a:t>
            </a:r>
          </a:p>
        </p:txBody>
      </p:sp>
    </p:spTree>
    <p:extLst>
      <p:ext uri="{BB962C8B-B14F-4D97-AF65-F5344CB8AC3E}">
        <p14:creationId xmlns:p14="http://schemas.microsoft.com/office/powerpoint/2010/main" val="296156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C7FC-2DE6-6848-B943-52BAED7A1EAF}"/>
              </a:ext>
            </a:extLst>
          </p:cNvPr>
          <p:cNvSpPr>
            <a:spLocks noGrp="1"/>
          </p:cNvSpPr>
          <p:nvPr>
            <p:ph type="title"/>
          </p:nvPr>
        </p:nvSpPr>
        <p:spPr/>
        <p:txBody>
          <a:bodyPr/>
          <a:lstStyle/>
          <a:p>
            <a:r>
              <a:rPr lang="en-US" dirty="0">
                <a:solidFill>
                  <a:schemeClr val="bg1"/>
                </a:solidFill>
              </a:rPr>
              <a:t>We</a:t>
            </a:r>
            <a:r>
              <a:rPr lang="en-US" dirty="0"/>
              <a:t>alth Inequality Exceeds Income Inequality</a:t>
            </a:r>
          </a:p>
        </p:txBody>
      </p:sp>
      <p:pic>
        <p:nvPicPr>
          <p:cNvPr id="7" name="Content Placeholder 6">
            <a:extLst>
              <a:ext uri="{FF2B5EF4-FFF2-40B4-BE49-F238E27FC236}">
                <a16:creationId xmlns:a16="http://schemas.microsoft.com/office/drawing/2014/main" id="{AD51DBBC-0C8B-854B-B3C6-01831D3A3DCA}"/>
              </a:ext>
            </a:extLst>
          </p:cNvPr>
          <p:cNvPicPr>
            <a:picLocks noGrp="1" noChangeAspect="1"/>
          </p:cNvPicPr>
          <p:nvPr>
            <p:ph sz="half" idx="1"/>
          </p:nvPr>
        </p:nvPicPr>
        <p:blipFill>
          <a:blip r:embed="rId3"/>
          <a:stretch>
            <a:fillRect/>
          </a:stretch>
        </p:blipFill>
        <p:spPr>
          <a:xfrm>
            <a:off x="1660849" y="1404231"/>
            <a:ext cx="4183583" cy="3989562"/>
          </a:xfrm>
        </p:spPr>
      </p:pic>
      <p:pic>
        <p:nvPicPr>
          <p:cNvPr id="9" name="Content Placeholder 8">
            <a:extLst>
              <a:ext uri="{FF2B5EF4-FFF2-40B4-BE49-F238E27FC236}">
                <a16:creationId xmlns:a16="http://schemas.microsoft.com/office/drawing/2014/main" id="{894FE0AD-A22C-2541-8EAC-0916678AAEB1}"/>
              </a:ext>
            </a:extLst>
          </p:cNvPr>
          <p:cNvPicPr>
            <a:picLocks noGrp="1" noChangeAspect="1"/>
          </p:cNvPicPr>
          <p:nvPr>
            <p:ph sz="half" idx="2"/>
          </p:nvPr>
        </p:nvPicPr>
        <p:blipFill>
          <a:blip r:embed="rId4"/>
          <a:stretch>
            <a:fillRect/>
          </a:stretch>
        </p:blipFill>
        <p:spPr>
          <a:xfrm>
            <a:off x="6725422" y="1415683"/>
            <a:ext cx="3874154" cy="3982775"/>
          </a:xfrm>
        </p:spPr>
      </p:pic>
      <p:sp>
        <p:nvSpPr>
          <p:cNvPr id="5" name="Slide Number Placeholder 4">
            <a:extLst>
              <a:ext uri="{FF2B5EF4-FFF2-40B4-BE49-F238E27FC236}">
                <a16:creationId xmlns:a16="http://schemas.microsoft.com/office/drawing/2014/main" id="{5156600C-E1C7-3A40-945D-05FD2F77E01B}"/>
              </a:ext>
            </a:extLst>
          </p:cNvPr>
          <p:cNvSpPr>
            <a:spLocks noGrp="1"/>
          </p:cNvSpPr>
          <p:nvPr>
            <p:ph type="sldNum" sz="quarter" idx="12"/>
          </p:nvPr>
        </p:nvSpPr>
        <p:spPr/>
        <p:txBody>
          <a:bodyPr/>
          <a:lstStyle/>
          <a:p>
            <a:fld id="{D9F085D5-EC86-4F6A-B501-C1359CB39116}" type="slidenum">
              <a:rPr lang="en-US" smtClean="0"/>
              <a:t>19</a:t>
            </a:fld>
            <a:endParaRPr lang="en-US" dirty="0"/>
          </a:p>
        </p:txBody>
      </p:sp>
      <p:sp>
        <p:nvSpPr>
          <p:cNvPr id="8" name="TextBox 7">
            <a:extLst>
              <a:ext uri="{FF2B5EF4-FFF2-40B4-BE49-F238E27FC236}">
                <a16:creationId xmlns:a16="http://schemas.microsoft.com/office/drawing/2014/main" id="{27CAA833-72BB-B849-B53F-79075EB7EBD2}"/>
              </a:ext>
            </a:extLst>
          </p:cNvPr>
          <p:cNvSpPr txBox="1"/>
          <p:nvPr/>
        </p:nvSpPr>
        <p:spPr>
          <a:xfrm>
            <a:off x="4474470"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Dec. 11, 2018.</a:t>
            </a:r>
          </a:p>
        </p:txBody>
      </p:sp>
    </p:spTree>
    <p:extLst>
      <p:ext uri="{BB962C8B-B14F-4D97-AF65-F5344CB8AC3E}">
        <p14:creationId xmlns:p14="http://schemas.microsoft.com/office/powerpoint/2010/main" val="360309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US" smtClean="0"/>
              <a:t>2</a:t>
            </a:fld>
            <a:endParaRPr lang="en-US" dirty="0"/>
          </a:p>
        </p:txBody>
      </p:sp>
    </p:spTree>
    <p:extLst>
      <p:ext uri="{BB962C8B-B14F-4D97-AF65-F5344CB8AC3E}">
        <p14:creationId xmlns:p14="http://schemas.microsoft.com/office/powerpoint/2010/main" val="2547058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CB1ACD-BD7D-4007-AA76-397017743020}"/>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9" name="Picture 8">
            <a:extLst>
              <a:ext uri="{FF2B5EF4-FFF2-40B4-BE49-F238E27FC236}">
                <a16:creationId xmlns:a16="http://schemas.microsoft.com/office/drawing/2014/main" id="{CAAC72D5-F34C-46FD-A2AD-B6C2A3D9BA76}"/>
              </a:ext>
            </a:extLst>
          </p:cNvPr>
          <p:cNvPicPr>
            <a:picLocks noChangeAspect="1"/>
          </p:cNvPicPr>
          <p:nvPr/>
        </p:nvPicPr>
        <p:blipFill>
          <a:blip r:embed="rId3"/>
          <a:stretch>
            <a:fillRect/>
          </a:stretch>
        </p:blipFill>
        <p:spPr>
          <a:xfrm>
            <a:off x="455297" y="702129"/>
            <a:ext cx="10909863" cy="5274128"/>
          </a:xfrm>
          <a:prstGeom prst="rect">
            <a:avLst/>
          </a:prstGeom>
        </p:spPr>
      </p:pic>
    </p:spTree>
    <p:extLst>
      <p:ext uri="{BB962C8B-B14F-4D97-AF65-F5344CB8AC3E}">
        <p14:creationId xmlns:p14="http://schemas.microsoft.com/office/powerpoint/2010/main" val="3948313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C4BD-4EFD-7944-B877-D575116CD418}"/>
              </a:ext>
            </a:extLst>
          </p:cNvPr>
          <p:cNvSpPr>
            <a:spLocks noGrp="1"/>
          </p:cNvSpPr>
          <p:nvPr>
            <p:ph type="title"/>
          </p:nvPr>
        </p:nvSpPr>
        <p:spPr>
          <a:xfrm>
            <a:off x="715370" y="273150"/>
            <a:ext cx="10515600" cy="1325563"/>
          </a:xfrm>
        </p:spPr>
        <p:txBody>
          <a:bodyPr/>
          <a:lstStyle/>
          <a:p>
            <a:r>
              <a:rPr lang="en-US" dirty="0"/>
              <a:t> </a:t>
            </a:r>
            <a:r>
              <a:rPr lang="en-US" sz="4000" dirty="0">
                <a:solidFill>
                  <a:schemeClr val="bg1"/>
                </a:solidFill>
              </a:rPr>
              <a:t>A T</a:t>
            </a:r>
            <a:r>
              <a:rPr lang="en-US" sz="4000" dirty="0"/>
              <a:t>hird Measure of Inequality: </a:t>
            </a:r>
            <a:r>
              <a:rPr lang="en-US" dirty="0">
                <a:solidFill>
                  <a:schemeClr val="accent1">
                    <a:lumMod val="75000"/>
                  </a:schemeClr>
                </a:solidFill>
              </a:rPr>
              <a:t>Co</a:t>
            </a:r>
            <a:r>
              <a:rPr lang="en-US" dirty="0"/>
              <a:t>nsumption Inequality</a:t>
            </a:r>
          </a:p>
        </p:txBody>
      </p:sp>
      <p:sp>
        <p:nvSpPr>
          <p:cNvPr id="3" name="Content Placeholder 2">
            <a:extLst>
              <a:ext uri="{FF2B5EF4-FFF2-40B4-BE49-F238E27FC236}">
                <a16:creationId xmlns:a16="http://schemas.microsoft.com/office/drawing/2014/main" id="{95DF1688-BDF5-0B40-8265-65E06402BAAB}"/>
              </a:ext>
            </a:extLst>
          </p:cNvPr>
          <p:cNvSpPr>
            <a:spLocks noGrp="1"/>
          </p:cNvSpPr>
          <p:nvPr>
            <p:ph idx="1"/>
          </p:nvPr>
        </p:nvSpPr>
        <p:spPr/>
        <p:txBody>
          <a:bodyPr/>
          <a:lstStyle/>
          <a:p>
            <a:pPr>
              <a:lnSpc>
                <a:spcPct val="150000"/>
              </a:lnSpc>
            </a:pPr>
            <a:r>
              <a:rPr lang="en-US" dirty="0"/>
              <a:t>Consumption is another important metric for judging inequality</a:t>
            </a:r>
          </a:p>
          <a:p>
            <a:pPr>
              <a:lnSpc>
                <a:spcPct val="150000"/>
              </a:lnSpc>
            </a:pPr>
            <a:r>
              <a:rPr lang="en-US" dirty="0"/>
              <a:t>Arguably a better indicator of “well-being”</a:t>
            </a:r>
          </a:p>
          <a:p>
            <a:pPr>
              <a:lnSpc>
                <a:spcPct val="150000"/>
              </a:lnSpc>
            </a:pPr>
            <a:r>
              <a:rPr lang="en-US" dirty="0"/>
              <a:t>Extremely difficult to measure</a:t>
            </a:r>
          </a:p>
          <a:p>
            <a:pPr>
              <a:lnSpc>
                <a:spcPct val="150000"/>
              </a:lnSpc>
            </a:pPr>
            <a:r>
              <a:rPr lang="en-US" dirty="0"/>
              <a:t>Growing evidence that consumption inequality has also increased</a:t>
            </a:r>
          </a:p>
        </p:txBody>
      </p:sp>
      <p:sp>
        <p:nvSpPr>
          <p:cNvPr id="4" name="Slide Number Placeholder 3">
            <a:extLst>
              <a:ext uri="{FF2B5EF4-FFF2-40B4-BE49-F238E27FC236}">
                <a16:creationId xmlns:a16="http://schemas.microsoft.com/office/drawing/2014/main" id="{02045370-611D-FA40-8038-FCA44C603909}"/>
              </a:ext>
            </a:extLst>
          </p:cNvPr>
          <p:cNvSpPr>
            <a:spLocks noGrp="1"/>
          </p:cNvSpPr>
          <p:nvPr>
            <p:ph type="sldNum" sz="quarter" idx="12"/>
          </p:nvPr>
        </p:nvSpPr>
        <p:spPr/>
        <p:txBody>
          <a:bodyPr/>
          <a:lstStyle/>
          <a:p>
            <a:fld id="{D9F085D5-EC86-4F6A-B501-C1359CB39116}" type="slidenum">
              <a:rPr lang="en-US" smtClean="0"/>
              <a:t>21</a:t>
            </a:fld>
            <a:endParaRPr lang="en-US" dirty="0"/>
          </a:p>
        </p:txBody>
      </p:sp>
    </p:spTree>
    <p:extLst>
      <p:ext uri="{BB962C8B-B14F-4D97-AF65-F5344CB8AC3E}">
        <p14:creationId xmlns:p14="http://schemas.microsoft.com/office/powerpoint/2010/main" val="3223606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FED1-4370-7C48-A3DD-4F450EA5781E}"/>
              </a:ext>
            </a:extLst>
          </p:cNvPr>
          <p:cNvSpPr>
            <a:spLocks noGrp="1"/>
          </p:cNvSpPr>
          <p:nvPr>
            <p:ph type="title"/>
          </p:nvPr>
        </p:nvSpPr>
        <p:spPr/>
        <p:txBody>
          <a:bodyPr>
            <a:normAutofit/>
          </a:bodyPr>
          <a:lstStyle/>
          <a:p>
            <a:r>
              <a:rPr lang="en-US" sz="3600" dirty="0">
                <a:solidFill>
                  <a:schemeClr val="bg1"/>
                </a:solidFill>
              </a:rPr>
              <a:t> Co</a:t>
            </a:r>
            <a:r>
              <a:rPr lang="en-US" sz="3600" dirty="0"/>
              <a:t>nsumption Inequality</a:t>
            </a:r>
          </a:p>
        </p:txBody>
      </p:sp>
      <p:sp>
        <p:nvSpPr>
          <p:cNvPr id="4" name="Slide Number Placeholder 3">
            <a:extLst>
              <a:ext uri="{FF2B5EF4-FFF2-40B4-BE49-F238E27FC236}">
                <a16:creationId xmlns:a16="http://schemas.microsoft.com/office/drawing/2014/main" id="{150E000B-A493-8D46-9DB5-DA91414F940E}"/>
              </a:ext>
            </a:extLst>
          </p:cNvPr>
          <p:cNvSpPr>
            <a:spLocks noGrp="1"/>
          </p:cNvSpPr>
          <p:nvPr>
            <p:ph type="sldNum" sz="quarter" idx="12"/>
          </p:nvPr>
        </p:nvSpPr>
        <p:spPr/>
        <p:txBody>
          <a:bodyPr/>
          <a:lstStyle/>
          <a:p>
            <a:fld id="{D9F085D5-EC86-4F6A-B501-C1359CB39116}" type="slidenum">
              <a:rPr lang="en-US" smtClean="0"/>
              <a:t>22</a:t>
            </a:fld>
            <a:endParaRPr lang="en-US" dirty="0"/>
          </a:p>
        </p:txBody>
      </p:sp>
      <p:pic>
        <p:nvPicPr>
          <p:cNvPr id="5" name="Content Placeholder 4">
            <a:extLst>
              <a:ext uri="{FF2B5EF4-FFF2-40B4-BE49-F238E27FC236}">
                <a16:creationId xmlns:a16="http://schemas.microsoft.com/office/drawing/2014/main" id="{8F3D574D-DA9C-D94B-84A4-39C76CB62D06}"/>
              </a:ext>
            </a:extLst>
          </p:cNvPr>
          <p:cNvPicPr>
            <a:picLocks noGrp="1"/>
          </p:cNvPicPr>
          <p:nvPr>
            <p:ph idx="1"/>
          </p:nvPr>
        </p:nvPicPr>
        <p:blipFill>
          <a:blip r:embed="rId2"/>
          <a:stretch>
            <a:fillRect/>
          </a:stretch>
        </p:blipFill>
        <p:spPr>
          <a:xfrm>
            <a:off x="1399592" y="1325563"/>
            <a:ext cx="8453535" cy="4904663"/>
          </a:xfrm>
          <a:prstGeom prst="rect">
            <a:avLst/>
          </a:prstGeom>
        </p:spPr>
      </p:pic>
    </p:spTree>
    <p:extLst>
      <p:ext uri="{BB962C8B-B14F-4D97-AF65-F5344CB8AC3E}">
        <p14:creationId xmlns:p14="http://schemas.microsoft.com/office/powerpoint/2010/main" val="4085906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7787-5D1E-6B42-BDD3-D46A873C9E4D}"/>
              </a:ext>
            </a:extLst>
          </p:cNvPr>
          <p:cNvSpPr>
            <a:spLocks noGrp="1"/>
          </p:cNvSpPr>
          <p:nvPr>
            <p:ph type="title"/>
          </p:nvPr>
        </p:nvSpPr>
        <p:spPr/>
        <p:txBody>
          <a:bodyPr/>
          <a:lstStyle/>
          <a:p>
            <a:r>
              <a:rPr lang="en-US" dirty="0">
                <a:solidFill>
                  <a:schemeClr val="bg1"/>
                </a:solidFill>
              </a:rPr>
              <a:t> Su</a:t>
            </a:r>
            <a:r>
              <a:rPr lang="en-US" dirty="0"/>
              <a:t>mmary: Consumption Inequality</a:t>
            </a:r>
          </a:p>
        </p:txBody>
      </p:sp>
      <p:sp>
        <p:nvSpPr>
          <p:cNvPr id="3" name="Content Placeholder 2">
            <a:extLst>
              <a:ext uri="{FF2B5EF4-FFF2-40B4-BE49-F238E27FC236}">
                <a16:creationId xmlns:a16="http://schemas.microsoft.com/office/drawing/2014/main" id="{73E53DD4-70EC-924B-A716-53582241CA10}"/>
              </a:ext>
            </a:extLst>
          </p:cNvPr>
          <p:cNvSpPr>
            <a:spLocks noGrp="1"/>
          </p:cNvSpPr>
          <p:nvPr>
            <p:ph idx="1"/>
          </p:nvPr>
        </p:nvSpPr>
        <p:spPr/>
        <p:txBody>
          <a:bodyPr/>
          <a:lstStyle/>
          <a:p>
            <a:r>
              <a:rPr lang="en-US" dirty="0"/>
              <a:t>Early research indicated that although income inequality may be increasing, consumption inequality may not be.</a:t>
            </a:r>
          </a:p>
          <a:p>
            <a:pPr lvl="1"/>
            <a:r>
              <a:rPr lang="en-US" dirty="0"/>
              <a:t>How is this </a:t>
            </a:r>
            <a:r>
              <a:rPr lang="en-US"/>
              <a:t>possible? Borrowing</a:t>
            </a:r>
            <a:r>
              <a:rPr lang="en-US" dirty="0"/>
              <a:t>, or otherwise smoothing consumption.</a:t>
            </a:r>
          </a:p>
          <a:p>
            <a:pPr marL="457200" lvl="1" indent="0">
              <a:buNone/>
            </a:pPr>
            <a:endParaRPr lang="en-US" dirty="0"/>
          </a:p>
          <a:p>
            <a:r>
              <a:rPr lang="en-US" dirty="0"/>
              <a:t>Mounting evidence that it is increasing along with income and wealth inequality.</a:t>
            </a:r>
          </a:p>
          <a:p>
            <a:pPr marL="0" indent="0">
              <a:buNone/>
            </a:pPr>
            <a:endParaRPr lang="en-US" dirty="0"/>
          </a:p>
          <a:p>
            <a:r>
              <a:rPr lang="en-US" dirty="0"/>
              <a:t>Consensus </a:t>
            </a:r>
            <a:r>
              <a:rPr lang="en-US"/>
              <a:t>reached? No.</a:t>
            </a:r>
            <a:endParaRPr lang="en-US" dirty="0"/>
          </a:p>
        </p:txBody>
      </p:sp>
      <p:sp>
        <p:nvSpPr>
          <p:cNvPr id="4" name="Slide Number Placeholder 3">
            <a:extLst>
              <a:ext uri="{FF2B5EF4-FFF2-40B4-BE49-F238E27FC236}">
                <a16:creationId xmlns:a16="http://schemas.microsoft.com/office/drawing/2014/main" id="{41C4EE8D-CE64-1F45-BFA6-FD517EF4A2DA}"/>
              </a:ext>
            </a:extLst>
          </p:cNvPr>
          <p:cNvSpPr>
            <a:spLocks noGrp="1"/>
          </p:cNvSpPr>
          <p:nvPr>
            <p:ph type="sldNum" sz="quarter" idx="12"/>
          </p:nvPr>
        </p:nvSpPr>
        <p:spPr/>
        <p:txBody>
          <a:bodyPr/>
          <a:lstStyle/>
          <a:p>
            <a:fld id="{D9F085D5-EC86-4F6A-B501-C1359CB39116}" type="slidenum">
              <a:rPr lang="en-US" smtClean="0"/>
              <a:t>23</a:t>
            </a:fld>
            <a:endParaRPr lang="en-US" dirty="0"/>
          </a:p>
        </p:txBody>
      </p:sp>
    </p:spTree>
    <p:extLst>
      <p:ext uri="{BB962C8B-B14F-4D97-AF65-F5344CB8AC3E}">
        <p14:creationId xmlns:p14="http://schemas.microsoft.com/office/powerpoint/2010/main" val="2064380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60DB83-A3C5-EE41-8A08-435974337D85}"/>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3" name="Picture 2">
            <a:extLst>
              <a:ext uri="{FF2B5EF4-FFF2-40B4-BE49-F238E27FC236}">
                <a16:creationId xmlns:a16="http://schemas.microsoft.com/office/drawing/2014/main" id="{6E8C8D87-9BD1-F849-910B-7B798256A17A}"/>
              </a:ext>
            </a:extLst>
          </p:cNvPr>
          <p:cNvPicPr>
            <a:picLocks noChangeAspect="1"/>
          </p:cNvPicPr>
          <p:nvPr/>
        </p:nvPicPr>
        <p:blipFill>
          <a:blip r:embed="rId2"/>
          <a:stretch>
            <a:fillRect/>
          </a:stretch>
        </p:blipFill>
        <p:spPr>
          <a:xfrm>
            <a:off x="2114808" y="141345"/>
            <a:ext cx="7962383" cy="6088881"/>
          </a:xfrm>
          <a:prstGeom prst="rect">
            <a:avLst/>
          </a:prstGeom>
        </p:spPr>
      </p:pic>
      <p:sp>
        <p:nvSpPr>
          <p:cNvPr id="4" name="TextBox 3">
            <a:extLst>
              <a:ext uri="{FF2B5EF4-FFF2-40B4-BE49-F238E27FC236}">
                <a16:creationId xmlns:a16="http://schemas.microsoft.com/office/drawing/2014/main" id="{955E3C38-110F-3F49-89FE-CC00B49EDB30}"/>
              </a:ext>
            </a:extLst>
          </p:cNvPr>
          <p:cNvSpPr txBox="1"/>
          <p:nvPr/>
        </p:nvSpPr>
        <p:spPr>
          <a:xfrm>
            <a:off x="5128054" y="6456851"/>
            <a:ext cx="6580391" cy="276999"/>
          </a:xfrm>
          <a:prstGeom prst="rect">
            <a:avLst/>
          </a:prstGeom>
          <a:noFill/>
        </p:spPr>
        <p:txBody>
          <a:bodyPr wrap="none" rtlCol="0">
            <a:spAutoFit/>
          </a:bodyPr>
          <a:lstStyle/>
          <a:p>
            <a:r>
              <a:rPr lang="en-US" sz="1200" dirty="0">
                <a:hlinkClick r:id="rId3"/>
              </a:rPr>
              <a:t>https://equitablegrowth.org/research-paper/are-todays-inequalities-limiting-tomorrows-opportunities</a:t>
            </a:r>
            <a:endParaRPr lang="en-US" sz="1200" dirty="0"/>
          </a:p>
        </p:txBody>
      </p:sp>
      <p:grpSp>
        <p:nvGrpSpPr>
          <p:cNvPr id="10" name="Group 9">
            <a:extLst>
              <a:ext uri="{FF2B5EF4-FFF2-40B4-BE49-F238E27FC236}">
                <a16:creationId xmlns:a16="http://schemas.microsoft.com/office/drawing/2014/main" id="{FF9A5233-23AF-DB4A-ADAA-D5B625F7B448}"/>
              </a:ext>
            </a:extLst>
          </p:cNvPr>
          <p:cNvGrpSpPr/>
          <p:nvPr/>
        </p:nvGrpSpPr>
        <p:grpSpPr>
          <a:xfrm>
            <a:off x="7853082" y="2689412"/>
            <a:ext cx="1626752" cy="1324363"/>
            <a:chOff x="7853082" y="2689412"/>
            <a:chExt cx="1626752" cy="1324363"/>
          </a:xfrm>
        </p:grpSpPr>
        <p:sp>
          <p:nvSpPr>
            <p:cNvPr id="5" name="TextBox 4">
              <a:extLst>
                <a:ext uri="{FF2B5EF4-FFF2-40B4-BE49-F238E27FC236}">
                  <a16:creationId xmlns:a16="http://schemas.microsoft.com/office/drawing/2014/main" id="{0A617054-E3FC-3B45-84AE-1EA730C740A2}"/>
                </a:ext>
              </a:extLst>
            </p:cNvPr>
            <p:cNvSpPr txBox="1"/>
            <p:nvPr/>
          </p:nvSpPr>
          <p:spPr>
            <a:xfrm>
              <a:off x="8641976" y="3429000"/>
              <a:ext cx="837858" cy="584775"/>
            </a:xfrm>
            <a:prstGeom prst="rect">
              <a:avLst/>
            </a:prstGeom>
            <a:noFill/>
          </p:spPr>
          <p:txBody>
            <a:bodyPr wrap="none" rtlCol="0">
              <a:spAutoFit/>
            </a:bodyPr>
            <a:lstStyle/>
            <a:p>
              <a:r>
                <a:rPr lang="en-US" sz="3200" dirty="0"/>
                <a:t>U.S.</a:t>
              </a:r>
            </a:p>
          </p:txBody>
        </p:sp>
        <p:cxnSp>
          <p:nvCxnSpPr>
            <p:cNvPr id="7" name="Straight Connector 6">
              <a:extLst>
                <a:ext uri="{FF2B5EF4-FFF2-40B4-BE49-F238E27FC236}">
                  <a16:creationId xmlns:a16="http://schemas.microsoft.com/office/drawing/2014/main" id="{A20C02DA-662C-1049-95C9-D32A7EDCF00E}"/>
                </a:ext>
              </a:extLst>
            </p:cNvPr>
            <p:cNvCxnSpPr>
              <a:cxnSpLocks/>
            </p:cNvCxnSpPr>
            <p:nvPr/>
          </p:nvCxnSpPr>
          <p:spPr>
            <a:xfrm flipH="1" flipV="1">
              <a:off x="8458395" y="3014893"/>
              <a:ext cx="327017" cy="414107"/>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CF6156F-43B8-9447-B677-18FC538051D0}"/>
                </a:ext>
              </a:extLst>
            </p:cNvPr>
            <p:cNvSpPr/>
            <p:nvPr/>
          </p:nvSpPr>
          <p:spPr>
            <a:xfrm>
              <a:off x="7853082" y="2689412"/>
              <a:ext cx="1207823" cy="268941"/>
            </a:xfrm>
            <a:prstGeom prst="rect">
              <a:avLst/>
            </a:prstGeom>
            <a:noFill/>
            <a:ln w="38100">
              <a:solidFill>
                <a:srgbClr val="CF1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915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891F4C-6040-4748-9DB7-45D827104A0F}"/>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4" name="Picture 3" descr="A screenshot of a cell phone&#10;&#10;Description automatically generated">
            <a:extLst>
              <a:ext uri="{FF2B5EF4-FFF2-40B4-BE49-F238E27FC236}">
                <a16:creationId xmlns:a16="http://schemas.microsoft.com/office/drawing/2014/main" id="{06C31B83-B77B-4B38-BF74-3DC034895A9A}"/>
              </a:ext>
            </a:extLst>
          </p:cNvPr>
          <p:cNvPicPr>
            <a:picLocks noChangeAspect="1"/>
          </p:cNvPicPr>
          <p:nvPr/>
        </p:nvPicPr>
        <p:blipFill>
          <a:blip r:embed="rId3"/>
          <a:stretch>
            <a:fillRect/>
          </a:stretch>
        </p:blipFill>
        <p:spPr>
          <a:xfrm>
            <a:off x="1779814" y="204994"/>
            <a:ext cx="8514161" cy="6025232"/>
          </a:xfrm>
          <a:prstGeom prst="rect">
            <a:avLst/>
          </a:prstGeom>
        </p:spPr>
      </p:pic>
    </p:spTree>
    <p:extLst>
      <p:ext uri="{BB962C8B-B14F-4D97-AF65-F5344CB8AC3E}">
        <p14:creationId xmlns:p14="http://schemas.microsoft.com/office/powerpoint/2010/main" val="2525693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C8740-565B-4759-AB46-EC4B7BBF9CA6}"/>
              </a:ext>
            </a:extLst>
          </p:cNvPr>
          <p:cNvSpPr>
            <a:spLocks noGrp="1"/>
          </p:cNvSpPr>
          <p:nvPr>
            <p:ph type="title"/>
          </p:nvPr>
        </p:nvSpPr>
        <p:spPr>
          <a:xfrm>
            <a:off x="838200" y="216007"/>
            <a:ext cx="10515600" cy="719925"/>
          </a:xfrm>
        </p:spPr>
        <p:txBody>
          <a:bodyPr/>
          <a:lstStyle/>
          <a:p>
            <a:r>
              <a:rPr lang="en-US" dirty="0"/>
              <a:t> </a:t>
            </a:r>
            <a:r>
              <a:rPr lang="en-US" dirty="0">
                <a:solidFill>
                  <a:schemeClr val="bg1"/>
                </a:solidFill>
              </a:rPr>
              <a:t>Po</a:t>
            </a:r>
            <a:r>
              <a:rPr lang="en-US" dirty="0"/>
              <a:t>ll</a:t>
            </a:r>
          </a:p>
        </p:txBody>
      </p:sp>
      <p:sp>
        <p:nvSpPr>
          <p:cNvPr id="3" name="Subtitle 2">
            <a:extLst>
              <a:ext uri="{FF2B5EF4-FFF2-40B4-BE49-F238E27FC236}">
                <a16:creationId xmlns:a16="http://schemas.microsoft.com/office/drawing/2014/main" id="{2CC1440D-6822-4EB3-968B-4F3ABD2947B5}"/>
              </a:ext>
            </a:extLst>
          </p:cNvPr>
          <p:cNvSpPr>
            <a:spLocks noGrp="1"/>
          </p:cNvSpPr>
          <p:nvPr>
            <p:ph idx="1"/>
          </p:nvPr>
        </p:nvSpPr>
        <p:spPr>
          <a:xfrm>
            <a:off x="838200" y="1570729"/>
            <a:ext cx="10515600" cy="4659497"/>
          </a:xfrm>
        </p:spPr>
        <p:txBody>
          <a:bodyPr>
            <a:normAutofit fontScale="92500" lnSpcReduction="20000"/>
          </a:bodyPr>
          <a:lstStyle/>
          <a:p>
            <a:pPr marL="0" indent="0">
              <a:buNone/>
            </a:pPr>
            <a:r>
              <a:rPr lang="en-US" dirty="0"/>
              <a:t>Which factors are essential for being economically successful in the US today?</a:t>
            </a:r>
          </a:p>
          <a:p>
            <a:r>
              <a:rPr lang="en-US" dirty="0"/>
              <a:t>Hard work</a:t>
            </a:r>
          </a:p>
          <a:p>
            <a:r>
              <a:rPr lang="en-US" dirty="0"/>
              <a:t>Knowing the right people</a:t>
            </a:r>
          </a:p>
          <a:p>
            <a:r>
              <a:rPr lang="en-US" dirty="0"/>
              <a:t>Graduating from college</a:t>
            </a:r>
          </a:p>
          <a:p>
            <a:r>
              <a:rPr lang="en-US" dirty="0"/>
              <a:t>Graduating from a highly ranked college</a:t>
            </a:r>
          </a:p>
          <a:p>
            <a:r>
              <a:rPr lang="en-US" dirty="0"/>
              <a:t>Graduating from professional school</a:t>
            </a:r>
          </a:p>
          <a:p>
            <a:r>
              <a:rPr lang="en-US" dirty="0"/>
              <a:t>Having well-educated parents</a:t>
            </a:r>
          </a:p>
          <a:p>
            <a:r>
              <a:rPr lang="en-US" dirty="0"/>
              <a:t>Coming from an upper-income family</a:t>
            </a:r>
          </a:p>
          <a:p>
            <a:r>
              <a:rPr lang="en-US" dirty="0"/>
              <a:t>Growing up in an upper-income neighborhood</a:t>
            </a:r>
          </a:p>
          <a:p>
            <a:r>
              <a:rPr lang="en-US" dirty="0"/>
              <a:t>A person’s racial/ethnic background</a:t>
            </a:r>
          </a:p>
          <a:p>
            <a:endParaRPr lang="en-US" dirty="0"/>
          </a:p>
        </p:txBody>
      </p:sp>
      <p:sp>
        <p:nvSpPr>
          <p:cNvPr id="4" name="Slide Number Placeholder 3">
            <a:extLst>
              <a:ext uri="{FF2B5EF4-FFF2-40B4-BE49-F238E27FC236}">
                <a16:creationId xmlns:a16="http://schemas.microsoft.com/office/drawing/2014/main" id="{2D0FE3CE-E181-46E8-993E-CE12E1849791}"/>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16759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ACE-9FC7-9D44-A0A5-B1B265F00497}"/>
              </a:ext>
            </a:extLst>
          </p:cNvPr>
          <p:cNvSpPr>
            <a:spLocks noGrp="1"/>
          </p:cNvSpPr>
          <p:nvPr>
            <p:ph type="title"/>
          </p:nvPr>
        </p:nvSpPr>
        <p:spPr>
          <a:xfrm>
            <a:off x="746760" y="227437"/>
            <a:ext cx="10515600" cy="1325563"/>
          </a:xfrm>
        </p:spPr>
        <p:txBody>
          <a:bodyPr/>
          <a:lstStyle/>
          <a:p>
            <a:r>
              <a:rPr lang="en-US" dirty="0">
                <a:solidFill>
                  <a:schemeClr val="bg1"/>
                </a:solidFill>
              </a:rPr>
              <a:t> Up</a:t>
            </a:r>
            <a:r>
              <a:rPr lang="en-US" dirty="0"/>
              <a:t>ward Mobility: Finances Matter</a:t>
            </a:r>
            <a:br>
              <a:rPr lang="en-US" dirty="0"/>
            </a:br>
            <a:endParaRPr lang="en-US" dirty="0"/>
          </a:p>
        </p:txBody>
      </p:sp>
      <p:sp>
        <p:nvSpPr>
          <p:cNvPr id="4" name="Slide Number Placeholder 3">
            <a:extLst>
              <a:ext uri="{FF2B5EF4-FFF2-40B4-BE49-F238E27FC236}">
                <a16:creationId xmlns:a16="http://schemas.microsoft.com/office/drawing/2014/main" id="{AB954731-6322-C941-A34B-241D11F1BA84}"/>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7" name="Content Placeholder 2">
            <a:extLst>
              <a:ext uri="{FF2B5EF4-FFF2-40B4-BE49-F238E27FC236}">
                <a16:creationId xmlns:a16="http://schemas.microsoft.com/office/drawing/2014/main" id="{EB1B8C5F-37C5-4907-BBC9-92E65A7C0739}"/>
              </a:ext>
            </a:extLst>
          </p:cNvPr>
          <p:cNvSpPr>
            <a:spLocks noGrp="1"/>
          </p:cNvSpPr>
          <p:nvPr>
            <p:ph sz="half" idx="1"/>
          </p:nvPr>
        </p:nvSpPr>
        <p:spPr>
          <a:xfrm>
            <a:off x="379115" y="1958851"/>
            <a:ext cx="4414520" cy="3672339"/>
          </a:xfrm>
        </p:spPr>
        <p:txBody>
          <a:bodyPr anchor="ctr" anchorCtr="0">
            <a:normAutofit/>
          </a:bodyPr>
          <a:lstStyle/>
          <a:p>
            <a:pPr marL="0" indent="0">
              <a:buNone/>
            </a:pPr>
            <a:r>
              <a:rPr lang="en-US" sz="2400" b="0" dirty="0">
                <a:solidFill>
                  <a:srgbClr val="2B414D"/>
                </a:solidFill>
              </a:rPr>
              <a:t>High math-ability 3</a:t>
            </a:r>
            <a:r>
              <a:rPr lang="en-US" sz="2400" b="0" baseline="30000" dirty="0">
                <a:solidFill>
                  <a:srgbClr val="2B414D"/>
                </a:solidFill>
              </a:rPr>
              <a:t>rd</a:t>
            </a:r>
            <a:r>
              <a:rPr lang="en-US" sz="2400" b="0" dirty="0">
                <a:solidFill>
                  <a:srgbClr val="2B414D"/>
                </a:solidFill>
              </a:rPr>
              <a:t> graders much more likely to become inventors if their family is well-off.</a:t>
            </a:r>
          </a:p>
          <a:p>
            <a:pPr marL="0" indent="0">
              <a:buNone/>
            </a:pPr>
            <a:endParaRPr lang="en-US" sz="2400" b="0" dirty="0">
              <a:solidFill>
                <a:srgbClr val="2B414D"/>
              </a:solidFill>
            </a:endParaRPr>
          </a:p>
          <a:p>
            <a:pPr marL="0" indent="0">
              <a:buNone/>
            </a:pPr>
            <a:r>
              <a:rPr lang="en-US" sz="2400" b="0" dirty="0">
                <a:solidFill>
                  <a:srgbClr val="2B414D"/>
                </a:solidFill>
              </a:rPr>
              <a:t>(Also if they grow up in high-innovation areas)</a:t>
            </a:r>
          </a:p>
        </p:txBody>
      </p:sp>
      <p:pic>
        <p:nvPicPr>
          <p:cNvPr id="8" name="Picture 7">
            <a:extLst>
              <a:ext uri="{FF2B5EF4-FFF2-40B4-BE49-F238E27FC236}">
                <a16:creationId xmlns:a16="http://schemas.microsoft.com/office/drawing/2014/main" id="{C695A4BD-B1BC-48FF-9448-4CC1A5BCC33A}"/>
              </a:ext>
            </a:extLst>
          </p:cNvPr>
          <p:cNvPicPr>
            <a:picLocks noChangeAspect="1"/>
          </p:cNvPicPr>
          <p:nvPr/>
        </p:nvPicPr>
        <p:blipFill>
          <a:blip r:embed="rId2"/>
          <a:stretch>
            <a:fillRect/>
          </a:stretch>
        </p:blipFill>
        <p:spPr>
          <a:xfrm>
            <a:off x="5022235" y="1837414"/>
            <a:ext cx="6630582" cy="4392812"/>
          </a:xfrm>
          <a:prstGeom prst="rect">
            <a:avLst/>
          </a:prstGeom>
        </p:spPr>
      </p:pic>
    </p:spTree>
    <p:extLst>
      <p:ext uri="{BB962C8B-B14F-4D97-AF65-F5344CB8AC3E}">
        <p14:creationId xmlns:p14="http://schemas.microsoft.com/office/powerpoint/2010/main" val="3398078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4"/>
          <p:cNvSpPr>
            <a:spLocks noChangeArrowheads="1"/>
          </p:cNvSpPr>
          <p:nvPr/>
        </p:nvSpPr>
        <p:spPr bwMode="auto">
          <a:xfrm>
            <a:off x="409980" y="100918"/>
            <a:ext cx="10922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a:r>
              <a:rPr lang="en-US" b="1" dirty="0">
                <a:solidFill>
                  <a:srgbClr val="1E2D53"/>
                </a:solidFill>
                <a:latin typeface="Arial" panose="020B0604020202020204" pitchFamily="34" charset="0"/>
                <a:cs typeface="Arial" panose="020B0604020202020204" pitchFamily="34" charset="0"/>
              </a:rPr>
              <a:t>The Geography of Upward Mobility in the United States</a:t>
            </a:r>
          </a:p>
          <a:p>
            <a:pPr algn="ctr"/>
            <a:r>
              <a:rPr lang="en-US" dirty="0">
                <a:solidFill>
                  <a:srgbClr val="002060"/>
                </a:solidFill>
                <a:latin typeface="Arial" panose="020B0604020202020204" pitchFamily="34" charset="0"/>
                <a:cs typeface="Arial" panose="020B0604020202020204" pitchFamily="34" charset="0"/>
              </a:rPr>
              <a:t>Average Individual Income for Males with Parents Earning $25,000 (25</a:t>
            </a:r>
            <a:r>
              <a:rPr lang="en-US" baseline="30000" dirty="0">
                <a:solidFill>
                  <a:srgbClr val="002060"/>
                </a:solidFill>
                <a:latin typeface="Arial" panose="020B0604020202020204" pitchFamily="34" charset="0"/>
                <a:cs typeface="Arial" panose="020B0604020202020204" pitchFamily="34" charset="0"/>
              </a:rPr>
              <a:t>th</a:t>
            </a:r>
            <a:r>
              <a:rPr lang="en-US" dirty="0">
                <a:solidFill>
                  <a:srgbClr val="002060"/>
                </a:solidFill>
                <a:latin typeface="Arial" panose="020B0604020202020204" pitchFamily="34" charset="0"/>
                <a:cs typeface="Arial" panose="020B0604020202020204" pitchFamily="34" charset="0"/>
              </a:rPr>
              <a:t> percentile)</a:t>
            </a:r>
          </a:p>
        </p:txBody>
      </p:sp>
      <p:sp>
        <p:nvSpPr>
          <p:cNvPr id="29" name="TextBox 28"/>
          <p:cNvSpPr txBox="1"/>
          <p:nvPr/>
        </p:nvSpPr>
        <p:spPr>
          <a:xfrm>
            <a:off x="3741358" y="6495110"/>
            <a:ext cx="8839200" cy="297436"/>
          </a:xfrm>
          <a:prstGeom prst="rect">
            <a:avLst/>
          </a:prstGeom>
          <a:noFill/>
        </p:spPr>
        <p:txBody>
          <a:bodyPr wrap="square" lIns="91102" tIns="45710" rIns="91102" bIns="45710" rtlCol="0">
            <a:spAutoFit/>
          </a:bodyPr>
          <a:lstStyle/>
          <a:p>
            <a:r>
              <a:rPr lang="en-US" sz="1300" i="1" dirty="0">
                <a:solidFill>
                  <a:srgbClr val="000000"/>
                </a:solidFill>
                <a:latin typeface="Lato" panose="020F0502020204030203" pitchFamily="34" charset="0"/>
                <a:ea typeface="Lato" panose="020F0502020204030203" pitchFamily="34" charset="0"/>
                <a:cs typeface="Lato" panose="020F0502020204030203" pitchFamily="34" charset="0"/>
              </a:rPr>
              <a:t>Note: Green = More Upward Mobility, Red = Less Upward Mobility</a:t>
            </a:r>
          </a:p>
        </p:txBody>
      </p:sp>
      <p:pic>
        <p:nvPicPr>
          <p:cNvPr id="4" name="Picture 3">
            <a:extLst>
              <a:ext uri="{FF2B5EF4-FFF2-40B4-BE49-F238E27FC236}">
                <a16:creationId xmlns:a16="http://schemas.microsoft.com/office/drawing/2014/main" id="{91D3F771-8D17-4CE5-B5B6-D5FAB15B4882}"/>
              </a:ext>
            </a:extLst>
          </p:cNvPr>
          <p:cNvPicPr>
            <a:picLocks noChangeAspect="1"/>
          </p:cNvPicPr>
          <p:nvPr/>
        </p:nvPicPr>
        <p:blipFill rotWithShape="1">
          <a:blip r:embed="rId3"/>
          <a:srcRect r="-529"/>
          <a:stretch/>
        </p:blipFill>
        <p:spPr>
          <a:xfrm>
            <a:off x="10067114" y="3685762"/>
            <a:ext cx="1520134" cy="2925297"/>
          </a:xfrm>
          <a:prstGeom prst="rect">
            <a:avLst/>
          </a:prstGeom>
        </p:spPr>
      </p:pic>
      <p:sp>
        <p:nvSpPr>
          <p:cNvPr id="5" name="Rectangle 4"/>
          <p:cNvSpPr/>
          <p:nvPr/>
        </p:nvSpPr>
        <p:spPr>
          <a:xfrm>
            <a:off x="10455907" y="3733262"/>
            <a:ext cx="1119836" cy="25117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121784" tIns="60892" rIns="121784" bIns="60892" rtlCol="0" anchor="ctr"/>
          <a:lstStyle/>
          <a:p>
            <a:pPr algn="ctr"/>
            <a:endParaRPr lang="en-US" sz="2500">
              <a:solidFill>
                <a:prstClr val="black"/>
              </a:solidFill>
            </a:endParaRPr>
          </a:p>
        </p:txBody>
      </p:sp>
      <p:grpSp>
        <p:nvGrpSpPr>
          <p:cNvPr id="9" name="Group 8">
            <a:extLst>
              <a:ext uri="{FF2B5EF4-FFF2-40B4-BE49-F238E27FC236}">
                <a16:creationId xmlns:a16="http://schemas.microsoft.com/office/drawing/2014/main" id="{8FEFBE02-D517-49F0-9B08-A43539A64CB0}"/>
              </a:ext>
            </a:extLst>
          </p:cNvPr>
          <p:cNvGrpSpPr/>
          <p:nvPr/>
        </p:nvGrpSpPr>
        <p:grpSpPr>
          <a:xfrm>
            <a:off x="10487010" y="3733262"/>
            <a:ext cx="1392018" cy="2570644"/>
            <a:chOff x="10903898" y="3811117"/>
            <a:chExt cx="1520134" cy="2570644"/>
          </a:xfrm>
        </p:grpSpPr>
        <p:sp>
          <p:nvSpPr>
            <p:cNvPr id="40" name="TextBox 39"/>
            <p:cNvSpPr txBox="1"/>
            <p:nvPr/>
          </p:nvSpPr>
          <p:spPr>
            <a:xfrm>
              <a:off x="10903898" y="3811117"/>
              <a:ext cx="1520134" cy="307756"/>
            </a:xfrm>
            <a:prstGeom prst="rect">
              <a:avLst/>
            </a:prstGeom>
            <a:noFill/>
          </p:spPr>
          <p:txBody>
            <a:bodyPr wrap="square" lIns="91102" tIns="45710" rIns="91102" bIns="45710" rtlCol="0">
              <a:spAutoFit/>
            </a:bodyPr>
            <a:lstStyle/>
            <a:p>
              <a:r>
                <a:rPr lang="en-US" sz="1400" dirty="0">
                  <a:solidFill>
                    <a:prstClr val="black"/>
                  </a:solidFill>
                  <a:latin typeface="Arial" panose="020B0604020202020204" pitchFamily="34" charset="0"/>
                  <a:ea typeface="Lato" panose="020F0502020204030203" pitchFamily="34" charset="0"/>
                  <a:cs typeface="Arial" panose="020B0604020202020204" pitchFamily="34" charset="0"/>
                </a:rPr>
                <a:t>56.9 ($34.5k)</a:t>
              </a:r>
            </a:p>
          </p:txBody>
        </p:sp>
        <p:sp>
          <p:nvSpPr>
            <p:cNvPr id="41" name="TextBox 40"/>
            <p:cNvSpPr txBox="1"/>
            <p:nvPr/>
          </p:nvSpPr>
          <p:spPr>
            <a:xfrm>
              <a:off x="10910537" y="4942561"/>
              <a:ext cx="1500538" cy="307756"/>
            </a:xfrm>
            <a:prstGeom prst="rect">
              <a:avLst/>
            </a:prstGeom>
            <a:noFill/>
          </p:spPr>
          <p:txBody>
            <a:bodyPr wrap="square" lIns="91102" tIns="45710" rIns="91102" bIns="45710" rtlCol="0">
              <a:spAutoFit/>
            </a:bodyPr>
            <a:lstStyle/>
            <a:p>
              <a:r>
                <a:rPr lang="en-US" sz="1400" dirty="0">
                  <a:solidFill>
                    <a:prstClr val="black"/>
                  </a:solidFill>
                  <a:latin typeface="Arial" panose="020B0604020202020204" pitchFamily="34" charset="0"/>
                  <a:ea typeface="Lato" panose="020F0502020204030203" pitchFamily="34" charset="0"/>
                  <a:cs typeface="Arial" panose="020B0604020202020204" pitchFamily="34" charset="0"/>
                </a:rPr>
                <a:t>49.0 ($27.6k)</a:t>
              </a:r>
            </a:p>
          </p:txBody>
        </p:sp>
        <p:sp>
          <p:nvSpPr>
            <p:cNvPr id="42" name="TextBox 41"/>
            <p:cNvSpPr txBox="1"/>
            <p:nvPr/>
          </p:nvSpPr>
          <p:spPr>
            <a:xfrm>
              <a:off x="10910170" y="6074005"/>
              <a:ext cx="1348505" cy="307756"/>
            </a:xfrm>
            <a:prstGeom prst="rect">
              <a:avLst/>
            </a:prstGeom>
            <a:noFill/>
          </p:spPr>
          <p:txBody>
            <a:bodyPr wrap="square" lIns="91102" tIns="45710" rIns="91102" bIns="45710" rtlCol="0">
              <a:spAutoFit/>
            </a:bodyPr>
            <a:lstStyle/>
            <a:p>
              <a:r>
                <a:rPr lang="en-US" sz="1400" dirty="0">
                  <a:solidFill>
                    <a:prstClr val="black"/>
                  </a:solidFill>
                  <a:latin typeface="Arial" panose="020B0604020202020204" pitchFamily="34" charset="0"/>
                  <a:ea typeface="Lato" panose="020F0502020204030203" pitchFamily="34" charset="0"/>
                  <a:cs typeface="Arial" panose="020B0604020202020204" pitchFamily="34" charset="0"/>
                </a:rPr>
                <a:t>42.9 ($22.8k)</a:t>
              </a:r>
            </a:p>
          </p:txBody>
        </p:sp>
      </p:grpSp>
      <p:pic>
        <p:nvPicPr>
          <p:cNvPr id="48" name="Picture 47">
            <a:extLst>
              <a:ext uri="{FF2B5EF4-FFF2-40B4-BE49-F238E27FC236}">
                <a16:creationId xmlns:a16="http://schemas.microsoft.com/office/drawing/2014/main" id="{C07A2FB6-D382-4F2E-9888-711C80E5C3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56" t="3257" r="14373" b="19379"/>
          <a:stretch/>
        </p:blipFill>
        <p:spPr>
          <a:xfrm>
            <a:off x="1590711" y="1171429"/>
            <a:ext cx="8217524" cy="4899943"/>
          </a:xfrm>
          <a:prstGeom prst="rect">
            <a:avLst/>
          </a:prstGeom>
        </p:spPr>
      </p:pic>
      <p:sp>
        <p:nvSpPr>
          <p:cNvPr id="50" name="Oval 49">
            <a:extLst>
              <a:ext uri="{FF2B5EF4-FFF2-40B4-BE49-F238E27FC236}">
                <a16:creationId xmlns:a16="http://schemas.microsoft.com/office/drawing/2014/main" id="{5A10EB1E-41F9-451C-8D73-8EA06BC93673}"/>
              </a:ext>
            </a:extLst>
          </p:cNvPr>
          <p:cNvSpPr>
            <a:spLocks noChangeAspect="1"/>
          </p:cNvSpPr>
          <p:nvPr/>
        </p:nvSpPr>
        <p:spPr>
          <a:xfrm>
            <a:off x="2023084" y="3174296"/>
            <a:ext cx="134355" cy="126352"/>
          </a:xfrm>
          <a:prstGeom prst="ellipse">
            <a:avLst/>
          </a:prstGeom>
        </p:spPr>
        <p:style>
          <a:lnRef idx="1">
            <a:schemeClr val="accent1"/>
          </a:lnRef>
          <a:fillRef idx="3">
            <a:schemeClr val="accent1"/>
          </a:fillRef>
          <a:effectRef idx="2">
            <a:schemeClr val="accent1"/>
          </a:effectRef>
          <a:fontRef idx="minor">
            <a:schemeClr val="lt1"/>
          </a:fontRef>
        </p:style>
        <p:txBody>
          <a:bodyPr lIns="91102" tIns="45710" rIns="91102" bIns="45710" rtlCol="0" anchor="ctr"/>
          <a:lstStyle/>
          <a:p>
            <a:pPr algn="ctr"/>
            <a:endParaRPr lang="en-US">
              <a:solidFill>
                <a:srgbClr val="44546A"/>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FEDBEB34-0CE4-4CE3-AA02-F938773D2182}"/>
              </a:ext>
            </a:extLst>
          </p:cNvPr>
          <p:cNvSpPr/>
          <p:nvPr/>
        </p:nvSpPr>
        <p:spPr>
          <a:xfrm>
            <a:off x="665248" y="2873936"/>
            <a:ext cx="1198695" cy="744249"/>
          </a:xfrm>
          <a:prstGeom prst="rect">
            <a:avLst/>
          </a:prstGeom>
        </p:spPr>
        <p:txBody>
          <a:bodyPr wrap="none" lIns="91122" tIns="45718" rIns="91122" bIns="45718">
            <a:spAutoFit/>
          </a:bodyPr>
          <a:lstStyle/>
          <a:p>
            <a:pPr algn="ctr"/>
            <a:r>
              <a:rPr lang="en-US" sz="1600" dirty="0">
                <a:solidFill>
                  <a:prstClr val="black"/>
                </a:solidFill>
              </a:rPr>
              <a:t>San Francisco</a:t>
            </a:r>
          </a:p>
          <a:p>
            <a:pPr algn="ctr"/>
            <a:r>
              <a:rPr lang="en-US" sz="1600" dirty="0">
                <a:solidFill>
                  <a:prstClr val="black"/>
                </a:solidFill>
              </a:rPr>
              <a:t>Bay Area</a:t>
            </a:r>
          </a:p>
          <a:p>
            <a:pPr algn="ctr"/>
            <a:r>
              <a:rPr lang="en-US" sz="1600" dirty="0">
                <a:solidFill>
                  <a:prstClr val="black"/>
                </a:solidFill>
              </a:rPr>
              <a:t>$28.8k</a:t>
            </a:r>
          </a:p>
        </p:txBody>
      </p:sp>
      <p:sp>
        <p:nvSpPr>
          <p:cNvPr id="53" name="Oval 52">
            <a:extLst>
              <a:ext uri="{FF2B5EF4-FFF2-40B4-BE49-F238E27FC236}">
                <a16:creationId xmlns:a16="http://schemas.microsoft.com/office/drawing/2014/main" id="{8A2E55E7-BB19-4381-A613-5AB4655741C9}"/>
              </a:ext>
            </a:extLst>
          </p:cNvPr>
          <p:cNvSpPr>
            <a:spLocks noChangeAspect="1"/>
          </p:cNvSpPr>
          <p:nvPr/>
        </p:nvSpPr>
        <p:spPr>
          <a:xfrm>
            <a:off x="7750312" y="4306000"/>
            <a:ext cx="134355" cy="126352"/>
          </a:xfrm>
          <a:prstGeom prst="ellipse">
            <a:avLst/>
          </a:prstGeom>
        </p:spPr>
        <p:style>
          <a:lnRef idx="1">
            <a:schemeClr val="accent1"/>
          </a:lnRef>
          <a:fillRef idx="3">
            <a:schemeClr val="accent1"/>
          </a:fillRef>
          <a:effectRef idx="2">
            <a:schemeClr val="accent1"/>
          </a:effectRef>
          <a:fontRef idx="minor">
            <a:schemeClr val="lt1"/>
          </a:fontRef>
        </p:style>
        <p:txBody>
          <a:bodyPr lIns="91102" tIns="45710" rIns="91102" bIns="45710" rtlCol="0" anchor="ctr"/>
          <a:lstStyle/>
          <a:p>
            <a:pPr algn="ctr"/>
            <a:endParaRPr lang="en-US">
              <a:solidFill>
                <a:srgbClr val="44546A"/>
              </a:solidFill>
              <a:latin typeface="Arial" panose="020B0604020202020204" pitchFamily="34" charset="0"/>
              <a:cs typeface="Arial" panose="020B0604020202020204" pitchFamily="34" charset="0"/>
            </a:endParaRPr>
          </a:p>
        </p:txBody>
      </p:sp>
      <p:sp>
        <p:nvSpPr>
          <p:cNvPr id="54" name="Oval 53">
            <a:extLst>
              <a:ext uri="{FF2B5EF4-FFF2-40B4-BE49-F238E27FC236}">
                <a16:creationId xmlns:a16="http://schemas.microsoft.com/office/drawing/2014/main" id="{11C3D0E1-0894-4B43-8450-EB78A4507FBF}"/>
              </a:ext>
            </a:extLst>
          </p:cNvPr>
          <p:cNvSpPr>
            <a:spLocks noChangeAspect="1"/>
          </p:cNvSpPr>
          <p:nvPr/>
        </p:nvSpPr>
        <p:spPr>
          <a:xfrm>
            <a:off x="8966966" y="2806873"/>
            <a:ext cx="134355" cy="126352"/>
          </a:xfrm>
          <a:prstGeom prst="ellipse">
            <a:avLst/>
          </a:prstGeom>
        </p:spPr>
        <p:style>
          <a:lnRef idx="1">
            <a:schemeClr val="accent1"/>
          </a:lnRef>
          <a:fillRef idx="3">
            <a:schemeClr val="accent1"/>
          </a:fillRef>
          <a:effectRef idx="2">
            <a:schemeClr val="accent1"/>
          </a:effectRef>
          <a:fontRef idx="minor">
            <a:schemeClr val="lt1"/>
          </a:fontRef>
        </p:style>
        <p:txBody>
          <a:bodyPr lIns="91112" tIns="45710" rIns="91112" bIns="45710" rtlCol="0" anchor="ctr"/>
          <a:lstStyle/>
          <a:p>
            <a:pPr algn="ctr"/>
            <a:endParaRPr lang="en-US">
              <a:solidFill>
                <a:srgbClr val="44546A"/>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BFE3BB80-288C-44CA-8022-006E72505DFD}"/>
              </a:ext>
            </a:extLst>
          </p:cNvPr>
          <p:cNvSpPr txBox="1"/>
          <p:nvPr/>
        </p:nvSpPr>
        <p:spPr>
          <a:xfrm>
            <a:off x="8359680" y="4580680"/>
            <a:ext cx="2029705" cy="523715"/>
          </a:xfrm>
          <a:prstGeom prst="rect">
            <a:avLst/>
          </a:prstGeom>
          <a:noFill/>
        </p:spPr>
        <p:txBody>
          <a:bodyPr wrap="square" lIns="91102" tIns="45710" rIns="91102" bIns="45710" rtlCol="0">
            <a:spAutoFit/>
          </a:bodyPr>
          <a:lstStyle/>
          <a:p>
            <a:r>
              <a:rPr lang="en-US" sz="1600" dirty="0">
                <a:solidFill>
                  <a:prstClr val="black"/>
                </a:solidFill>
              </a:rPr>
              <a:t>Atlanta </a:t>
            </a:r>
            <a:br>
              <a:rPr lang="en-US" sz="1600" dirty="0">
                <a:solidFill>
                  <a:prstClr val="black"/>
                </a:solidFill>
              </a:rPr>
            </a:br>
            <a:r>
              <a:rPr lang="en-US" sz="1600" dirty="0">
                <a:solidFill>
                  <a:prstClr val="black"/>
                </a:solidFill>
              </a:rPr>
              <a:t>$23.1k</a:t>
            </a:r>
          </a:p>
        </p:txBody>
      </p:sp>
      <p:sp>
        <p:nvSpPr>
          <p:cNvPr id="56" name="Rectangle 55">
            <a:extLst>
              <a:ext uri="{FF2B5EF4-FFF2-40B4-BE49-F238E27FC236}">
                <a16:creationId xmlns:a16="http://schemas.microsoft.com/office/drawing/2014/main" id="{79024A77-DCDD-4EBD-BDAB-F604F61E5056}"/>
              </a:ext>
            </a:extLst>
          </p:cNvPr>
          <p:cNvSpPr/>
          <p:nvPr/>
        </p:nvSpPr>
        <p:spPr>
          <a:xfrm>
            <a:off x="9309583" y="2640862"/>
            <a:ext cx="1374315" cy="330698"/>
          </a:xfrm>
          <a:prstGeom prst="rect">
            <a:avLst/>
          </a:prstGeom>
        </p:spPr>
        <p:txBody>
          <a:bodyPr wrap="none" lIns="121832" tIns="60916" rIns="121832" bIns="60916">
            <a:spAutoFit/>
          </a:bodyPr>
          <a:lstStyle/>
          <a:p>
            <a:r>
              <a:rPr lang="en-US" sz="1600" dirty="0">
                <a:solidFill>
                  <a:prstClr val="black"/>
                </a:solidFill>
              </a:rPr>
              <a:t>Newark $30.1k</a:t>
            </a:r>
          </a:p>
        </p:txBody>
      </p:sp>
      <p:sp>
        <p:nvSpPr>
          <p:cNvPr id="57" name="Rectangle 56">
            <a:extLst>
              <a:ext uri="{FF2B5EF4-FFF2-40B4-BE49-F238E27FC236}">
                <a16:creationId xmlns:a16="http://schemas.microsoft.com/office/drawing/2014/main" id="{EEC74375-D8DC-4955-BBCC-ED4CA02EAFE0}"/>
              </a:ext>
            </a:extLst>
          </p:cNvPr>
          <p:cNvSpPr/>
          <p:nvPr/>
        </p:nvSpPr>
        <p:spPr>
          <a:xfrm>
            <a:off x="8185310" y="6017327"/>
            <a:ext cx="2057777" cy="369237"/>
          </a:xfrm>
          <a:prstGeom prst="rect">
            <a:avLst/>
          </a:prstGeom>
        </p:spPr>
        <p:txBody>
          <a:bodyPr wrap="square" lIns="121826" tIns="60913" rIns="121826" bIns="60913">
            <a:spAutoFit/>
          </a:bodyPr>
          <a:lstStyle/>
          <a:p>
            <a:pPr defTabSz="1218180"/>
            <a:r>
              <a:rPr lang="en-US" sz="1600" dirty="0">
                <a:solidFill>
                  <a:srgbClr val="000000"/>
                </a:solidFill>
                <a:latin typeface="Lato" panose="020F0502020204030203" pitchFamily="34" charset="0"/>
                <a:ea typeface="Lato" panose="020F0502020204030203" pitchFamily="34" charset="0"/>
                <a:cs typeface="Lato" panose="020F0502020204030203" pitchFamily="34" charset="0"/>
              </a:rPr>
              <a:t>Source: Chetty et al.</a:t>
            </a:r>
          </a:p>
        </p:txBody>
      </p:sp>
    </p:spTree>
    <p:extLst>
      <p:ext uri="{BB962C8B-B14F-4D97-AF65-F5344CB8AC3E}">
        <p14:creationId xmlns:p14="http://schemas.microsoft.com/office/powerpoint/2010/main" val="1371171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2DB-40EB-A74D-BCFF-FB7A6C99243E}"/>
              </a:ext>
            </a:extLst>
          </p:cNvPr>
          <p:cNvSpPr>
            <a:spLocks noGrp="1"/>
          </p:cNvSpPr>
          <p:nvPr>
            <p:ph type="title"/>
          </p:nvPr>
        </p:nvSpPr>
        <p:spPr>
          <a:xfrm>
            <a:off x="776217" y="11430"/>
            <a:ext cx="10515600" cy="1325563"/>
          </a:xfrm>
        </p:spPr>
        <p:txBody>
          <a:bodyPr>
            <a:normAutofit/>
          </a:bodyPr>
          <a:lstStyle/>
          <a:p>
            <a:r>
              <a:rPr lang="en-US" sz="3600" dirty="0">
                <a:solidFill>
                  <a:schemeClr val="bg1"/>
                </a:solidFill>
              </a:rPr>
              <a:t>U.S.</a:t>
            </a:r>
            <a:r>
              <a:rPr lang="en-US" sz="3600" dirty="0"/>
              <a:t> – racial differences</a:t>
            </a:r>
          </a:p>
        </p:txBody>
      </p:sp>
      <p:sp>
        <p:nvSpPr>
          <p:cNvPr id="4" name="Slide Number Placeholder 3">
            <a:extLst>
              <a:ext uri="{FF2B5EF4-FFF2-40B4-BE49-F238E27FC236}">
                <a16:creationId xmlns:a16="http://schemas.microsoft.com/office/drawing/2014/main" id="{0E563612-0DE0-BA4D-A273-07CA0620E41B}"/>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6" name="Rectangle 5">
            <a:extLst>
              <a:ext uri="{FF2B5EF4-FFF2-40B4-BE49-F238E27FC236}">
                <a16:creationId xmlns:a16="http://schemas.microsoft.com/office/drawing/2014/main" id="{9A22BDBF-96E6-774A-B187-ADCFFD5FCBF2}"/>
              </a:ext>
            </a:extLst>
          </p:cNvPr>
          <p:cNvSpPr/>
          <p:nvPr/>
        </p:nvSpPr>
        <p:spPr>
          <a:xfrm>
            <a:off x="6491591" y="6441462"/>
            <a:ext cx="6096000" cy="307777"/>
          </a:xfrm>
          <a:prstGeom prst="rect">
            <a:avLst/>
          </a:prstGeom>
        </p:spPr>
        <p:txBody>
          <a:bodyPr>
            <a:spAutoFit/>
          </a:bodyPr>
          <a:lstStyle/>
          <a:p>
            <a:r>
              <a:rPr lang="en-US" sz="1400" dirty="0"/>
              <a:t>Economic Policy Institute, </a:t>
            </a:r>
            <a:r>
              <a:rPr lang="en-US" sz="1400" i="1" dirty="0"/>
              <a:t>State of Working America</a:t>
            </a:r>
            <a:r>
              <a:rPr lang="en-US" sz="1400" dirty="0"/>
              <a:t>, 2012</a:t>
            </a:r>
          </a:p>
        </p:txBody>
      </p:sp>
      <p:pic>
        <p:nvPicPr>
          <p:cNvPr id="5" name="Picture 4">
            <a:extLst>
              <a:ext uri="{FF2B5EF4-FFF2-40B4-BE49-F238E27FC236}">
                <a16:creationId xmlns:a16="http://schemas.microsoft.com/office/drawing/2014/main" id="{F28B28A5-B0D3-44A9-A830-91115C794A07}"/>
              </a:ext>
            </a:extLst>
          </p:cNvPr>
          <p:cNvPicPr>
            <a:picLocks noChangeAspect="1"/>
          </p:cNvPicPr>
          <p:nvPr/>
        </p:nvPicPr>
        <p:blipFill>
          <a:blip r:embed="rId2"/>
          <a:stretch>
            <a:fillRect/>
          </a:stretch>
        </p:blipFill>
        <p:spPr>
          <a:xfrm>
            <a:off x="2416695" y="875446"/>
            <a:ext cx="6982329" cy="5200892"/>
          </a:xfrm>
          <a:prstGeom prst="rect">
            <a:avLst/>
          </a:prstGeom>
        </p:spPr>
      </p:pic>
      <p:sp>
        <p:nvSpPr>
          <p:cNvPr id="7" name="TextBox 6">
            <a:extLst>
              <a:ext uri="{FF2B5EF4-FFF2-40B4-BE49-F238E27FC236}">
                <a16:creationId xmlns:a16="http://schemas.microsoft.com/office/drawing/2014/main" id="{EE661FB8-7C15-4172-A810-5432997682F4}"/>
              </a:ext>
            </a:extLst>
          </p:cNvPr>
          <p:cNvSpPr txBox="1"/>
          <p:nvPr/>
        </p:nvSpPr>
        <p:spPr>
          <a:xfrm>
            <a:off x="121224" y="3075057"/>
            <a:ext cx="2451288" cy="707886"/>
          </a:xfrm>
          <a:prstGeom prst="rect">
            <a:avLst/>
          </a:prstGeom>
          <a:noFill/>
          <a:ln>
            <a:solidFill>
              <a:schemeClr val="accent2">
                <a:lumMod val="75000"/>
              </a:schemeClr>
            </a:solidFill>
          </a:ln>
        </p:spPr>
        <p:txBody>
          <a:bodyPr wrap="square">
            <a:spAutoFit/>
          </a:bodyPr>
          <a:lstStyle/>
          <a:p>
            <a:r>
              <a:rPr lang="en-US" sz="2000" dirty="0"/>
              <a:t>Odds of staying poor, if born poor</a:t>
            </a:r>
          </a:p>
        </p:txBody>
      </p:sp>
      <p:sp>
        <p:nvSpPr>
          <p:cNvPr id="8" name="Rectangle: Rounded Corners 7">
            <a:extLst>
              <a:ext uri="{FF2B5EF4-FFF2-40B4-BE49-F238E27FC236}">
                <a16:creationId xmlns:a16="http://schemas.microsoft.com/office/drawing/2014/main" id="{293EFEA3-332E-4F00-877A-E63B8C5F3D87}"/>
              </a:ext>
            </a:extLst>
          </p:cNvPr>
          <p:cNvSpPr/>
          <p:nvPr/>
        </p:nvSpPr>
        <p:spPr>
          <a:xfrm>
            <a:off x="3096768" y="1938528"/>
            <a:ext cx="975360" cy="3572256"/>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7DF3A-501D-465F-86E2-D0D776D9AFB5}"/>
              </a:ext>
            </a:extLst>
          </p:cNvPr>
          <p:cNvSpPr txBox="1"/>
          <p:nvPr/>
        </p:nvSpPr>
        <p:spPr>
          <a:xfrm>
            <a:off x="9399024" y="3989457"/>
            <a:ext cx="2295471" cy="707886"/>
          </a:xfrm>
          <a:prstGeom prst="rect">
            <a:avLst/>
          </a:prstGeom>
          <a:noFill/>
          <a:ln>
            <a:solidFill>
              <a:schemeClr val="accent2">
                <a:lumMod val="75000"/>
              </a:schemeClr>
            </a:solidFill>
          </a:ln>
        </p:spPr>
        <p:txBody>
          <a:bodyPr wrap="square">
            <a:spAutoFit/>
          </a:bodyPr>
          <a:lstStyle/>
          <a:p>
            <a:r>
              <a:rPr lang="en-US" sz="2000" dirty="0"/>
              <a:t>Odds of </a:t>
            </a:r>
            <a:r>
              <a:rPr lang="en-US" sz="2000" i="1" dirty="0"/>
              <a:t>becoming</a:t>
            </a:r>
            <a:r>
              <a:rPr lang="en-US" sz="2000" dirty="0"/>
              <a:t> poor, if born rich</a:t>
            </a:r>
          </a:p>
        </p:txBody>
      </p:sp>
      <p:sp>
        <p:nvSpPr>
          <p:cNvPr id="10" name="Rectangle: Rounded Corners 9">
            <a:extLst>
              <a:ext uri="{FF2B5EF4-FFF2-40B4-BE49-F238E27FC236}">
                <a16:creationId xmlns:a16="http://schemas.microsoft.com/office/drawing/2014/main" id="{8502CA77-AE6C-48D4-879E-8A42B560CAA7}"/>
              </a:ext>
            </a:extLst>
          </p:cNvPr>
          <p:cNvSpPr/>
          <p:nvPr/>
        </p:nvSpPr>
        <p:spPr>
          <a:xfrm>
            <a:off x="8119874" y="3594969"/>
            <a:ext cx="975360" cy="1886717"/>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60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47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500+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458334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61FE-5F11-41F7-AA57-555F2F21F26F}"/>
              </a:ext>
            </a:extLst>
          </p:cNvPr>
          <p:cNvSpPr>
            <a:spLocks noGrp="1"/>
          </p:cNvSpPr>
          <p:nvPr>
            <p:ph type="title"/>
          </p:nvPr>
        </p:nvSpPr>
        <p:spPr/>
        <p:txBody>
          <a:bodyPr/>
          <a:lstStyle/>
          <a:p>
            <a:r>
              <a:rPr lang="en-US" dirty="0"/>
              <a:t>  </a:t>
            </a:r>
            <a:r>
              <a:rPr lang="en-US" dirty="0">
                <a:solidFill>
                  <a:schemeClr val="bg1"/>
                </a:solidFill>
              </a:rPr>
              <a:t>In</a:t>
            </a:r>
            <a:r>
              <a:rPr lang="en-US" dirty="0"/>
              <a:t>equality of Opportunity</a:t>
            </a:r>
          </a:p>
        </p:txBody>
      </p:sp>
      <p:sp>
        <p:nvSpPr>
          <p:cNvPr id="3" name="Content Placeholder 2">
            <a:extLst>
              <a:ext uri="{FF2B5EF4-FFF2-40B4-BE49-F238E27FC236}">
                <a16:creationId xmlns:a16="http://schemas.microsoft.com/office/drawing/2014/main" id="{EB9BD1AD-1727-47CF-9247-47EBABC1F8E7}"/>
              </a:ext>
            </a:extLst>
          </p:cNvPr>
          <p:cNvSpPr>
            <a:spLocks noGrp="1"/>
          </p:cNvSpPr>
          <p:nvPr>
            <p:ph idx="1"/>
          </p:nvPr>
        </p:nvSpPr>
        <p:spPr/>
        <p:txBody>
          <a:bodyPr>
            <a:normAutofit/>
          </a:bodyPr>
          <a:lstStyle/>
          <a:p>
            <a:pPr marL="0" indent="0">
              <a:buNone/>
            </a:pPr>
            <a:r>
              <a:rPr lang="en-US" dirty="0"/>
              <a:t>It occurs when people living in the same society do not have access to the same opportunities. </a:t>
            </a:r>
          </a:p>
          <a:p>
            <a:r>
              <a:rPr lang="en-US" dirty="0"/>
              <a:t>Outcomes that are valued by all or most members of society (such as income, wealth, health status, etc.) are determined by two types of factors: those for which the individual can be held responsible, and those for which they cannot (e.g. gender, place of birth, ethnicity, or parental background). </a:t>
            </a:r>
          </a:p>
          <a:p>
            <a:r>
              <a:rPr lang="en-US" dirty="0"/>
              <a:t>Inequality of opportunity is thus widely regarded as the unfair part of inequality</a:t>
            </a:r>
          </a:p>
        </p:txBody>
      </p:sp>
      <p:sp>
        <p:nvSpPr>
          <p:cNvPr id="4" name="Slide Number Placeholder 3">
            <a:extLst>
              <a:ext uri="{FF2B5EF4-FFF2-40B4-BE49-F238E27FC236}">
                <a16:creationId xmlns:a16="http://schemas.microsoft.com/office/drawing/2014/main" id="{6395C54E-06F3-4A9F-BE97-9A1BF3D73ABA}"/>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57669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211A-56D7-4568-9E44-758734A295DD}"/>
              </a:ext>
            </a:extLst>
          </p:cNvPr>
          <p:cNvSpPr>
            <a:spLocks noGrp="1"/>
          </p:cNvSpPr>
          <p:nvPr>
            <p:ph type="title"/>
          </p:nvPr>
        </p:nvSpPr>
        <p:spPr/>
        <p:txBody>
          <a:bodyPr/>
          <a:lstStyle/>
          <a:p>
            <a:r>
              <a:rPr lang="en-US" dirty="0"/>
              <a:t> </a:t>
            </a:r>
            <a:r>
              <a:rPr lang="en-US" dirty="0">
                <a:solidFill>
                  <a:schemeClr val="bg1"/>
                </a:solidFill>
              </a:rPr>
              <a:t>An</a:t>
            </a:r>
            <a:r>
              <a:rPr lang="en-US" dirty="0"/>
              <a:t> example from the </a:t>
            </a:r>
            <a:r>
              <a:rPr lang="en-US" dirty="0" err="1"/>
              <a:t>Equalchances</a:t>
            </a:r>
            <a:r>
              <a:rPr lang="en-US" dirty="0"/>
              <a:t> database</a:t>
            </a:r>
          </a:p>
        </p:txBody>
      </p:sp>
      <p:pic>
        <p:nvPicPr>
          <p:cNvPr id="6" name="Content Placeholder 5" descr="Chart, line chart&#10;&#10;Description automatically generated">
            <a:extLst>
              <a:ext uri="{FF2B5EF4-FFF2-40B4-BE49-F238E27FC236}">
                <a16:creationId xmlns:a16="http://schemas.microsoft.com/office/drawing/2014/main" id="{61A48BC8-8842-4AD1-83F1-2BB79E437EAD}"/>
              </a:ext>
            </a:extLst>
          </p:cNvPr>
          <p:cNvPicPr>
            <a:picLocks noGrp="1" noChangeAspect="1"/>
          </p:cNvPicPr>
          <p:nvPr>
            <p:ph idx="1"/>
          </p:nvPr>
        </p:nvPicPr>
        <p:blipFill>
          <a:blip r:embed="rId2"/>
          <a:stretch>
            <a:fillRect/>
          </a:stretch>
        </p:blipFill>
        <p:spPr>
          <a:xfrm>
            <a:off x="2471057" y="1570038"/>
            <a:ext cx="7130143" cy="4569505"/>
          </a:xfrm>
        </p:spPr>
      </p:pic>
      <p:sp>
        <p:nvSpPr>
          <p:cNvPr id="4" name="Slide Number Placeholder 3">
            <a:extLst>
              <a:ext uri="{FF2B5EF4-FFF2-40B4-BE49-F238E27FC236}">
                <a16:creationId xmlns:a16="http://schemas.microsoft.com/office/drawing/2014/main" id="{D4050877-95DF-4128-BAF9-2A2737904195}"/>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459403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C8740-565B-4759-AB46-EC4B7BBF9CA6}"/>
              </a:ext>
            </a:extLst>
          </p:cNvPr>
          <p:cNvSpPr>
            <a:spLocks noGrp="1"/>
          </p:cNvSpPr>
          <p:nvPr>
            <p:ph type="title"/>
          </p:nvPr>
        </p:nvSpPr>
        <p:spPr>
          <a:xfrm>
            <a:off x="838200" y="216007"/>
            <a:ext cx="10515600" cy="719925"/>
          </a:xfrm>
        </p:spPr>
        <p:txBody>
          <a:bodyPr/>
          <a:lstStyle/>
          <a:p>
            <a:r>
              <a:rPr lang="en-US" dirty="0"/>
              <a:t> </a:t>
            </a:r>
            <a:r>
              <a:rPr lang="en-US" dirty="0">
                <a:solidFill>
                  <a:schemeClr val="bg1"/>
                </a:solidFill>
              </a:rPr>
              <a:t>Po</a:t>
            </a:r>
            <a:r>
              <a:rPr lang="en-US" dirty="0"/>
              <a:t>ll</a:t>
            </a:r>
          </a:p>
        </p:txBody>
      </p:sp>
      <p:sp>
        <p:nvSpPr>
          <p:cNvPr id="3" name="Subtitle 2">
            <a:extLst>
              <a:ext uri="{FF2B5EF4-FFF2-40B4-BE49-F238E27FC236}">
                <a16:creationId xmlns:a16="http://schemas.microsoft.com/office/drawing/2014/main" id="{2CC1440D-6822-4EB3-968B-4F3ABD2947B5}"/>
              </a:ext>
            </a:extLst>
          </p:cNvPr>
          <p:cNvSpPr>
            <a:spLocks noGrp="1"/>
          </p:cNvSpPr>
          <p:nvPr>
            <p:ph idx="1"/>
          </p:nvPr>
        </p:nvSpPr>
        <p:spPr>
          <a:xfrm>
            <a:off x="838200" y="1528997"/>
            <a:ext cx="10515600" cy="4701230"/>
          </a:xfrm>
        </p:spPr>
        <p:txBody>
          <a:bodyPr>
            <a:normAutofit fontScale="77500" lnSpcReduction="20000"/>
          </a:bodyPr>
          <a:lstStyle/>
          <a:p>
            <a:pPr marL="0" indent="0">
              <a:buNone/>
            </a:pPr>
            <a:r>
              <a:rPr lang="en-US" dirty="0"/>
              <a:t>What do you think are the top three contributors to economic inequality?</a:t>
            </a:r>
          </a:p>
          <a:p>
            <a:r>
              <a:rPr lang="en-US" dirty="0"/>
              <a:t>Outsourcing of jobs to other countries</a:t>
            </a:r>
          </a:p>
          <a:p>
            <a:r>
              <a:rPr lang="en-US" dirty="0"/>
              <a:t>The tax system</a:t>
            </a:r>
          </a:p>
          <a:p>
            <a:r>
              <a:rPr lang="en-US" dirty="0"/>
              <a:t>Problems with the education system</a:t>
            </a:r>
          </a:p>
          <a:p>
            <a:r>
              <a:rPr lang="en-US" dirty="0"/>
              <a:t>The different life choices people make</a:t>
            </a:r>
          </a:p>
          <a:p>
            <a:r>
              <a:rPr lang="en-US" dirty="0"/>
              <a:t>Some people start out with more opportunities than others</a:t>
            </a:r>
          </a:p>
          <a:p>
            <a:r>
              <a:rPr lang="en-US" dirty="0"/>
              <a:t>Not enough regulation of major corporations</a:t>
            </a:r>
          </a:p>
          <a:p>
            <a:r>
              <a:rPr lang="en-US" dirty="0"/>
              <a:t>Some people work harder than others</a:t>
            </a:r>
          </a:p>
          <a:p>
            <a:r>
              <a:rPr lang="en-US" dirty="0"/>
              <a:t>Discrimination against racial and ethnic minorities</a:t>
            </a:r>
          </a:p>
          <a:p>
            <a:r>
              <a:rPr lang="en-US" dirty="0"/>
              <a:t>The automation of jobs</a:t>
            </a:r>
          </a:p>
          <a:p>
            <a:r>
              <a:rPr lang="en-US" dirty="0"/>
              <a:t>Current US trade policies </a:t>
            </a:r>
          </a:p>
          <a:p>
            <a:r>
              <a:rPr lang="en-US" dirty="0"/>
              <a:t>Immigration</a:t>
            </a:r>
          </a:p>
          <a:p>
            <a:r>
              <a:rPr lang="en-US" dirty="0"/>
              <a:t>Too much regulation of major corporations</a:t>
            </a:r>
          </a:p>
          <a:p>
            <a:endParaRPr lang="en-US" dirty="0"/>
          </a:p>
        </p:txBody>
      </p:sp>
      <p:sp>
        <p:nvSpPr>
          <p:cNvPr id="4" name="Slide Number Placeholder 3">
            <a:extLst>
              <a:ext uri="{FF2B5EF4-FFF2-40B4-BE49-F238E27FC236}">
                <a16:creationId xmlns:a16="http://schemas.microsoft.com/office/drawing/2014/main" id="{2D0FE3CE-E181-46E8-993E-CE12E1849791}"/>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3056948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224088" algn="l"/>
              </a:tabLst>
            </a:pPr>
            <a:r>
              <a:rPr lang="en-US" dirty="0">
                <a:solidFill>
                  <a:schemeClr val="bg1"/>
                </a:solidFill>
              </a:rPr>
              <a:t>Wh</a:t>
            </a:r>
            <a:r>
              <a:rPr lang="en-US" dirty="0"/>
              <a:t>ere Does Inequality Come From?</a:t>
            </a:r>
          </a:p>
        </p:txBody>
      </p:sp>
      <p:sp>
        <p:nvSpPr>
          <p:cNvPr id="3" name="Content Placeholder 2"/>
          <p:cNvSpPr>
            <a:spLocks noGrp="1"/>
          </p:cNvSpPr>
          <p:nvPr>
            <p:ph sz="half" idx="1"/>
          </p:nvPr>
        </p:nvSpPr>
        <p:spPr>
          <a:xfrm>
            <a:off x="838200" y="1606668"/>
            <a:ext cx="5181600" cy="4189162"/>
          </a:xfrm>
        </p:spPr>
        <p:txBody>
          <a:bodyPr anchor="t" anchorCtr="0">
            <a:normAutofit/>
          </a:bodyPr>
          <a:lstStyle/>
          <a:p>
            <a:r>
              <a:rPr lang="en-US" dirty="0"/>
              <a:t>Labor Characteristics</a:t>
            </a:r>
          </a:p>
          <a:p>
            <a:pPr lvl="1"/>
            <a:r>
              <a:rPr lang="en-US" dirty="0"/>
              <a:t>Demographics</a:t>
            </a:r>
          </a:p>
          <a:p>
            <a:pPr lvl="2"/>
            <a:r>
              <a:rPr lang="en-US" dirty="0"/>
              <a:t>Age distribution</a:t>
            </a:r>
          </a:p>
          <a:p>
            <a:pPr lvl="1"/>
            <a:r>
              <a:rPr lang="en-US" dirty="0"/>
              <a:t>Personal Choices</a:t>
            </a:r>
          </a:p>
          <a:p>
            <a:pPr lvl="2"/>
            <a:r>
              <a:rPr lang="en-US" dirty="0"/>
              <a:t>Educational attainment</a:t>
            </a:r>
          </a:p>
          <a:p>
            <a:pPr lvl="2"/>
            <a:r>
              <a:rPr lang="en-US" dirty="0"/>
              <a:t>Effort</a:t>
            </a:r>
          </a:p>
          <a:p>
            <a:pPr lvl="2"/>
            <a:r>
              <a:rPr lang="en-US" dirty="0"/>
              <a:t>Priorities</a:t>
            </a:r>
          </a:p>
          <a:p>
            <a:pPr lvl="2"/>
            <a:r>
              <a:rPr lang="en-US" dirty="0"/>
              <a:t>Household composition</a:t>
            </a:r>
          </a:p>
          <a:p>
            <a:pPr lvl="1"/>
            <a:r>
              <a:rPr lang="en-US" dirty="0"/>
              <a:t>Immigration</a:t>
            </a:r>
          </a:p>
          <a:p>
            <a:pPr lvl="1"/>
            <a:endParaRPr lang="en-US" dirty="0"/>
          </a:p>
          <a:p>
            <a:pPr lvl="1"/>
            <a:endParaRPr lang="en-US" dirty="0"/>
          </a:p>
        </p:txBody>
      </p:sp>
      <p:sp>
        <p:nvSpPr>
          <p:cNvPr id="4" name="Content Placeholder 3"/>
          <p:cNvSpPr>
            <a:spLocks noGrp="1"/>
          </p:cNvSpPr>
          <p:nvPr>
            <p:ph sz="half" idx="2"/>
          </p:nvPr>
        </p:nvSpPr>
        <p:spPr>
          <a:xfrm>
            <a:off x="6019800" y="1606668"/>
            <a:ext cx="5181600" cy="4189162"/>
          </a:xfrm>
        </p:spPr>
        <p:txBody>
          <a:bodyPr>
            <a:normAutofit/>
          </a:bodyPr>
          <a:lstStyle/>
          <a:p>
            <a:r>
              <a:rPr lang="en-US" dirty="0"/>
              <a:t>Market Forces</a:t>
            </a:r>
          </a:p>
          <a:p>
            <a:pPr lvl="1"/>
            <a:r>
              <a:rPr lang="en-US" dirty="0"/>
              <a:t>Technology</a:t>
            </a:r>
          </a:p>
          <a:p>
            <a:pPr lvl="1"/>
            <a:r>
              <a:rPr lang="en-US" dirty="0"/>
              <a:t>Changing demand patterns</a:t>
            </a:r>
          </a:p>
          <a:p>
            <a:pPr lvl="1"/>
            <a:r>
              <a:rPr lang="en-US" dirty="0"/>
              <a:t>Competition for labor</a:t>
            </a:r>
          </a:p>
          <a:p>
            <a:pPr marL="457200" lvl="1" indent="0">
              <a:buNone/>
            </a:pPr>
            <a:endParaRPr lang="en-US" dirty="0"/>
          </a:p>
          <a:p>
            <a:r>
              <a:rPr lang="en-US" dirty="0"/>
              <a:t>Government Policy</a:t>
            </a:r>
          </a:p>
          <a:p>
            <a:pPr lvl="1"/>
            <a:r>
              <a:rPr lang="en-US" dirty="0"/>
              <a:t>Market influence</a:t>
            </a:r>
          </a:p>
          <a:p>
            <a:pPr lvl="1"/>
            <a:r>
              <a:rPr lang="en-US" dirty="0"/>
              <a:t>Redistribution</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9463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96FD-218A-BE43-9122-0DBC057E3E3F}"/>
              </a:ext>
            </a:extLst>
          </p:cNvPr>
          <p:cNvSpPr>
            <a:spLocks noGrp="1"/>
          </p:cNvSpPr>
          <p:nvPr>
            <p:ph type="title"/>
          </p:nvPr>
        </p:nvSpPr>
        <p:spPr/>
        <p:txBody>
          <a:bodyPr/>
          <a:lstStyle/>
          <a:p>
            <a:r>
              <a:rPr lang="en-US" dirty="0">
                <a:solidFill>
                  <a:schemeClr val="bg1"/>
                </a:solidFill>
              </a:rPr>
              <a:t>Go</a:t>
            </a:r>
            <a:r>
              <a:rPr lang="en-US" dirty="0"/>
              <a:t>vernment Policy and Inequality</a:t>
            </a:r>
          </a:p>
        </p:txBody>
      </p:sp>
      <p:sp>
        <p:nvSpPr>
          <p:cNvPr id="3" name="Content Placeholder 2">
            <a:extLst>
              <a:ext uri="{FF2B5EF4-FFF2-40B4-BE49-F238E27FC236}">
                <a16:creationId xmlns:a16="http://schemas.microsoft.com/office/drawing/2014/main" id="{8A235438-CAAE-804C-AE7F-D152CD7BBC62}"/>
              </a:ext>
            </a:extLst>
          </p:cNvPr>
          <p:cNvSpPr>
            <a:spLocks noGrp="1"/>
          </p:cNvSpPr>
          <p:nvPr>
            <p:ph sz="half" idx="1"/>
          </p:nvPr>
        </p:nvSpPr>
        <p:spPr/>
        <p:txBody>
          <a:bodyPr/>
          <a:lstStyle/>
          <a:p>
            <a:r>
              <a:rPr lang="en-US" dirty="0"/>
              <a:t>Market Influence: PRE-distribution</a:t>
            </a:r>
          </a:p>
          <a:p>
            <a:pPr lvl="1"/>
            <a:r>
              <a:rPr lang="en-US" dirty="0"/>
              <a:t>Characteristics of labor</a:t>
            </a:r>
          </a:p>
          <a:p>
            <a:pPr lvl="2"/>
            <a:r>
              <a:rPr lang="en-US" dirty="0"/>
              <a:t>Access to education</a:t>
            </a:r>
          </a:p>
          <a:p>
            <a:pPr lvl="1"/>
            <a:r>
              <a:rPr lang="en-US" dirty="0"/>
              <a:t>Effects on labor demand</a:t>
            </a:r>
          </a:p>
          <a:p>
            <a:pPr lvl="2"/>
            <a:r>
              <a:rPr lang="en-US" dirty="0"/>
              <a:t>Market regulation</a:t>
            </a:r>
          </a:p>
          <a:p>
            <a:pPr lvl="3"/>
            <a:r>
              <a:rPr lang="en-US" dirty="0"/>
              <a:t>Competition policy</a:t>
            </a:r>
          </a:p>
          <a:p>
            <a:pPr lvl="2"/>
            <a:r>
              <a:rPr lang="en-US" dirty="0"/>
              <a:t>Labor regulations</a:t>
            </a:r>
          </a:p>
          <a:p>
            <a:pPr lvl="3"/>
            <a:r>
              <a:rPr lang="en-US" dirty="0"/>
              <a:t>Minimum wage, overtime, health insurance, etc.</a:t>
            </a:r>
          </a:p>
        </p:txBody>
      </p:sp>
      <p:sp>
        <p:nvSpPr>
          <p:cNvPr id="4" name="Content Placeholder 3">
            <a:extLst>
              <a:ext uri="{FF2B5EF4-FFF2-40B4-BE49-F238E27FC236}">
                <a16:creationId xmlns:a16="http://schemas.microsoft.com/office/drawing/2014/main" id="{3050D8AA-139E-B047-BF12-8FD87DC12318}"/>
              </a:ext>
            </a:extLst>
          </p:cNvPr>
          <p:cNvSpPr>
            <a:spLocks noGrp="1"/>
          </p:cNvSpPr>
          <p:nvPr>
            <p:ph sz="half" idx="2"/>
          </p:nvPr>
        </p:nvSpPr>
        <p:spPr/>
        <p:txBody>
          <a:bodyPr/>
          <a:lstStyle/>
          <a:p>
            <a:r>
              <a:rPr lang="en-US" dirty="0"/>
              <a:t>RE-distribution</a:t>
            </a:r>
          </a:p>
          <a:p>
            <a:pPr lvl="1"/>
            <a:r>
              <a:rPr lang="en-US" dirty="0"/>
              <a:t>Tax Rates</a:t>
            </a:r>
          </a:p>
          <a:p>
            <a:pPr lvl="1"/>
            <a:r>
              <a:rPr lang="en-US" dirty="0"/>
              <a:t>Income support</a:t>
            </a:r>
          </a:p>
          <a:p>
            <a:pPr lvl="2"/>
            <a:r>
              <a:rPr lang="en-US" dirty="0"/>
              <a:t>Direct aid</a:t>
            </a:r>
          </a:p>
          <a:p>
            <a:pPr lvl="2"/>
            <a:r>
              <a:rPr lang="en-US" dirty="0"/>
              <a:t>Food stamps</a:t>
            </a:r>
          </a:p>
          <a:p>
            <a:pPr lvl="2"/>
            <a:endParaRPr lang="en-US" dirty="0"/>
          </a:p>
          <a:p>
            <a:pPr lvl="2"/>
            <a:endParaRPr lang="en-US" dirty="0"/>
          </a:p>
          <a:p>
            <a:pPr lvl="2"/>
            <a:endParaRPr lang="en-US" dirty="0"/>
          </a:p>
          <a:p>
            <a:pPr lvl="2"/>
            <a:endParaRPr lang="en-US" dirty="0"/>
          </a:p>
        </p:txBody>
      </p:sp>
      <p:sp>
        <p:nvSpPr>
          <p:cNvPr id="5" name="Slide Number Placeholder 4">
            <a:extLst>
              <a:ext uri="{FF2B5EF4-FFF2-40B4-BE49-F238E27FC236}">
                <a16:creationId xmlns:a16="http://schemas.microsoft.com/office/drawing/2014/main" id="{B7E48B4F-BDD6-994D-B6C8-BE26FD5615EC}"/>
              </a:ext>
            </a:extLst>
          </p:cNvPr>
          <p:cNvSpPr>
            <a:spLocks noGrp="1"/>
          </p:cNvSpPr>
          <p:nvPr>
            <p:ph type="sldNum" sz="quarter" idx="12"/>
          </p:nvPr>
        </p:nvSpPr>
        <p:spPr/>
        <p:txBody>
          <a:bodyPr/>
          <a:lstStyle/>
          <a:p>
            <a:fld id="{D9F085D5-EC86-4F6A-B501-C1359CB39116}" type="slidenum">
              <a:rPr lang="en-US" smtClean="0"/>
              <a:t>34</a:t>
            </a:fld>
            <a:endParaRPr lang="en-US" dirty="0"/>
          </a:p>
        </p:txBody>
      </p:sp>
    </p:spTree>
    <p:extLst>
      <p:ext uri="{BB962C8B-B14F-4D97-AF65-F5344CB8AC3E}">
        <p14:creationId xmlns:p14="http://schemas.microsoft.com/office/powerpoint/2010/main" val="14371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BFB3-12D4-A141-9F5E-CCD193D8CEEC}"/>
              </a:ext>
            </a:extLst>
          </p:cNvPr>
          <p:cNvSpPr>
            <a:spLocks noGrp="1"/>
          </p:cNvSpPr>
          <p:nvPr>
            <p:ph type="title"/>
          </p:nvPr>
        </p:nvSpPr>
        <p:spPr/>
        <p:txBody>
          <a:bodyPr/>
          <a:lstStyle/>
          <a:p>
            <a:r>
              <a:rPr lang="en-US" dirty="0">
                <a:solidFill>
                  <a:schemeClr val="bg1"/>
                </a:solidFill>
              </a:rPr>
              <a:t>Tax</a:t>
            </a:r>
            <a:r>
              <a:rPr lang="en-US" dirty="0"/>
              <a:t>es, Transfers, and Income: 2016</a:t>
            </a:r>
          </a:p>
        </p:txBody>
      </p:sp>
      <p:pic>
        <p:nvPicPr>
          <p:cNvPr id="6" name="Content Placeholder 5" descr="A screenshot of a cell phone&#10;&#10;Description automatically generated">
            <a:extLst>
              <a:ext uri="{FF2B5EF4-FFF2-40B4-BE49-F238E27FC236}">
                <a16:creationId xmlns:a16="http://schemas.microsoft.com/office/drawing/2014/main" id="{A2167EB4-9BE1-204B-86C5-405C8935269A}"/>
              </a:ext>
            </a:extLst>
          </p:cNvPr>
          <p:cNvPicPr>
            <a:picLocks noGrp="1" noChangeAspect="1"/>
          </p:cNvPicPr>
          <p:nvPr>
            <p:ph idx="1"/>
          </p:nvPr>
        </p:nvPicPr>
        <p:blipFill>
          <a:blip r:embed="rId3"/>
          <a:stretch>
            <a:fillRect/>
          </a:stretch>
        </p:blipFill>
        <p:spPr>
          <a:xfrm>
            <a:off x="2140405" y="1028946"/>
            <a:ext cx="7911190" cy="5201280"/>
          </a:xfrm>
        </p:spPr>
      </p:pic>
      <p:sp>
        <p:nvSpPr>
          <p:cNvPr id="4" name="Slide Number Placeholder 3">
            <a:extLst>
              <a:ext uri="{FF2B5EF4-FFF2-40B4-BE49-F238E27FC236}">
                <a16:creationId xmlns:a16="http://schemas.microsoft.com/office/drawing/2014/main" id="{AE3CD0EB-911C-EE4D-97CD-76D43771AF76}"/>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11" name="TextBox 10">
            <a:extLst>
              <a:ext uri="{FF2B5EF4-FFF2-40B4-BE49-F238E27FC236}">
                <a16:creationId xmlns:a16="http://schemas.microsoft.com/office/drawing/2014/main" id="{C3A048B6-475A-9F45-B347-E840FB2F2F8F}"/>
              </a:ext>
            </a:extLst>
          </p:cNvPr>
          <p:cNvSpPr txBox="1"/>
          <p:nvPr/>
        </p:nvSpPr>
        <p:spPr>
          <a:xfrm>
            <a:off x="6581340" y="6472240"/>
            <a:ext cx="4772460" cy="246221"/>
          </a:xfrm>
          <a:prstGeom prst="rect">
            <a:avLst/>
          </a:prstGeom>
          <a:noFill/>
        </p:spPr>
        <p:txBody>
          <a:bodyPr wrap="none" rtlCol="0">
            <a:spAutoFit/>
          </a:bodyPr>
          <a:lstStyle/>
          <a:p>
            <a:pPr lvl="0">
              <a:defRPr/>
            </a:pPr>
            <a:r>
              <a:rPr lang="en-US" sz="1000" dirty="0"/>
              <a:t>Source: U.S. Congressional Budget Office, “The Distribution of Household Income, 2016”.</a:t>
            </a:r>
          </a:p>
        </p:txBody>
      </p:sp>
    </p:spTree>
    <p:extLst>
      <p:ext uri="{BB962C8B-B14F-4D97-AF65-F5344CB8AC3E}">
        <p14:creationId xmlns:p14="http://schemas.microsoft.com/office/powerpoint/2010/main" val="3374181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B4E5-44B3-4137-8C76-3266029AD4C4}"/>
              </a:ext>
            </a:extLst>
          </p:cNvPr>
          <p:cNvSpPr>
            <a:spLocks noGrp="1"/>
          </p:cNvSpPr>
          <p:nvPr>
            <p:ph type="title"/>
          </p:nvPr>
        </p:nvSpPr>
        <p:spPr/>
        <p:txBody>
          <a:bodyPr/>
          <a:lstStyle/>
          <a:p>
            <a:r>
              <a:rPr lang="en-US" dirty="0"/>
              <a:t> </a:t>
            </a:r>
            <a:r>
              <a:rPr lang="en-US" dirty="0">
                <a:solidFill>
                  <a:schemeClr val="bg1"/>
                </a:solidFill>
              </a:rPr>
              <a:t>Go</a:t>
            </a:r>
            <a:r>
              <a:rPr lang="en-US" dirty="0"/>
              <a:t>vernment Policy and Racial Inequality</a:t>
            </a:r>
          </a:p>
        </p:txBody>
      </p:sp>
      <p:sp>
        <p:nvSpPr>
          <p:cNvPr id="3" name="Content Placeholder 2">
            <a:extLst>
              <a:ext uri="{FF2B5EF4-FFF2-40B4-BE49-F238E27FC236}">
                <a16:creationId xmlns:a16="http://schemas.microsoft.com/office/drawing/2014/main" id="{A23AC765-099E-409D-ADC8-2A27C37B8566}"/>
              </a:ext>
            </a:extLst>
          </p:cNvPr>
          <p:cNvSpPr>
            <a:spLocks noGrp="1"/>
          </p:cNvSpPr>
          <p:nvPr>
            <p:ph idx="1"/>
          </p:nvPr>
        </p:nvSpPr>
        <p:spPr/>
        <p:txBody>
          <a:bodyPr>
            <a:normAutofit lnSpcReduction="10000"/>
          </a:bodyPr>
          <a:lstStyle/>
          <a:p>
            <a:r>
              <a:rPr lang="en-US" b="0" dirty="0"/>
              <a:t>Product of a long historical process of discrimination with at least two reinforcing sets of policies. </a:t>
            </a:r>
          </a:p>
          <a:p>
            <a:pPr lvl="1"/>
            <a:r>
              <a:rPr lang="en-US" b="0" dirty="0"/>
              <a:t>Policies that govern the spatial distribution of the black population. </a:t>
            </a:r>
          </a:p>
          <a:p>
            <a:pPr lvl="2"/>
            <a:r>
              <a:rPr lang="en-US" dirty="0"/>
              <a:t> Restrictive covenants, redlining, and general housing and lending discrimination</a:t>
            </a:r>
            <a:endParaRPr lang="en-US" b="0" dirty="0"/>
          </a:p>
          <a:p>
            <a:pPr lvl="1"/>
            <a:r>
              <a:rPr lang="en-US" b="0" dirty="0"/>
              <a:t>Policies that have a disparate impact on black individuals because of their locations.</a:t>
            </a:r>
          </a:p>
          <a:p>
            <a:pPr lvl="2"/>
            <a:r>
              <a:rPr lang="en-US" dirty="0"/>
              <a:t>The original version of Michigan Senate Bill 897 exempted individuals from this work requirement conditional on residing in a county with an unemployment rate above 8.5 percent. The higher unemployment rates in rural counties would disproportionately exempt white Medicaid recipients from the work requirement within the bill.</a:t>
            </a:r>
          </a:p>
        </p:txBody>
      </p:sp>
      <p:sp>
        <p:nvSpPr>
          <p:cNvPr id="4" name="Slide Number Placeholder 3">
            <a:extLst>
              <a:ext uri="{FF2B5EF4-FFF2-40B4-BE49-F238E27FC236}">
                <a16:creationId xmlns:a16="http://schemas.microsoft.com/office/drawing/2014/main" id="{2373A609-923F-439A-A86D-6EE0EC11FABC}"/>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752909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0961-E54A-8345-B518-D7807E0B04F9}"/>
              </a:ext>
            </a:extLst>
          </p:cNvPr>
          <p:cNvSpPr>
            <a:spLocks noGrp="1"/>
          </p:cNvSpPr>
          <p:nvPr>
            <p:ph type="title"/>
          </p:nvPr>
        </p:nvSpPr>
        <p:spPr/>
        <p:txBody>
          <a:bodyPr/>
          <a:lstStyle/>
          <a:p>
            <a:r>
              <a:rPr lang="en-US" dirty="0">
                <a:solidFill>
                  <a:schemeClr val="bg1"/>
                </a:solidFill>
              </a:rPr>
              <a:t>Ma</a:t>
            </a:r>
            <a:r>
              <a:rPr lang="en-US" dirty="0"/>
              <a:t>rket Forces and Inequality</a:t>
            </a:r>
          </a:p>
        </p:txBody>
      </p:sp>
      <p:sp>
        <p:nvSpPr>
          <p:cNvPr id="3" name="Content Placeholder 2">
            <a:extLst>
              <a:ext uri="{FF2B5EF4-FFF2-40B4-BE49-F238E27FC236}">
                <a16:creationId xmlns:a16="http://schemas.microsoft.com/office/drawing/2014/main" id="{5DF48CE3-0ACB-9940-AECA-CA93AADD7A62}"/>
              </a:ext>
            </a:extLst>
          </p:cNvPr>
          <p:cNvSpPr>
            <a:spLocks noGrp="1"/>
          </p:cNvSpPr>
          <p:nvPr>
            <p:ph idx="1"/>
          </p:nvPr>
        </p:nvSpPr>
        <p:spPr>
          <a:xfrm>
            <a:off x="838200" y="1226473"/>
            <a:ext cx="10515600" cy="4659496"/>
          </a:xfrm>
        </p:spPr>
        <p:txBody>
          <a:bodyPr/>
          <a:lstStyle/>
          <a:p>
            <a:pPr marL="0" indent="0">
              <a:buNone/>
            </a:pPr>
            <a:endParaRPr lang="en-US" dirty="0"/>
          </a:p>
          <a:p>
            <a:r>
              <a:rPr lang="en-US" dirty="0"/>
              <a:t>Changing demand patterns</a:t>
            </a:r>
          </a:p>
          <a:p>
            <a:pPr lvl="1"/>
            <a:r>
              <a:rPr lang="en-US" dirty="0"/>
              <a:t>Technology</a:t>
            </a:r>
          </a:p>
          <a:p>
            <a:pPr lvl="1"/>
            <a:r>
              <a:rPr lang="en-US" dirty="0"/>
              <a:t>Globalization</a:t>
            </a:r>
          </a:p>
          <a:p>
            <a:pPr lvl="1"/>
            <a:r>
              <a:rPr lang="en-US" dirty="0"/>
              <a:t>Industry composition</a:t>
            </a:r>
          </a:p>
          <a:p>
            <a:pPr lvl="2"/>
            <a:r>
              <a:rPr lang="en-US" dirty="0"/>
              <a:t>PCs instead of typewriters</a:t>
            </a:r>
          </a:p>
          <a:p>
            <a:pPr lvl="2"/>
            <a:r>
              <a:rPr lang="en-US" dirty="0"/>
              <a:t>Services instead of goods</a:t>
            </a:r>
          </a:p>
          <a:p>
            <a:pPr lvl="2"/>
            <a:r>
              <a:rPr lang="en-US" dirty="0"/>
              <a:t>Professional services instead of personal services</a:t>
            </a:r>
          </a:p>
          <a:p>
            <a:r>
              <a:rPr lang="en-US" dirty="0"/>
              <a:t>Competition in labor markets</a:t>
            </a:r>
          </a:p>
          <a:p>
            <a:pPr lvl="1"/>
            <a:r>
              <a:rPr lang="en-US" dirty="0"/>
              <a:t>Unionization</a:t>
            </a:r>
          </a:p>
          <a:p>
            <a:pPr lvl="1"/>
            <a:r>
              <a:rPr lang="en-US" dirty="0"/>
              <a:t>Market concentration</a:t>
            </a:r>
          </a:p>
        </p:txBody>
      </p:sp>
      <p:sp>
        <p:nvSpPr>
          <p:cNvPr id="4" name="Slide Number Placeholder 3">
            <a:extLst>
              <a:ext uri="{FF2B5EF4-FFF2-40B4-BE49-F238E27FC236}">
                <a16:creationId xmlns:a16="http://schemas.microsoft.com/office/drawing/2014/main" id="{C2470719-2FFD-E94A-ADAE-B9243550E247}"/>
              </a:ext>
            </a:extLst>
          </p:cNvPr>
          <p:cNvSpPr>
            <a:spLocks noGrp="1"/>
          </p:cNvSpPr>
          <p:nvPr>
            <p:ph type="sldNum" sz="quarter" idx="12"/>
          </p:nvPr>
        </p:nvSpPr>
        <p:spPr/>
        <p:txBody>
          <a:bodyPr/>
          <a:lstStyle/>
          <a:p>
            <a:fld id="{D9F085D5-EC86-4F6A-B501-C1359CB39116}" type="slidenum">
              <a:rPr lang="en-US" smtClean="0"/>
              <a:t>37</a:t>
            </a:fld>
            <a:endParaRPr lang="en-US" dirty="0"/>
          </a:p>
        </p:txBody>
      </p:sp>
    </p:spTree>
    <p:extLst>
      <p:ext uri="{BB962C8B-B14F-4D97-AF65-F5344CB8AC3E}">
        <p14:creationId xmlns:p14="http://schemas.microsoft.com/office/powerpoint/2010/main" val="1901349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64A6-7DA2-524F-8985-DBCB03DE5D4D}"/>
              </a:ext>
            </a:extLst>
          </p:cNvPr>
          <p:cNvSpPr>
            <a:spLocks noGrp="1"/>
          </p:cNvSpPr>
          <p:nvPr>
            <p:ph type="title"/>
          </p:nvPr>
        </p:nvSpPr>
        <p:spPr/>
        <p:txBody>
          <a:bodyPr/>
          <a:lstStyle/>
          <a:p>
            <a:r>
              <a:rPr lang="en-US" dirty="0">
                <a:solidFill>
                  <a:schemeClr val="bg1"/>
                </a:solidFill>
              </a:rPr>
              <a:t>Tec</a:t>
            </a:r>
            <a:r>
              <a:rPr lang="en-US" dirty="0"/>
              <a:t>hnological Change and Inequality</a:t>
            </a:r>
          </a:p>
        </p:txBody>
      </p:sp>
      <p:sp>
        <p:nvSpPr>
          <p:cNvPr id="3" name="Content Placeholder 2">
            <a:extLst>
              <a:ext uri="{FF2B5EF4-FFF2-40B4-BE49-F238E27FC236}">
                <a16:creationId xmlns:a16="http://schemas.microsoft.com/office/drawing/2014/main" id="{8EBB23C7-9FB2-F046-BEA9-D20CC47017D5}"/>
              </a:ext>
            </a:extLst>
          </p:cNvPr>
          <p:cNvSpPr>
            <a:spLocks noGrp="1"/>
          </p:cNvSpPr>
          <p:nvPr>
            <p:ph idx="1"/>
          </p:nvPr>
        </p:nvSpPr>
        <p:spPr/>
        <p:txBody>
          <a:bodyPr/>
          <a:lstStyle/>
          <a:p>
            <a:r>
              <a:rPr lang="en-US" dirty="0"/>
              <a:t>Much of the technology adopted in the last 30 years has eliminated low-skill or low-wage jobs.</a:t>
            </a:r>
          </a:p>
          <a:p>
            <a:pPr lvl="1"/>
            <a:r>
              <a:rPr lang="en-US" dirty="0"/>
              <a:t>Computers, advanced manufacturing equipment, steel mini-mills, automation</a:t>
            </a:r>
          </a:p>
          <a:p>
            <a:r>
              <a:rPr lang="en-US" dirty="0"/>
              <a:t>There is a “winner take all” aspect of the technology-driven economy.</a:t>
            </a:r>
          </a:p>
          <a:p>
            <a:pPr lvl="1"/>
            <a:r>
              <a:rPr lang="en-US" dirty="0"/>
              <a:t>This likely favors a small group of individuals.</a:t>
            </a:r>
          </a:p>
          <a:p>
            <a:r>
              <a:rPr lang="en-US" dirty="0"/>
              <a:t>Both aspects increase inequality by increasing the rewards to:</a:t>
            </a:r>
          </a:p>
          <a:p>
            <a:pPr lvl="1"/>
            <a:r>
              <a:rPr lang="en-US" dirty="0"/>
              <a:t>Those with significant labor market skills.</a:t>
            </a:r>
          </a:p>
          <a:p>
            <a:pPr lvl="1"/>
            <a:r>
              <a:rPr lang="en-US" dirty="0"/>
              <a:t>Owners over workers</a:t>
            </a:r>
          </a:p>
        </p:txBody>
      </p:sp>
      <p:sp>
        <p:nvSpPr>
          <p:cNvPr id="4" name="Slide Number Placeholder 3">
            <a:extLst>
              <a:ext uri="{FF2B5EF4-FFF2-40B4-BE49-F238E27FC236}">
                <a16:creationId xmlns:a16="http://schemas.microsoft.com/office/drawing/2014/main" id="{7B79DC94-BA23-AA49-8D84-000B6190D1F1}"/>
              </a:ext>
            </a:extLst>
          </p:cNvPr>
          <p:cNvSpPr>
            <a:spLocks noGrp="1"/>
          </p:cNvSpPr>
          <p:nvPr>
            <p:ph type="sldNum" sz="quarter" idx="12"/>
          </p:nvPr>
        </p:nvSpPr>
        <p:spPr/>
        <p:txBody>
          <a:bodyPr/>
          <a:lstStyle/>
          <a:p>
            <a:fld id="{D9F085D5-EC86-4F6A-B501-C1359CB39116}" type="slidenum">
              <a:rPr lang="en-US" smtClean="0"/>
              <a:t>38</a:t>
            </a:fld>
            <a:endParaRPr lang="en-US" dirty="0"/>
          </a:p>
        </p:txBody>
      </p:sp>
    </p:spTree>
    <p:extLst>
      <p:ext uri="{BB962C8B-B14F-4D97-AF65-F5344CB8AC3E}">
        <p14:creationId xmlns:p14="http://schemas.microsoft.com/office/powerpoint/2010/main" val="40313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51C2-3788-E54B-A148-73509E48E294}"/>
              </a:ext>
            </a:extLst>
          </p:cNvPr>
          <p:cNvSpPr>
            <a:spLocks noGrp="1"/>
          </p:cNvSpPr>
          <p:nvPr>
            <p:ph type="title"/>
          </p:nvPr>
        </p:nvSpPr>
        <p:spPr/>
        <p:txBody>
          <a:bodyPr/>
          <a:lstStyle/>
          <a:p>
            <a:r>
              <a:rPr lang="en-US" dirty="0">
                <a:solidFill>
                  <a:schemeClr val="bg1"/>
                </a:solidFill>
              </a:rPr>
              <a:t>Tec</a:t>
            </a:r>
            <a:r>
              <a:rPr lang="en-US" dirty="0"/>
              <a:t>hnology can Hurt Low Income Workers</a:t>
            </a:r>
          </a:p>
        </p:txBody>
      </p:sp>
      <p:sp>
        <p:nvSpPr>
          <p:cNvPr id="4" name="Slide Number Placeholder 3">
            <a:extLst>
              <a:ext uri="{FF2B5EF4-FFF2-40B4-BE49-F238E27FC236}">
                <a16:creationId xmlns:a16="http://schemas.microsoft.com/office/drawing/2014/main" id="{C3BD0EC0-43D3-C24A-9986-A4F02633701C}"/>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6" name="Picture 5">
            <a:extLst>
              <a:ext uri="{FF2B5EF4-FFF2-40B4-BE49-F238E27FC236}">
                <a16:creationId xmlns:a16="http://schemas.microsoft.com/office/drawing/2014/main" id="{04029943-484F-D14C-A5D3-DCA228F22E81}"/>
              </a:ext>
            </a:extLst>
          </p:cNvPr>
          <p:cNvPicPr>
            <a:picLocks noChangeAspect="1"/>
          </p:cNvPicPr>
          <p:nvPr/>
        </p:nvPicPr>
        <p:blipFill>
          <a:blip r:embed="rId2"/>
          <a:stretch>
            <a:fillRect/>
          </a:stretch>
        </p:blipFill>
        <p:spPr>
          <a:xfrm>
            <a:off x="838200" y="1239282"/>
            <a:ext cx="4256314" cy="3347852"/>
          </a:xfrm>
          <a:prstGeom prst="rect">
            <a:avLst/>
          </a:prstGeom>
        </p:spPr>
      </p:pic>
      <p:pic>
        <p:nvPicPr>
          <p:cNvPr id="8" name="Picture 7">
            <a:extLst>
              <a:ext uri="{FF2B5EF4-FFF2-40B4-BE49-F238E27FC236}">
                <a16:creationId xmlns:a16="http://schemas.microsoft.com/office/drawing/2014/main" id="{559460F6-D0F7-C74B-83DE-BCC62264BBFA}"/>
              </a:ext>
            </a:extLst>
          </p:cNvPr>
          <p:cNvPicPr>
            <a:picLocks noChangeAspect="1"/>
          </p:cNvPicPr>
          <p:nvPr/>
        </p:nvPicPr>
        <p:blipFill>
          <a:blip r:embed="rId3"/>
          <a:stretch>
            <a:fillRect/>
          </a:stretch>
        </p:blipFill>
        <p:spPr>
          <a:xfrm>
            <a:off x="5934269" y="2971299"/>
            <a:ext cx="5419531" cy="3293118"/>
          </a:xfrm>
          <a:prstGeom prst="rect">
            <a:avLst/>
          </a:prstGeom>
        </p:spPr>
      </p:pic>
      <p:sp>
        <p:nvSpPr>
          <p:cNvPr id="9" name="TextBox 8">
            <a:extLst>
              <a:ext uri="{FF2B5EF4-FFF2-40B4-BE49-F238E27FC236}">
                <a16:creationId xmlns:a16="http://schemas.microsoft.com/office/drawing/2014/main" id="{ADD65DD2-CF7F-CE4B-9A8F-3E1CF6324F30}"/>
              </a:ext>
            </a:extLst>
          </p:cNvPr>
          <p:cNvSpPr txBox="1"/>
          <p:nvPr/>
        </p:nvSpPr>
        <p:spPr>
          <a:xfrm>
            <a:off x="5384800" y="2133600"/>
            <a:ext cx="5213030" cy="369332"/>
          </a:xfrm>
          <a:prstGeom prst="rect">
            <a:avLst/>
          </a:prstGeom>
          <a:noFill/>
        </p:spPr>
        <p:txBody>
          <a:bodyPr wrap="none" rtlCol="0">
            <a:spAutoFit/>
          </a:bodyPr>
          <a:lstStyle/>
          <a:p>
            <a:r>
              <a:rPr lang="en-US" dirty="0"/>
              <a:t>Early on, technology was good to low income workers</a:t>
            </a:r>
          </a:p>
        </p:txBody>
      </p:sp>
      <p:sp>
        <p:nvSpPr>
          <p:cNvPr id="10" name="TextBox 9">
            <a:extLst>
              <a:ext uri="{FF2B5EF4-FFF2-40B4-BE49-F238E27FC236}">
                <a16:creationId xmlns:a16="http://schemas.microsoft.com/office/drawing/2014/main" id="{9B7E65CC-CB3C-6F4B-BA25-40C8F1CF0251}"/>
              </a:ext>
            </a:extLst>
          </p:cNvPr>
          <p:cNvSpPr txBox="1"/>
          <p:nvPr/>
        </p:nvSpPr>
        <p:spPr>
          <a:xfrm>
            <a:off x="1723047" y="5395171"/>
            <a:ext cx="4043158" cy="369332"/>
          </a:xfrm>
          <a:prstGeom prst="rect">
            <a:avLst/>
          </a:prstGeom>
          <a:noFill/>
        </p:spPr>
        <p:txBody>
          <a:bodyPr wrap="square" rtlCol="0">
            <a:spAutoFit/>
          </a:bodyPr>
          <a:lstStyle/>
          <a:p>
            <a:r>
              <a:rPr lang="en-US" dirty="0"/>
              <a:t>Until it was bad for them….</a:t>
            </a:r>
          </a:p>
        </p:txBody>
      </p:sp>
    </p:spTree>
    <p:extLst>
      <p:ext uri="{BB962C8B-B14F-4D97-AF65-F5344CB8AC3E}">
        <p14:creationId xmlns:p14="http://schemas.microsoft.com/office/powerpoint/2010/main" val="14468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AE4E16-0EA1-40DB-A268-EDEE8E15754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2" name="Title 1"/>
          <p:cNvSpPr>
            <a:spLocks noGrp="1"/>
          </p:cNvSpPr>
          <p:nvPr>
            <p:ph type="ctrTitle"/>
          </p:nvPr>
        </p:nvSpPr>
        <p:spPr>
          <a:xfrm>
            <a:off x="1524000" y="1806869"/>
            <a:ext cx="9144000" cy="1289761"/>
          </a:xfrm>
        </p:spPr>
        <p:txBody>
          <a:bodyPr anchor="ctr" anchorCtr="0"/>
          <a:lstStyle/>
          <a:p>
            <a:r>
              <a:rPr lang="en-US" dirty="0">
                <a:solidFill>
                  <a:schemeClr val="bg1"/>
                </a:solidFill>
              </a:rPr>
              <a:t>Economic Inequality</a:t>
            </a:r>
          </a:p>
        </p:txBody>
      </p:sp>
      <p:sp>
        <p:nvSpPr>
          <p:cNvPr id="3" name="Subtitle 2"/>
          <p:cNvSpPr>
            <a:spLocks noGrp="1"/>
          </p:cNvSpPr>
          <p:nvPr>
            <p:ph type="subTitle" idx="1"/>
          </p:nvPr>
        </p:nvSpPr>
        <p:spPr>
          <a:xfrm>
            <a:off x="1413638" y="3753290"/>
            <a:ext cx="9144000" cy="2307265"/>
          </a:xfrm>
        </p:spPr>
        <p:txBody>
          <a:bodyPr>
            <a:normAutofit/>
          </a:bodyPr>
          <a:lstStyle/>
          <a:p>
            <a:pPr>
              <a:lnSpc>
                <a:spcPct val="100000"/>
              </a:lnSpc>
              <a:spcBef>
                <a:spcPts val="0"/>
              </a:spcBef>
            </a:pPr>
            <a:endParaRPr lang="en-US" sz="1800" b="1" dirty="0">
              <a:solidFill>
                <a:schemeClr val="bg1"/>
              </a:solidFill>
            </a:endParaRP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pic>
        <p:nvPicPr>
          <p:cNvPr id="6" name="Picture 5">
            <a:extLst>
              <a:ext uri="{FF2B5EF4-FFF2-40B4-BE49-F238E27FC236}">
                <a16:creationId xmlns:a16="http://schemas.microsoft.com/office/drawing/2014/main" id="{E3739F97-2E48-4EBF-904D-C4533E495050}"/>
              </a:ext>
            </a:extLst>
          </p:cNvPr>
          <p:cNvPicPr>
            <a:picLocks noChangeAspect="1"/>
          </p:cNvPicPr>
          <p:nvPr/>
        </p:nvPicPr>
        <p:blipFill>
          <a:blip r:embed="rId3"/>
          <a:stretch>
            <a:fillRect/>
          </a:stretch>
        </p:blipFill>
        <p:spPr>
          <a:xfrm>
            <a:off x="3238502" y="351746"/>
            <a:ext cx="5714996" cy="952500"/>
          </a:xfrm>
          <a:prstGeom prst="rect">
            <a:avLst/>
          </a:prstGeom>
        </p:spPr>
      </p:pic>
    </p:spTree>
    <p:extLst>
      <p:ext uri="{BB962C8B-B14F-4D97-AF65-F5344CB8AC3E}">
        <p14:creationId xmlns:p14="http://schemas.microsoft.com/office/powerpoint/2010/main" val="339368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4E20-A00E-4948-BE0A-3D2959F50DA3}"/>
              </a:ext>
            </a:extLst>
          </p:cNvPr>
          <p:cNvSpPr>
            <a:spLocks noGrp="1"/>
          </p:cNvSpPr>
          <p:nvPr>
            <p:ph type="title"/>
          </p:nvPr>
        </p:nvSpPr>
        <p:spPr/>
        <p:txBody>
          <a:bodyPr/>
          <a:lstStyle/>
          <a:p>
            <a:r>
              <a:rPr lang="en-US" dirty="0">
                <a:solidFill>
                  <a:schemeClr val="bg1"/>
                </a:solidFill>
              </a:rPr>
              <a:t>Glo</a:t>
            </a:r>
            <a:r>
              <a:rPr lang="en-US" dirty="0"/>
              <a:t>balization</a:t>
            </a:r>
          </a:p>
        </p:txBody>
      </p:sp>
      <p:sp>
        <p:nvSpPr>
          <p:cNvPr id="3" name="Content Placeholder 2">
            <a:extLst>
              <a:ext uri="{FF2B5EF4-FFF2-40B4-BE49-F238E27FC236}">
                <a16:creationId xmlns:a16="http://schemas.microsoft.com/office/drawing/2014/main" id="{7A1C6CF0-B971-1545-A10A-634ADE0F3351}"/>
              </a:ext>
            </a:extLst>
          </p:cNvPr>
          <p:cNvSpPr>
            <a:spLocks noGrp="1"/>
          </p:cNvSpPr>
          <p:nvPr>
            <p:ph idx="1"/>
          </p:nvPr>
        </p:nvSpPr>
        <p:spPr/>
        <p:txBody>
          <a:bodyPr/>
          <a:lstStyle/>
          <a:p>
            <a:r>
              <a:rPr lang="en-US" dirty="0"/>
              <a:t>What is globalization?</a:t>
            </a:r>
          </a:p>
          <a:p>
            <a:pPr lvl="1"/>
            <a:r>
              <a:rPr lang="en-US" dirty="0"/>
              <a:t>Flow of goods, services, capital, and labor across international borders</a:t>
            </a:r>
          </a:p>
          <a:p>
            <a:r>
              <a:rPr lang="en-US" dirty="0"/>
              <a:t>How does it affect inequality?</a:t>
            </a:r>
          </a:p>
          <a:p>
            <a:pPr lvl="1"/>
            <a:r>
              <a:rPr lang="en-US" dirty="0"/>
              <a:t>Through a differential impact </a:t>
            </a:r>
            <a:r>
              <a:rPr lang="en-US"/>
              <a:t>on low-skilled </a:t>
            </a:r>
            <a:r>
              <a:rPr lang="en-US" dirty="0"/>
              <a:t>workers and hence their wages</a:t>
            </a:r>
          </a:p>
          <a:p>
            <a:pPr lvl="1"/>
            <a:endParaRPr lang="en-US" dirty="0"/>
          </a:p>
          <a:p>
            <a:pPr lvl="1"/>
            <a:r>
              <a:rPr lang="en-US" dirty="0"/>
              <a:t>For the United States, globalization is thought to lower the wages of low skilled and </a:t>
            </a:r>
            <a:r>
              <a:rPr lang="en-US"/>
              <a:t>hence low-wage </a:t>
            </a:r>
            <a:r>
              <a:rPr lang="en-US" dirty="0"/>
              <a:t>workers relative to those </a:t>
            </a:r>
            <a:r>
              <a:rPr lang="en-US"/>
              <a:t>of high-skilled </a:t>
            </a:r>
            <a:r>
              <a:rPr lang="en-US" dirty="0"/>
              <a:t>workers</a:t>
            </a:r>
          </a:p>
          <a:p>
            <a:endParaRPr lang="en-US" dirty="0"/>
          </a:p>
        </p:txBody>
      </p:sp>
      <p:sp>
        <p:nvSpPr>
          <p:cNvPr id="4" name="Slide Number Placeholder 3">
            <a:extLst>
              <a:ext uri="{FF2B5EF4-FFF2-40B4-BE49-F238E27FC236}">
                <a16:creationId xmlns:a16="http://schemas.microsoft.com/office/drawing/2014/main" id="{392B3DA1-6851-8444-959C-B868BC7A8D8F}"/>
              </a:ext>
            </a:extLst>
          </p:cNvPr>
          <p:cNvSpPr>
            <a:spLocks noGrp="1"/>
          </p:cNvSpPr>
          <p:nvPr>
            <p:ph type="sldNum" sz="quarter" idx="12"/>
          </p:nvPr>
        </p:nvSpPr>
        <p:spPr/>
        <p:txBody>
          <a:bodyPr/>
          <a:lstStyle/>
          <a:p>
            <a:fld id="{D9F085D5-EC86-4F6A-B501-C1359CB39116}" type="slidenum">
              <a:rPr lang="en-US" smtClean="0"/>
              <a:t>40</a:t>
            </a:fld>
            <a:endParaRPr lang="en-US" dirty="0"/>
          </a:p>
        </p:txBody>
      </p:sp>
    </p:spTree>
    <p:extLst>
      <p:ext uri="{BB962C8B-B14F-4D97-AF65-F5344CB8AC3E}">
        <p14:creationId xmlns:p14="http://schemas.microsoft.com/office/powerpoint/2010/main" val="439056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7EDA4-A6FA-4640-A0AC-014455CB62F3}"/>
              </a:ext>
            </a:extLst>
          </p:cNvPr>
          <p:cNvSpPr>
            <a:spLocks noGrp="1"/>
          </p:cNvSpPr>
          <p:nvPr>
            <p:ph type="title"/>
          </p:nvPr>
        </p:nvSpPr>
        <p:spPr/>
        <p:txBody>
          <a:bodyPr/>
          <a:lstStyle/>
          <a:p>
            <a:r>
              <a:rPr lang="en-US" dirty="0">
                <a:solidFill>
                  <a:schemeClr val="bg1"/>
                </a:solidFill>
              </a:rPr>
              <a:t>Me</a:t>
            </a:r>
            <a:r>
              <a:rPr lang="en-US" dirty="0"/>
              <a:t>chanisms for the Effects of Globalization</a:t>
            </a:r>
          </a:p>
        </p:txBody>
      </p:sp>
      <p:sp>
        <p:nvSpPr>
          <p:cNvPr id="3" name="Content Placeholder 2">
            <a:extLst>
              <a:ext uri="{FF2B5EF4-FFF2-40B4-BE49-F238E27FC236}">
                <a16:creationId xmlns:a16="http://schemas.microsoft.com/office/drawing/2014/main" id="{73F34F29-862A-0B4F-8F2B-30C56DC0F985}"/>
              </a:ext>
            </a:extLst>
          </p:cNvPr>
          <p:cNvSpPr>
            <a:spLocks noGrp="1"/>
          </p:cNvSpPr>
          <p:nvPr>
            <p:ph idx="1"/>
          </p:nvPr>
        </p:nvSpPr>
        <p:spPr>
          <a:xfrm>
            <a:off x="838200" y="1253331"/>
            <a:ext cx="10515600" cy="4736922"/>
          </a:xfrm>
        </p:spPr>
        <p:txBody>
          <a:bodyPr>
            <a:normAutofit/>
          </a:bodyPr>
          <a:lstStyle/>
          <a:p>
            <a:r>
              <a:rPr lang="en-US" dirty="0"/>
              <a:t>Merchandise trade</a:t>
            </a:r>
          </a:p>
          <a:p>
            <a:pPr lvl="1"/>
            <a:r>
              <a:rPr lang="en-US" dirty="0"/>
              <a:t>Importing goods that are made with low-skilled workers and exporting goods that are made with high-skilled workers</a:t>
            </a:r>
          </a:p>
          <a:p>
            <a:pPr lvl="2"/>
            <a:r>
              <a:rPr lang="en-US" dirty="0"/>
              <a:t>Lowers the wages of unskilled relative to skilled</a:t>
            </a:r>
          </a:p>
          <a:p>
            <a:pPr lvl="3"/>
            <a:r>
              <a:rPr lang="en-US" dirty="0"/>
              <a:t>making the distribution of income </a:t>
            </a:r>
            <a:r>
              <a:rPr lang="en-US" b="1" dirty="0"/>
              <a:t>less equal</a:t>
            </a:r>
          </a:p>
          <a:p>
            <a:r>
              <a:rPr lang="en-US" dirty="0"/>
              <a:t>Outsourcing</a:t>
            </a:r>
          </a:p>
          <a:p>
            <a:pPr lvl="1"/>
            <a:r>
              <a:rPr lang="en-US" dirty="0"/>
              <a:t>Similar channel as with merchandise trade</a:t>
            </a:r>
          </a:p>
          <a:p>
            <a:r>
              <a:rPr lang="en-US" dirty="0"/>
              <a:t>Trade in services</a:t>
            </a:r>
          </a:p>
          <a:p>
            <a:pPr lvl="1"/>
            <a:r>
              <a:rPr lang="en-US" dirty="0"/>
              <a:t>US imports of middle-skill services: business and some professional services</a:t>
            </a:r>
          </a:p>
          <a:p>
            <a:pPr lvl="1"/>
            <a:endParaRPr lang="en-US" dirty="0"/>
          </a:p>
          <a:p>
            <a:r>
              <a:rPr lang="en-US" dirty="0"/>
              <a:t>Intuitively:  The same as if we were to move the actual workers.</a:t>
            </a:r>
          </a:p>
        </p:txBody>
      </p:sp>
      <p:sp>
        <p:nvSpPr>
          <p:cNvPr id="4" name="Slide Number Placeholder 3">
            <a:extLst>
              <a:ext uri="{FF2B5EF4-FFF2-40B4-BE49-F238E27FC236}">
                <a16:creationId xmlns:a16="http://schemas.microsoft.com/office/drawing/2014/main" id="{5DA631BD-26F2-604A-9E36-F2A9B126E71B}"/>
              </a:ext>
            </a:extLst>
          </p:cNvPr>
          <p:cNvSpPr>
            <a:spLocks noGrp="1"/>
          </p:cNvSpPr>
          <p:nvPr>
            <p:ph type="sldNum" sz="quarter" idx="12"/>
          </p:nvPr>
        </p:nvSpPr>
        <p:spPr/>
        <p:txBody>
          <a:bodyPr/>
          <a:lstStyle/>
          <a:p>
            <a:fld id="{D9F085D5-EC86-4F6A-B501-C1359CB39116}" type="slidenum">
              <a:rPr lang="en-US" smtClean="0"/>
              <a:t>41</a:t>
            </a:fld>
            <a:endParaRPr lang="en-US" dirty="0"/>
          </a:p>
        </p:txBody>
      </p:sp>
    </p:spTree>
    <p:extLst>
      <p:ext uri="{BB962C8B-B14F-4D97-AF65-F5344CB8AC3E}">
        <p14:creationId xmlns:p14="http://schemas.microsoft.com/office/powerpoint/2010/main" val="124804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1702-15BD-7D49-8A60-21CF25523DD1}"/>
              </a:ext>
            </a:extLst>
          </p:cNvPr>
          <p:cNvSpPr>
            <a:spLocks noGrp="1"/>
          </p:cNvSpPr>
          <p:nvPr>
            <p:ph type="title"/>
          </p:nvPr>
        </p:nvSpPr>
        <p:spPr/>
        <p:txBody>
          <a:bodyPr/>
          <a:lstStyle/>
          <a:p>
            <a:r>
              <a:rPr lang="en-US" dirty="0">
                <a:solidFill>
                  <a:schemeClr val="bg1"/>
                </a:solidFill>
              </a:rPr>
              <a:t> Im</a:t>
            </a:r>
            <a:r>
              <a:rPr lang="en-US" dirty="0"/>
              <a:t>migration and Inequality- Summary</a:t>
            </a:r>
          </a:p>
        </p:txBody>
      </p:sp>
      <p:sp>
        <p:nvSpPr>
          <p:cNvPr id="3" name="Content Placeholder 2">
            <a:extLst>
              <a:ext uri="{FF2B5EF4-FFF2-40B4-BE49-F238E27FC236}">
                <a16:creationId xmlns:a16="http://schemas.microsoft.com/office/drawing/2014/main" id="{FE52DA72-A850-5148-89E8-F53E39E06722}"/>
              </a:ext>
            </a:extLst>
          </p:cNvPr>
          <p:cNvSpPr>
            <a:spLocks noGrp="1"/>
          </p:cNvSpPr>
          <p:nvPr>
            <p:ph idx="1"/>
          </p:nvPr>
        </p:nvSpPr>
        <p:spPr/>
        <p:txBody>
          <a:bodyPr>
            <a:normAutofit lnSpcReduction="10000"/>
          </a:bodyPr>
          <a:lstStyle/>
          <a:p>
            <a:r>
              <a:rPr lang="en-US" dirty="0"/>
              <a:t>Beginning in about 1970, the immigrant share of the U.S. </a:t>
            </a:r>
            <a:br>
              <a:rPr lang="en-US" dirty="0"/>
            </a:br>
            <a:r>
              <a:rPr lang="en-US" dirty="0"/>
              <a:t>Population increased dramatically. </a:t>
            </a:r>
          </a:p>
          <a:p>
            <a:pPr lvl="1"/>
            <a:r>
              <a:rPr lang="en-US" dirty="0"/>
              <a:t>5% </a:t>
            </a:r>
            <a:r>
              <a:rPr lang="en-US"/>
              <a:t>in 1970 and </a:t>
            </a:r>
            <a:r>
              <a:rPr lang="en-US" dirty="0"/>
              <a:t>14% in 2016</a:t>
            </a:r>
          </a:p>
          <a:p>
            <a:r>
              <a:rPr lang="en-US" dirty="0"/>
              <a:t>Immigration tends to happen most often among:</a:t>
            </a:r>
          </a:p>
          <a:p>
            <a:pPr lvl="1"/>
            <a:r>
              <a:rPr lang="en-US" dirty="0"/>
              <a:t>Low-skilled low-wage workers</a:t>
            </a:r>
          </a:p>
          <a:p>
            <a:pPr lvl="1"/>
            <a:r>
              <a:rPr lang="en-US" dirty="0"/>
              <a:t>High-skilled high-wage workers</a:t>
            </a:r>
          </a:p>
          <a:p>
            <a:r>
              <a:rPr lang="en-US" dirty="0"/>
              <a:t>Immigration has likely increased income inequality.</a:t>
            </a:r>
          </a:p>
          <a:p>
            <a:r>
              <a:rPr lang="en-US" dirty="0"/>
              <a:t>Its effect has likely been small.</a:t>
            </a:r>
          </a:p>
          <a:p>
            <a:pPr lvl="1"/>
            <a:r>
              <a:rPr lang="en-US" dirty="0"/>
              <a:t>~5% between 1980 and 2000</a:t>
            </a:r>
          </a:p>
          <a:p>
            <a:pPr lvl="1"/>
            <a:r>
              <a:rPr lang="en-US" dirty="0"/>
              <a:t>No reason to think it has been bigger since</a:t>
            </a:r>
          </a:p>
        </p:txBody>
      </p:sp>
      <p:sp>
        <p:nvSpPr>
          <p:cNvPr id="4" name="Slide Number Placeholder 3">
            <a:extLst>
              <a:ext uri="{FF2B5EF4-FFF2-40B4-BE49-F238E27FC236}">
                <a16:creationId xmlns:a16="http://schemas.microsoft.com/office/drawing/2014/main" id="{7381B2EA-61CC-BA4A-B986-69FA4028A085}"/>
              </a:ext>
            </a:extLst>
          </p:cNvPr>
          <p:cNvSpPr>
            <a:spLocks noGrp="1"/>
          </p:cNvSpPr>
          <p:nvPr>
            <p:ph type="sldNum" sz="quarter" idx="12"/>
          </p:nvPr>
        </p:nvSpPr>
        <p:spPr/>
        <p:txBody>
          <a:bodyPr/>
          <a:lstStyle/>
          <a:p>
            <a:fld id="{D9F085D5-EC86-4F6A-B501-C1359CB39116}" type="slidenum">
              <a:rPr lang="en-US" smtClean="0"/>
              <a:t>42</a:t>
            </a:fld>
            <a:endParaRPr lang="en-US" dirty="0"/>
          </a:p>
        </p:txBody>
      </p:sp>
    </p:spTree>
    <p:extLst>
      <p:ext uri="{BB962C8B-B14F-4D97-AF65-F5344CB8AC3E}">
        <p14:creationId xmlns:p14="http://schemas.microsoft.com/office/powerpoint/2010/main" val="84468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1E1D-174D-C949-A37D-FA2C2022CB89}"/>
              </a:ext>
            </a:extLst>
          </p:cNvPr>
          <p:cNvSpPr>
            <a:spLocks noGrp="1"/>
          </p:cNvSpPr>
          <p:nvPr>
            <p:ph type="title"/>
          </p:nvPr>
        </p:nvSpPr>
        <p:spPr/>
        <p:txBody>
          <a:bodyPr/>
          <a:lstStyle/>
          <a:p>
            <a:r>
              <a:rPr lang="en-US" dirty="0"/>
              <a:t> </a:t>
            </a:r>
            <a:r>
              <a:rPr lang="en-US" dirty="0">
                <a:solidFill>
                  <a:schemeClr val="bg1"/>
                </a:solidFill>
              </a:rPr>
              <a:t>De</a:t>
            </a:r>
            <a:r>
              <a:rPr lang="en-US" dirty="0"/>
              <a:t>clining Unionization</a:t>
            </a:r>
          </a:p>
        </p:txBody>
      </p:sp>
      <p:sp>
        <p:nvSpPr>
          <p:cNvPr id="4" name="Slide Number Placeholder 3">
            <a:extLst>
              <a:ext uri="{FF2B5EF4-FFF2-40B4-BE49-F238E27FC236}">
                <a16:creationId xmlns:a16="http://schemas.microsoft.com/office/drawing/2014/main" id="{A8B653B3-C2FF-F243-9EE4-577C44911AA3}"/>
              </a:ext>
            </a:extLst>
          </p:cNvPr>
          <p:cNvSpPr>
            <a:spLocks noGrp="1"/>
          </p:cNvSpPr>
          <p:nvPr>
            <p:ph type="sldNum" sz="quarter" idx="12"/>
          </p:nvPr>
        </p:nvSpPr>
        <p:spPr/>
        <p:txBody>
          <a:bodyPr/>
          <a:lstStyle/>
          <a:p>
            <a:fld id="{D9F085D5-EC86-4F6A-B501-C1359CB39116}" type="slidenum">
              <a:rPr lang="en-US" smtClean="0"/>
              <a:t>43</a:t>
            </a:fld>
            <a:endParaRPr lang="en-US" dirty="0"/>
          </a:p>
        </p:txBody>
      </p:sp>
      <p:pic>
        <p:nvPicPr>
          <p:cNvPr id="5" name="Content Placeholder 4">
            <a:extLst>
              <a:ext uri="{FF2B5EF4-FFF2-40B4-BE49-F238E27FC236}">
                <a16:creationId xmlns:a16="http://schemas.microsoft.com/office/drawing/2014/main" id="{335F348B-484C-D448-BE5E-5ADBF4452488}"/>
              </a:ext>
            </a:extLst>
          </p:cNvPr>
          <p:cNvPicPr>
            <a:picLocks noGrp="1"/>
          </p:cNvPicPr>
          <p:nvPr>
            <p:ph idx="1"/>
          </p:nvPr>
        </p:nvPicPr>
        <p:blipFill>
          <a:blip r:embed="rId3"/>
          <a:stretch>
            <a:fillRect/>
          </a:stretch>
        </p:blipFill>
        <p:spPr>
          <a:xfrm>
            <a:off x="934723" y="1681743"/>
            <a:ext cx="6350000" cy="3810000"/>
          </a:xfrm>
          <a:prstGeom prst="rect">
            <a:avLst/>
          </a:prstGeom>
        </p:spPr>
      </p:pic>
      <p:sp>
        <p:nvSpPr>
          <p:cNvPr id="7" name="Content Placeholder 8">
            <a:extLst>
              <a:ext uri="{FF2B5EF4-FFF2-40B4-BE49-F238E27FC236}">
                <a16:creationId xmlns:a16="http://schemas.microsoft.com/office/drawing/2014/main" id="{61AF33F7-42EB-8940-AFE3-E5B01E16B806}"/>
              </a:ext>
            </a:extLst>
          </p:cNvPr>
          <p:cNvSpPr txBox="1">
            <a:spLocks/>
          </p:cNvSpPr>
          <p:nvPr/>
        </p:nvSpPr>
        <p:spPr>
          <a:xfrm>
            <a:off x="7806495" y="1681743"/>
            <a:ext cx="3350624" cy="1476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Unionization Rates</a:t>
            </a:r>
          </a:p>
          <a:p>
            <a:pPr marL="457200" indent="-457200"/>
            <a:r>
              <a:rPr lang="en-US" dirty="0"/>
              <a:t>1983: </a:t>
            </a:r>
            <a:r>
              <a:rPr lang="en-US" b="0" dirty="0"/>
              <a:t>	</a:t>
            </a:r>
            <a:r>
              <a:rPr lang="en-US" b="0" dirty="0">
                <a:solidFill>
                  <a:srgbClr val="2B414D"/>
                </a:solidFill>
              </a:rPr>
              <a:t>20.1%</a:t>
            </a:r>
          </a:p>
          <a:p>
            <a:pPr marL="457200" indent="-457200"/>
            <a:r>
              <a:rPr lang="en-US" dirty="0"/>
              <a:t>2018:</a:t>
            </a:r>
            <a:r>
              <a:rPr lang="en-US" b="0" dirty="0"/>
              <a:t>	</a:t>
            </a:r>
            <a:r>
              <a:rPr lang="en-US" b="0" dirty="0">
                <a:solidFill>
                  <a:srgbClr val="2B414D"/>
                </a:solidFill>
              </a:rPr>
              <a:t>10.5%</a:t>
            </a:r>
          </a:p>
        </p:txBody>
      </p:sp>
      <p:sp>
        <p:nvSpPr>
          <p:cNvPr id="6" name="TextBox 5">
            <a:extLst>
              <a:ext uri="{FF2B5EF4-FFF2-40B4-BE49-F238E27FC236}">
                <a16:creationId xmlns:a16="http://schemas.microsoft.com/office/drawing/2014/main" id="{3FB529B1-DEA3-3344-82BB-C0A3149FE18D}"/>
              </a:ext>
            </a:extLst>
          </p:cNvPr>
          <p:cNvSpPr txBox="1"/>
          <p:nvPr/>
        </p:nvSpPr>
        <p:spPr>
          <a:xfrm>
            <a:off x="3249827" y="6457890"/>
            <a:ext cx="5849678" cy="246221"/>
          </a:xfrm>
          <a:prstGeom prst="rect">
            <a:avLst/>
          </a:prstGeom>
          <a:noFill/>
        </p:spPr>
        <p:txBody>
          <a:bodyPr wrap="none" rtlCol="0">
            <a:spAutoFit/>
          </a:bodyPr>
          <a:lstStyle/>
          <a:p>
            <a:pPr lvl="0">
              <a:defRPr/>
            </a:pPr>
            <a:r>
              <a:rPr lang="en-US" sz="1000" dirty="0"/>
              <a:t>Source: Jason Furman, ”Forms and sources of inequality in the United States”, VOX, March 17, 2016, Figure 4.</a:t>
            </a:r>
          </a:p>
        </p:txBody>
      </p:sp>
      <p:sp>
        <p:nvSpPr>
          <p:cNvPr id="8" name="Content Placeholder 8">
            <a:extLst>
              <a:ext uri="{FF2B5EF4-FFF2-40B4-BE49-F238E27FC236}">
                <a16:creationId xmlns:a16="http://schemas.microsoft.com/office/drawing/2014/main" id="{97150D71-C935-804B-AA42-B29D472FD6ED}"/>
              </a:ext>
            </a:extLst>
          </p:cNvPr>
          <p:cNvSpPr txBox="1">
            <a:spLocks/>
          </p:cNvSpPr>
          <p:nvPr/>
        </p:nvSpPr>
        <p:spPr>
          <a:xfrm>
            <a:off x="7806495" y="3700011"/>
            <a:ext cx="3350624" cy="1476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Unionization Rates</a:t>
            </a:r>
          </a:p>
          <a:p>
            <a:pPr marL="457200" indent="-457200"/>
            <a:r>
              <a:rPr lang="en-US" dirty="0"/>
              <a:t>Public: </a:t>
            </a:r>
            <a:r>
              <a:rPr lang="en-US" b="0" dirty="0"/>
              <a:t>	</a:t>
            </a:r>
            <a:r>
              <a:rPr lang="en-US" b="0" dirty="0">
                <a:solidFill>
                  <a:srgbClr val="2B414D"/>
                </a:solidFill>
              </a:rPr>
              <a:t>33.9%</a:t>
            </a:r>
          </a:p>
          <a:p>
            <a:pPr marL="457200" indent="-457200"/>
            <a:r>
              <a:rPr lang="en-US" dirty="0"/>
              <a:t>Private:</a:t>
            </a:r>
            <a:r>
              <a:rPr lang="en-US" b="0" dirty="0"/>
              <a:t>	</a:t>
            </a:r>
            <a:r>
              <a:rPr lang="en-US" b="0" dirty="0">
                <a:solidFill>
                  <a:srgbClr val="2B414D"/>
                </a:solidFill>
              </a:rPr>
              <a:t>6.4%</a:t>
            </a:r>
          </a:p>
        </p:txBody>
      </p:sp>
    </p:spTree>
    <p:extLst>
      <p:ext uri="{BB962C8B-B14F-4D97-AF65-F5344CB8AC3E}">
        <p14:creationId xmlns:p14="http://schemas.microsoft.com/office/powerpoint/2010/main" val="3525158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CC58-9E27-B845-8027-77BF9D3B7FF2}"/>
              </a:ext>
            </a:extLst>
          </p:cNvPr>
          <p:cNvSpPr>
            <a:spLocks noGrp="1"/>
          </p:cNvSpPr>
          <p:nvPr>
            <p:ph type="title"/>
          </p:nvPr>
        </p:nvSpPr>
        <p:spPr/>
        <p:txBody>
          <a:bodyPr/>
          <a:lstStyle/>
          <a:p>
            <a:r>
              <a:rPr lang="en-US" dirty="0">
                <a:solidFill>
                  <a:schemeClr val="bg1"/>
                </a:solidFill>
              </a:rPr>
              <a:t> Co</a:t>
            </a:r>
            <a:r>
              <a:rPr lang="en-US" dirty="0"/>
              <a:t>mpetition in the Economy</a:t>
            </a:r>
          </a:p>
        </p:txBody>
      </p:sp>
      <p:sp>
        <p:nvSpPr>
          <p:cNvPr id="4" name="Slide Number Placeholder 3">
            <a:extLst>
              <a:ext uri="{FF2B5EF4-FFF2-40B4-BE49-F238E27FC236}">
                <a16:creationId xmlns:a16="http://schemas.microsoft.com/office/drawing/2014/main" id="{98F6E120-2C9A-A345-9235-08CEA0EC58B7}"/>
              </a:ext>
            </a:extLst>
          </p:cNvPr>
          <p:cNvSpPr>
            <a:spLocks noGrp="1"/>
          </p:cNvSpPr>
          <p:nvPr>
            <p:ph type="sldNum" sz="quarter" idx="12"/>
          </p:nvPr>
        </p:nvSpPr>
        <p:spPr/>
        <p:txBody>
          <a:bodyPr/>
          <a:lstStyle/>
          <a:p>
            <a:fld id="{D9F085D5-EC86-4F6A-B501-C1359CB39116}" type="slidenum">
              <a:rPr lang="en-US" smtClean="0"/>
              <a:t>44</a:t>
            </a:fld>
            <a:endParaRPr lang="en-US" dirty="0"/>
          </a:p>
        </p:txBody>
      </p:sp>
      <p:pic>
        <p:nvPicPr>
          <p:cNvPr id="5" name="Content Placeholder 4">
            <a:extLst>
              <a:ext uri="{FF2B5EF4-FFF2-40B4-BE49-F238E27FC236}">
                <a16:creationId xmlns:a16="http://schemas.microsoft.com/office/drawing/2014/main" id="{6E6E07AB-5355-9744-96B3-BF792258FB96}"/>
              </a:ext>
            </a:extLst>
          </p:cNvPr>
          <p:cNvPicPr>
            <a:picLocks noGrp="1" noChangeAspect="1"/>
          </p:cNvPicPr>
          <p:nvPr>
            <p:ph idx="1"/>
          </p:nvPr>
        </p:nvPicPr>
        <p:blipFill>
          <a:blip r:embed="rId3"/>
          <a:stretch>
            <a:fillRect/>
          </a:stretch>
        </p:blipFill>
        <p:spPr>
          <a:xfrm>
            <a:off x="1636376" y="1095190"/>
            <a:ext cx="9076580" cy="5135035"/>
          </a:xfrm>
          <a:prstGeom prst="rect">
            <a:avLst/>
          </a:prstGeom>
        </p:spPr>
      </p:pic>
      <p:sp>
        <p:nvSpPr>
          <p:cNvPr id="6" name="TextBox 5">
            <a:extLst>
              <a:ext uri="{FF2B5EF4-FFF2-40B4-BE49-F238E27FC236}">
                <a16:creationId xmlns:a16="http://schemas.microsoft.com/office/drawing/2014/main" id="{91CB434D-1EBA-4142-A686-4A667AC6C46A}"/>
              </a:ext>
            </a:extLst>
          </p:cNvPr>
          <p:cNvSpPr txBox="1"/>
          <p:nvPr/>
        </p:nvSpPr>
        <p:spPr>
          <a:xfrm>
            <a:off x="3414877" y="1095190"/>
            <a:ext cx="5362237" cy="707886"/>
          </a:xfrm>
          <a:prstGeom prst="rect">
            <a:avLst/>
          </a:prstGeom>
          <a:noFill/>
        </p:spPr>
        <p:txBody>
          <a:bodyPr wrap="none" rtlCol="0">
            <a:spAutoFit/>
          </a:bodyPr>
          <a:lstStyle/>
          <a:p>
            <a:pPr algn="ctr"/>
            <a:r>
              <a:rPr lang="en-US" sz="2000" b="1" dirty="0">
                <a:solidFill>
                  <a:srgbClr val="0C4C88"/>
                </a:solidFill>
              </a:rPr>
              <a:t>Return on invested capital excluding goodwill – </a:t>
            </a:r>
          </a:p>
          <a:p>
            <a:pPr algn="ctr"/>
            <a:r>
              <a:rPr lang="en-US" sz="2000" b="1" dirty="0">
                <a:solidFill>
                  <a:srgbClr val="0C4C88"/>
                </a:solidFill>
              </a:rPr>
              <a:t>US publicly-traded nonfinancial firms, 1965-2014</a:t>
            </a:r>
          </a:p>
        </p:txBody>
      </p:sp>
      <p:sp>
        <p:nvSpPr>
          <p:cNvPr id="7" name="TextBox 6">
            <a:extLst>
              <a:ext uri="{FF2B5EF4-FFF2-40B4-BE49-F238E27FC236}">
                <a16:creationId xmlns:a16="http://schemas.microsoft.com/office/drawing/2014/main" id="{64CEA87C-377B-7043-9E27-BBB58EDA4F3E}"/>
              </a:ext>
            </a:extLst>
          </p:cNvPr>
          <p:cNvSpPr txBox="1"/>
          <p:nvPr/>
        </p:nvSpPr>
        <p:spPr>
          <a:xfrm>
            <a:off x="3249827" y="6457890"/>
            <a:ext cx="5849678" cy="246221"/>
          </a:xfrm>
          <a:prstGeom prst="rect">
            <a:avLst/>
          </a:prstGeom>
          <a:noFill/>
        </p:spPr>
        <p:txBody>
          <a:bodyPr wrap="none" rtlCol="0">
            <a:spAutoFit/>
          </a:bodyPr>
          <a:lstStyle/>
          <a:p>
            <a:pPr lvl="0">
              <a:defRPr/>
            </a:pPr>
            <a:r>
              <a:rPr lang="en-US" sz="1000" dirty="0"/>
              <a:t>Source: Jason Furman, ”Forms and sources of inequality in the United States”, VOX, March 17, 2016, Figure 6.</a:t>
            </a:r>
          </a:p>
        </p:txBody>
      </p:sp>
      <p:cxnSp>
        <p:nvCxnSpPr>
          <p:cNvPr id="8" name="Straight Connector 7">
            <a:extLst>
              <a:ext uri="{FF2B5EF4-FFF2-40B4-BE49-F238E27FC236}">
                <a16:creationId xmlns:a16="http://schemas.microsoft.com/office/drawing/2014/main" id="{29EDF935-80E6-9746-9222-0E7EE41716AA}"/>
              </a:ext>
            </a:extLst>
          </p:cNvPr>
          <p:cNvCxnSpPr/>
          <p:nvPr/>
        </p:nvCxnSpPr>
        <p:spPr>
          <a:xfrm>
            <a:off x="2603500" y="4330700"/>
            <a:ext cx="2273300" cy="0"/>
          </a:xfrm>
          <a:prstGeom prst="line">
            <a:avLst/>
          </a:prstGeom>
          <a:ln w="50800">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76A12B-D6D5-AA43-B25E-6DB06E5DD592}"/>
              </a:ext>
            </a:extLst>
          </p:cNvPr>
          <p:cNvCxnSpPr>
            <a:cxnSpLocks/>
          </p:cNvCxnSpPr>
          <p:nvPr/>
        </p:nvCxnSpPr>
        <p:spPr>
          <a:xfrm flipV="1">
            <a:off x="5107214" y="1803076"/>
            <a:ext cx="3669900" cy="2494708"/>
          </a:xfrm>
          <a:prstGeom prst="line">
            <a:avLst/>
          </a:prstGeom>
          <a:ln w="508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15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BD97-B2CE-FA4C-9C95-909C8D3840AD}"/>
              </a:ext>
            </a:extLst>
          </p:cNvPr>
          <p:cNvSpPr>
            <a:spLocks noGrp="1"/>
          </p:cNvSpPr>
          <p:nvPr>
            <p:ph type="title"/>
          </p:nvPr>
        </p:nvSpPr>
        <p:spPr/>
        <p:txBody>
          <a:bodyPr/>
          <a:lstStyle/>
          <a:p>
            <a:r>
              <a:rPr lang="en-US" dirty="0">
                <a:solidFill>
                  <a:schemeClr val="bg1"/>
                </a:solidFill>
              </a:rPr>
              <a:t>Gro</a:t>
            </a:r>
            <a:r>
              <a:rPr lang="en-US" dirty="0"/>
              <a:t>wing Revenue Concentration</a:t>
            </a:r>
          </a:p>
        </p:txBody>
      </p:sp>
      <p:pic>
        <p:nvPicPr>
          <p:cNvPr id="6" name="Content Placeholder 5" descr="A screenshot of a cell phone&#10;&#10;Description automatically generated">
            <a:extLst>
              <a:ext uri="{FF2B5EF4-FFF2-40B4-BE49-F238E27FC236}">
                <a16:creationId xmlns:a16="http://schemas.microsoft.com/office/drawing/2014/main" id="{347849BD-E6BE-8540-9BA1-A53409819265}"/>
              </a:ext>
            </a:extLst>
          </p:cNvPr>
          <p:cNvPicPr>
            <a:picLocks noGrp="1" noChangeAspect="1"/>
          </p:cNvPicPr>
          <p:nvPr>
            <p:ph idx="1"/>
          </p:nvPr>
        </p:nvPicPr>
        <p:blipFill>
          <a:blip r:embed="rId2" r:link="rId3"/>
          <a:stretch>
            <a:fillRect/>
          </a:stretch>
        </p:blipFill>
        <p:spPr>
          <a:xfrm>
            <a:off x="685348" y="1094927"/>
            <a:ext cx="10668452" cy="5070557"/>
          </a:xfrm>
        </p:spPr>
      </p:pic>
      <p:sp>
        <p:nvSpPr>
          <p:cNvPr id="4" name="Slide Number Placeholder 3">
            <a:extLst>
              <a:ext uri="{FF2B5EF4-FFF2-40B4-BE49-F238E27FC236}">
                <a16:creationId xmlns:a16="http://schemas.microsoft.com/office/drawing/2014/main" id="{700BB3AA-A103-6A45-9264-B2F71C71ED71}"/>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7" name="TextBox 6">
            <a:extLst>
              <a:ext uri="{FF2B5EF4-FFF2-40B4-BE49-F238E27FC236}">
                <a16:creationId xmlns:a16="http://schemas.microsoft.com/office/drawing/2014/main" id="{213AE603-20D3-7B43-A552-9C8A3BD5541D}"/>
              </a:ext>
            </a:extLst>
          </p:cNvPr>
          <p:cNvSpPr txBox="1"/>
          <p:nvPr/>
        </p:nvSpPr>
        <p:spPr>
          <a:xfrm>
            <a:off x="2112847" y="6519416"/>
            <a:ext cx="10084812" cy="369332"/>
          </a:xfrm>
          <a:prstGeom prst="rect">
            <a:avLst/>
          </a:prstGeom>
          <a:noFill/>
        </p:spPr>
        <p:txBody>
          <a:bodyPr wrap="none" rtlCol="0">
            <a:spAutoFit/>
          </a:bodyPr>
          <a:lstStyle/>
          <a:p>
            <a:r>
              <a:rPr lang="en-US" dirty="0"/>
              <a:t>Source: Furman and Orszag, “A Firm-Level Perspective on the Role of Rents in the Rise in Inequality”, 2015.</a:t>
            </a:r>
          </a:p>
        </p:txBody>
      </p:sp>
    </p:spTree>
    <p:extLst>
      <p:ext uri="{BB962C8B-B14F-4D97-AF65-F5344CB8AC3E}">
        <p14:creationId xmlns:p14="http://schemas.microsoft.com/office/powerpoint/2010/main" val="3088984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B56B-CF2B-E74E-8081-40CF9C86D45B}"/>
              </a:ext>
            </a:extLst>
          </p:cNvPr>
          <p:cNvSpPr>
            <a:spLocks noGrp="1"/>
          </p:cNvSpPr>
          <p:nvPr>
            <p:ph type="title"/>
          </p:nvPr>
        </p:nvSpPr>
        <p:spPr/>
        <p:txBody>
          <a:bodyPr/>
          <a:lstStyle/>
          <a:p>
            <a:r>
              <a:rPr lang="en-US" dirty="0">
                <a:solidFill>
                  <a:schemeClr val="bg1"/>
                </a:solidFill>
              </a:rPr>
              <a:t> Ad</a:t>
            </a:r>
            <a:r>
              <a:rPr lang="en-US" dirty="0"/>
              <a:t>dressing Inequality: Is It A Problem?</a:t>
            </a:r>
          </a:p>
        </p:txBody>
      </p:sp>
      <p:sp>
        <p:nvSpPr>
          <p:cNvPr id="3" name="Content Placeholder 2">
            <a:extLst>
              <a:ext uri="{FF2B5EF4-FFF2-40B4-BE49-F238E27FC236}">
                <a16:creationId xmlns:a16="http://schemas.microsoft.com/office/drawing/2014/main" id="{5BDC2038-AEA5-F74B-9B84-598AD05F5C50}"/>
              </a:ext>
            </a:extLst>
          </p:cNvPr>
          <p:cNvSpPr>
            <a:spLocks noGrp="1"/>
          </p:cNvSpPr>
          <p:nvPr>
            <p:ph idx="1"/>
          </p:nvPr>
        </p:nvSpPr>
        <p:spPr/>
        <p:txBody>
          <a:bodyPr>
            <a:normAutofit lnSpcReduction="10000"/>
          </a:bodyPr>
          <a:lstStyle/>
          <a:p>
            <a:r>
              <a:rPr lang="en-US" dirty="0"/>
              <a:t>Why it might be a problem.</a:t>
            </a:r>
          </a:p>
          <a:p>
            <a:pPr lvl="1"/>
            <a:r>
              <a:rPr lang="en-US" dirty="0"/>
              <a:t>Economic issues (</a:t>
            </a:r>
            <a:r>
              <a:rPr lang="en-US" b="1" i="1" dirty="0"/>
              <a:t>Efficiency</a:t>
            </a:r>
            <a:r>
              <a:rPr lang="en-US" dirty="0"/>
              <a:t>)</a:t>
            </a:r>
          </a:p>
          <a:p>
            <a:pPr lvl="2"/>
            <a:r>
              <a:rPr lang="en-US" dirty="0"/>
              <a:t>There is evidence that at some level, increased inequality slows economic growth.</a:t>
            </a:r>
          </a:p>
          <a:p>
            <a:pPr lvl="2"/>
            <a:r>
              <a:rPr lang="en-US" dirty="0"/>
              <a:t>Or, inequality concentrates resources among investors.</a:t>
            </a:r>
          </a:p>
          <a:p>
            <a:pPr lvl="1"/>
            <a:r>
              <a:rPr lang="en-US" dirty="0"/>
              <a:t>Noneconomic issues (</a:t>
            </a:r>
            <a:r>
              <a:rPr lang="en-US" b="1" i="1" dirty="0"/>
              <a:t>Equity</a:t>
            </a:r>
            <a:r>
              <a:rPr lang="en-US" dirty="0"/>
              <a:t>)</a:t>
            </a:r>
          </a:p>
          <a:p>
            <a:pPr lvl="2"/>
            <a:r>
              <a:rPr lang="en-US" dirty="0"/>
              <a:t>Values, ethics and morals will drive individual evaluations of the level of inequality.</a:t>
            </a:r>
          </a:p>
          <a:p>
            <a:pPr lvl="3"/>
            <a:r>
              <a:rPr lang="en-US" dirty="0"/>
              <a:t>E.g., inequality is primarily a function of market outcomes, so should be left alone.</a:t>
            </a:r>
          </a:p>
          <a:p>
            <a:pPr lvl="3"/>
            <a:r>
              <a:rPr lang="en-US" dirty="0"/>
              <a:t>Or, a solid middle class is important for maintaining a civil society, which runs contrary to a high degree of inequality.</a:t>
            </a:r>
          </a:p>
          <a:p>
            <a:r>
              <a:rPr lang="en-US" dirty="0"/>
              <a:t>Suppose you think it’s a problem. How might it be addressed?</a:t>
            </a:r>
          </a:p>
          <a:p>
            <a:pPr lvl="2"/>
            <a:endParaRPr lang="en-US" dirty="0"/>
          </a:p>
        </p:txBody>
      </p:sp>
      <p:sp>
        <p:nvSpPr>
          <p:cNvPr id="4" name="Slide Number Placeholder 3">
            <a:extLst>
              <a:ext uri="{FF2B5EF4-FFF2-40B4-BE49-F238E27FC236}">
                <a16:creationId xmlns:a16="http://schemas.microsoft.com/office/drawing/2014/main" id="{6722330E-4C17-904B-9324-831B20935A2B}"/>
              </a:ext>
            </a:extLst>
          </p:cNvPr>
          <p:cNvSpPr>
            <a:spLocks noGrp="1"/>
          </p:cNvSpPr>
          <p:nvPr>
            <p:ph type="sldNum" sz="quarter" idx="12"/>
          </p:nvPr>
        </p:nvSpPr>
        <p:spPr/>
        <p:txBody>
          <a:bodyPr/>
          <a:lstStyle/>
          <a:p>
            <a:fld id="{D9F085D5-EC86-4F6A-B501-C1359CB39116}" type="slidenum">
              <a:rPr lang="en-US" smtClean="0"/>
              <a:t>46</a:t>
            </a:fld>
            <a:endParaRPr lang="en-US" dirty="0"/>
          </a:p>
        </p:txBody>
      </p:sp>
    </p:spTree>
    <p:extLst>
      <p:ext uri="{BB962C8B-B14F-4D97-AF65-F5344CB8AC3E}">
        <p14:creationId xmlns:p14="http://schemas.microsoft.com/office/powerpoint/2010/main" val="173661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730375"/>
            <a:ext cx="5181600" cy="4351338"/>
          </a:xfrm>
        </p:spPr>
        <p:txBody>
          <a:bodyPr anchor="ctr" anchorCtr="0">
            <a:normAutofit/>
          </a:bodyPr>
          <a:lstStyle/>
          <a:p>
            <a:r>
              <a:rPr lang="en-US" dirty="0"/>
              <a:t>RE-distribution</a:t>
            </a:r>
          </a:p>
          <a:p>
            <a:pPr lvl="1"/>
            <a:r>
              <a:rPr lang="en-US" dirty="0"/>
              <a:t>Tax and transfer programs</a:t>
            </a:r>
          </a:p>
          <a:p>
            <a:pPr lvl="1"/>
            <a:endParaRPr lang="en-US" dirty="0"/>
          </a:p>
          <a:p>
            <a:r>
              <a:rPr lang="en-US" dirty="0"/>
              <a:t>PRE-distribution</a:t>
            </a:r>
          </a:p>
          <a:p>
            <a:pPr lvl="1"/>
            <a:r>
              <a:rPr lang="en-US" dirty="0"/>
              <a:t>Strengthen labor unions</a:t>
            </a:r>
          </a:p>
          <a:p>
            <a:pPr lvl="1"/>
            <a:r>
              <a:rPr lang="en-US" dirty="0"/>
              <a:t>Collective bargaining</a:t>
            </a:r>
          </a:p>
          <a:p>
            <a:pPr lvl="1"/>
            <a:r>
              <a:rPr lang="en-US" dirty="0"/>
              <a:t>Other policies that favor labor over business owners</a:t>
            </a:r>
          </a:p>
          <a:p>
            <a:pPr lvl="1"/>
            <a:r>
              <a:rPr lang="en-US" dirty="0"/>
              <a:t>Minimum wages</a:t>
            </a:r>
          </a:p>
          <a:p>
            <a:pPr lvl="1"/>
            <a:r>
              <a:rPr lang="en-US" dirty="0"/>
              <a:t>Anti-discrimination</a:t>
            </a:r>
          </a:p>
        </p:txBody>
      </p:sp>
      <p:sp>
        <p:nvSpPr>
          <p:cNvPr id="2" name="Title 1"/>
          <p:cNvSpPr>
            <a:spLocks noGrp="1"/>
          </p:cNvSpPr>
          <p:nvPr>
            <p:ph type="title"/>
          </p:nvPr>
        </p:nvSpPr>
        <p:spPr/>
        <p:txBody>
          <a:bodyPr>
            <a:normAutofit/>
          </a:bodyPr>
          <a:lstStyle/>
          <a:p>
            <a:r>
              <a:rPr lang="en-US" dirty="0">
                <a:solidFill>
                  <a:schemeClr val="bg1"/>
                </a:solidFill>
              </a:rPr>
              <a:t>Ad</a:t>
            </a:r>
            <a:r>
              <a:rPr lang="en-US" dirty="0"/>
              <a:t>dressing Inequality: </a:t>
            </a:r>
            <a:br>
              <a:rPr lang="en-US" dirty="0"/>
            </a:br>
            <a:r>
              <a:rPr lang="en-US" dirty="0"/>
              <a:t>Immediately Available Policy Solutions (1/2)</a:t>
            </a:r>
          </a:p>
        </p:txBody>
      </p:sp>
      <p:pic>
        <p:nvPicPr>
          <p:cNvPr id="11" name="Picture 10">
            <a:extLst>
              <a:ext uri="{FF2B5EF4-FFF2-40B4-BE49-F238E27FC236}">
                <a16:creationId xmlns:a16="http://schemas.microsoft.com/office/drawing/2014/main" id="{DDBB3985-0913-4742-99ED-5F55BAEC898C}"/>
              </a:ext>
            </a:extLst>
          </p:cNvPr>
          <p:cNvPicPr>
            <a:picLocks noChangeAspect="1"/>
          </p:cNvPicPr>
          <p:nvPr/>
        </p:nvPicPr>
        <p:blipFill>
          <a:blip r:embed="rId2"/>
          <a:stretch>
            <a:fillRect/>
          </a:stretch>
        </p:blipFill>
        <p:spPr>
          <a:xfrm rot="60000">
            <a:off x="6477000" y="2382044"/>
            <a:ext cx="4572000" cy="3048000"/>
          </a:xfrm>
          <a:prstGeom prst="rect">
            <a:avLst/>
          </a:prstGeom>
        </p:spPr>
      </p:pic>
    </p:spTree>
    <p:extLst>
      <p:ext uri="{BB962C8B-B14F-4D97-AF65-F5344CB8AC3E}">
        <p14:creationId xmlns:p14="http://schemas.microsoft.com/office/powerpoint/2010/main" val="195122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Other </a:t>
            </a:r>
          </a:p>
          <a:p>
            <a:pPr lvl="1"/>
            <a:r>
              <a:rPr lang="en-US" dirty="0"/>
              <a:t>Reverse trends in market power</a:t>
            </a:r>
          </a:p>
          <a:p>
            <a:pPr lvl="1"/>
            <a:endParaRPr lang="en-US" dirty="0"/>
          </a:p>
          <a:p>
            <a:r>
              <a:rPr lang="en-US" dirty="0"/>
              <a:t>Locally</a:t>
            </a:r>
          </a:p>
          <a:p>
            <a:pPr lvl="1"/>
            <a:r>
              <a:rPr lang="en-US" dirty="0"/>
              <a:t>Employment services: job training, interview skills, or assistance with day-to-day issues, such as child care</a:t>
            </a:r>
          </a:p>
          <a:p>
            <a:pPr lvl="1"/>
            <a:r>
              <a:rPr lang="en-US" dirty="0"/>
              <a:t>Cognizance of the potential for technologies to affect worker/employer power dynamics</a:t>
            </a:r>
          </a:p>
          <a:p>
            <a:pPr lvl="2"/>
            <a:r>
              <a:rPr lang="en-US" dirty="0"/>
              <a:t>Uber, Lyft, etc.</a:t>
            </a:r>
          </a:p>
        </p:txBody>
      </p:sp>
      <p:sp>
        <p:nvSpPr>
          <p:cNvPr id="2" name="Title 1"/>
          <p:cNvSpPr>
            <a:spLocks noGrp="1"/>
          </p:cNvSpPr>
          <p:nvPr>
            <p:ph type="title"/>
          </p:nvPr>
        </p:nvSpPr>
        <p:spPr/>
        <p:txBody>
          <a:bodyPr>
            <a:normAutofit/>
          </a:bodyPr>
          <a:lstStyle/>
          <a:p>
            <a:r>
              <a:rPr lang="en-US" dirty="0">
                <a:solidFill>
                  <a:schemeClr val="bg1"/>
                </a:solidFill>
              </a:rPr>
              <a:t>Ad</a:t>
            </a:r>
            <a:r>
              <a:rPr lang="en-US" dirty="0"/>
              <a:t>dressing Inequality: </a:t>
            </a:r>
            <a:br>
              <a:rPr lang="en-US" dirty="0"/>
            </a:br>
            <a:r>
              <a:rPr lang="en-US" dirty="0"/>
              <a:t>Immediately Available Policy Solutions (2/2)</a:t>
            </a:r>
          </a:p>
        </p:txBody>
      </p:sp>
    </p:spTree>
    <p:extLst>
      <p:ext uri="{BB962C8B-B14F-4D97-AF65-F5344CB8AC3E}">
        <p14:creationId xmlns:p14="http://schemas.microsoft.com/office/powerpoint/2010/main" val="77259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Ad</a:t>
            </a:r>
            <a:r>
              <a:rPr lang="en-US" dirty="0"/>
              <a:t>dressing Inequality: </a:t>
            </a:r>
            <a:br>
              <a:rPr lang="en-US" dirty="0"/>
            </a:br>
            <a:r>
              <a:rPr lang="en-US" dirty="0"/>
              <a:t>Long Term</a:t>
            </a:r>
          </a:p>
        </p:txBody>
      </p:sp>
      <p:sp>
        <p:nvSpPr>
          <p:cNvPr id="3" name="Content Placeholder 2"/>
          <p:cNvSpPr>
            <a:spLocks noGrp="1"/>
          </p:cNvSpPr>
          <p:nvPr>
            <p:ph idx="1"/>
          </p:nvPr>
        </p:nvSpPr>
        <p:spPr/>
        <p:txBody>
          <a:bodyPr>
            <a:normAutofit fontScale="92500" lnSpcReduction="20000"/>
          </a:bodyPr>
          <a:lstStyle/>
          <a:p>
            <a:r>
              <a:rPr lang="en-US" dirty="0"/>
              <a:t>It’s all about access to resources:</a:t>
            </a:r>
          </a:p>
          <a:p>
            <a:pPr lvl="1"/>
            <a:r>
              <a:rPr lang="en-US" dirty="0"/>
              <a:t>Education, in particular</a:t>
            </a:r>
          </a:p>
          <a:p>
            <a:pPr lvl="2"/>
            <a:r>
              <a:rPr lang="en-US" dirty="0"/>
              <a:t>Improve public education</a:t>
            </a:r>
          </a:p>
          <a:p>
            <a:pPr lvl="2"/>
            <a:r>
              <a:rPr lang="en-US" dirty="0"/>
              <a:t>Reduce disparities in quality of public education</a:t>
            </a:r>
          </a:p>
          <a:p>
            <a:pPr lvl="2"/>
            <a:r>
              <a:rPr lang="en-US" dirty="0"/>
              <a:t>Improve counseling in low-income schools</a:t>
            </a:r>
          </a:p>
          <a:p>
            <a:pPr lvl="3"/>
            <a:r>
              <a:rPr lang="en-US" dirty="0"/>
              <a:t>With respect to college – paths to success and funding</a:t>
            </a:r>
          </a:p>
          <a:p>
            <a:pPr lvl="2"/>
            <a:r>
              <a:rPr lang="en-US" dirty="0"/>
              <a:t>Investments are needed in early education, not later (e.g. universal pre-k)</a:t>
            </a:r>
          </a:p>
          <a:p>
            <a:pPr lvl="1"/>
            <a:r>
              <a:rPr lang="en-US" dirty="0"/>
              <a:t>Opportunities for wealth-building</a:t>
            </a:r>
          </a:p>
          <a:p>
            <a:pPr lvl="1"/>
            <a:r>
              <a:rPr lang="en-US" dirty="0"/>
              <a:t>Housing</a:t>
            </a:r>
          </a:p>
          <a:p>
            <a:r>
              <a:rPr lang="en-US" dirty="0"/>
              <a:t>Initiatives whose impacts cross neighborhood and class lines and increase upward mobility specifically for black men</a:t>
            </a:r>
          </a:p>
          <a:p>
            <a:pPr lvl="1"/>
            <a:r>
              <a:rPr lang="en-US" dirty="0"/>
              <a:t>Mentoring programs for black boys, efforts to reduce racial bias among whites, interventions to reduce discrimination in criminal justice, and efforts to facilitate greater interaction across racial groups.</a:t>
            </a:r>
          </a:p>
        </p:txBody>
      </p:sp>
    </p:spTree>
    <p:extLst>
      <p:ext uri="{BB962C8B-B14F-4D97-AF65-F5344CB8AC3E}">
        <p14:creationId xmlns:p14="http://schemas.microsoft.com/office/powerpoint/2010/main" val="306848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Executive Director of NEED</a:t>
            </a:r>
          </a:p>
          <a:p>
            <a:r>
              <a:rPr lang="en-US" dirty="0"/>
              <a:t>This slide deck was reviewed by:</a:t>
            </a:r>
          </a:p>
          <a:p>
            <a:pPr lvl="1"/>
            <a:r>
              <a:rPr lang="en-US" dirty="0"/>
              <a:t>Timothy </a:t>
            </a:r>
            <a:r>
              <a:rPr lang="en-US" dirty="0" err="1"/>
              <a:t>Smeeding</a:t>
            </a:r>
            <a:r>
              <a:rPr lang="en-US" dirty="0"/>
              <a:t>, University of Wisconsin</a:t>
            </a:r>
          </a:p>
          <a:p>
            <a:pPr lvl="1"/>
            <a:r>
              <a:rPr lang="en-US" dirty="0"/>
              <a:t>Robert Wright, </a:t>
            </a:r>
            <a:r>
              <a:rPr lang="en-US" dirty="0" err="1"/>
              <a:t>Augustana</a:t>
            </a:r>
            <a:r>
              <a:rPr lang="en-US" dirty="0"/>
              <a:t> University</a:t>
            </a:r>
          </a:p>
          <a:p>
            <a:r>
              <a:rPr lang="en-US" dirty="0"/>
              <a:t>Disclaimer</a:t>
            </a:r>
          </a:p>
          <a:p>
            <a:pPr lvl="1"/>
            <a:r>
              <a:rPr lang="en-US" dirty="0"/>
              <a:t>NEED presentations are designed to be nonpartisan</a:t>
            </a:r>
          </a:p>
          <a:p>
            <a:pPr lvl="1"/>
            <a:r>
              <a:rPr lang="en-US" dirty="0"/>
              <a:t>It is, however, inevitable that the presenter will be asked for and will provide their </a:t>
            </a:r>
            <a:r>
              <a:rPr lang="en-US"/>
              <a:t>own views</a:t>
            </a:r>
            <a:endParaRPr lang="en-US" dirty="0"/>
          </a:p>
          <a:p>
            <a:pPr lvl="1"/>
            <a:r>
              <a:rPr lang="en-US" dirty="0"/>
              <a:t>Such views are those of the presenter and not necessarily those of the National Economic Education Delegation (</a:t>
            </a:r>
            <a:r>
              <a:rPr lang="en-US"/>
              <a:t>NEED)</a:t>
            </a:r>
            <a:endParaRPr lang="en-US" dirty="0"/>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US" smtClean="0"/>
              <a:t>5</a:t>
            </a:fld>
            <a:endParaRPr lang="en-US" dirty="0"/>
          </a:p>
        </p:txBody>
      </p:sp>
    </p:spTree>
    <p:extLst>
      <p:ext uri="{BB962C8B-B14F-4D97-AF65-F5344CB8AC3E}">
        <p14:creationId xmlns:p14="http://schemas.microsoft.com/office/powerpoint/2010/main" val="628788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59B4-350D-574B-9122-6537BD0EB624}"/>
              </a:ext>
            </a:extLst>
          </p:cNvPr>
          <p:cNvSpPr>
            <a:spLocks noGrp="1"/>
          </p:cNvSpPr>
          <p:nvPr>
            <p:ph type="title"/>
          </p:nvPr>
        </p:nvSpPr>
        <p:spPr/>
        <p:txBody>
          <a:bodyPr/>
          <a:lstStyle/>
          <a:p>
            <a:r>
              <a:rPr lang="en-US" dirty="0">
                <a:solidFill>
                  <a:schemeClr val="bg1"/>
                </a:solidFill>
              </a:rPr>
              <a:t>Ten</a:t>
            </a:r>
            <a:r>
              <a:rPr lang="en-US" dirty="0"/>
              <a:t>sion in Policy Solutions</a:t>
            </a:r>
          </a:p>
        </p:txBody>
      </p:sp>
      <p:sp>
        <p:nvSpPr>
          <p:cNvPr id="3" name="Content Placeholder 2">
            <a:extLst>
              <a:ext uri="{FF2B5EF4-FFF2-40B4-BE49-F238E27FC236}">
                <a16:creationId xmlns:a16="http://schemas.microsoft.com/office/drawing/2014/main" id="{6E4E776A-D8EF-9E46-978B-43FDA188160D}"/>
              </a:ext>
            </a:extLst>
          </p:cNvPr>
          <p:cNvSpPr>
            <a:spLocks noGrp="1"/>
          </p:cNvSpPr>
          <p:nvPr>
            <p:ph idx="1"/>
          </p:nvPr>
        </p:nvSpPr>
        <p:spPr/>
        <p:txBody>
          <a:bodyPr>
            <a:normAutofit/>
          </a:bodyPr>
          <a:lstStyle/>
          <a:p>
            <a:r>
              <a:rPr lang="en-US" dirty="0"/>
              <a:t>Is it possible to increase growth at the same time that you reduce income inequality?</a:t>
            </a:r>
          </a:p>
          <a:p>
            <a:pPr lvl="1"/>
            <a:r>
              <a:rPr lang="en-US" dirty="0"/>
              <a:t>Common refrain among some that government intervention in the economy is always and everywhere bad for growth.</a:t>
            </a:r>
          </a:p>
          <a:p>
            <a:pPr marL="0" indent="0">
              <a:buNone/>
            </a:pPr>
            <a:endParaRPr lang="en-US" dirty="0"/>
          </a:p>
          <a:p>
            <a:r>
              <a:rPr lang="en-US" dirty="0"/>
              <a:t>Possibly: expanding equality of access promotes the full utilization of resources.</a:t>
            </a:r>
          </a:p>
          <a:p>
            <a:pPr lvl="1"/>
            <a:r>
              <a:rPr lang="en-US" dirty="0"/>
              <a:t>Expanding equality of access requires resources likely from the well-to-do.</a:t>
            </a:r>
          </a:p>
        </p:txBody>
      </p:sp>
      <p:sp>
        <p:nvSpPr>
          <p:cNvPr id="4" name="Slide Number Placeholder 3">
            <a:extLst>
              <a:ext uri="{FF2B5EF4-FFF2-40B4-BE49-F238E27FC236}">
                <a16:creationId xmlns:a16="http://schemas.microsoft.com/office/drawing/2014/main" id="{5A12D27E-955B-F44B-8521-49AA0C0EADCD}"/>
              </a:ext>
            </a:extLst>
          </p:cNvPr>
          <p:cNvSpPr>
            <a:spLocks noGrp="1"/>
          </p:cNvSpPr>
          <p:nvPr>
            <p:ph type="sldNum" sz="quarter" idx="12"/>
          </p:nvPr>
        </p:nvSpPr>
        <p:spPr/>
        <p:txBody>
          <a:bodyPr/>
          <a:lstStyle/>
          <a:p>
            <a:fld id="{D9F085D5-EC86-4F6A-B501-C1359CB39116}" type="slidenum">
              <a:rPr lang="en-US" smtClean="0"/>
              <a:t>50</a:t>
            </a:fld>
            <a:endParaRPr lang="en-US" dirty="0"/>
          </a:p>
        </p:txBody>
      </p:sp>
    </p:spTree>
    <p:extLst>
      <p:ext uri="{BB962C8B-B14F-4D97-AF65-F5344CB8AC3E}">
        <p14:creationId xmlns:p14="http://schemas.microsoft.com/office/powerpoint/2010/main" val="2862310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7F1E8724-8449-4533-8976-EFBFF6B0EA10}"/>
              </a:ext>
            </a:extLst>
          </p:cNvPr>
          <p:cNvPicPr>
            <a:picLocks noChangeAspect="1"/>
          </p:cNvPicPr>
          <p:nvPr/>
        </p:nvPicPr>
        <p:blipFill>
          <a:blip r:embed="rId2">
            <a:duotone>
              <a:schemeClr val="bg2">
                <a:shade val="45000"/>
                <a:satMod val="135000"/>
              </a:schemeClr>
              <a:prstClr val="white"/>
            </a:duotone>
          </a:blip>
          <a:stretch>
            <a:fillRect/>
          </a:stretch>
        </p:blipFill>
        <p:spPr>
          <a:xfrm>
            <a:off x="8904936" y="2050431"/>
            <a:ext cx="2805481" cy="3247622"/>
          </a:xfrm>
          <a:prstGeom prst="rect">
            <a:avLst/>
          </a:prstGeom>
        </p:spPr>
      </p:pic>
      <p:sp>
        <p:nvSpPr>
          <p:cNvPr id="2" name="Title 1"/>
          <p:cNvSpPr>
            <a:spLocks noGrp="1"/>
          </p:cNvSpPr>
          <p:nvPr>
            <p:ph type="title"/>
          </p:nvPr>
        </p:nvSpPr>
        <p:spPr/>
        <p:txBody>
          <a:bodyPr/>
          <a:lstStyle/>
          <a:p>
            <a:r>
              <a:rPr lang="en-US">
                <a:solidFill>
                  <a:schemeClr val="bg1"/>
                </a:solidFill>
              </a:rPr>
              <a:t> Su</a:t>
            </a:r>
            <a:r>
              <a:rPr lang="en-US"/>
              <a:t>mmary</a:t>
            </a:r>
            <a:endParaRPr lang="en-US" dirty="0"/>
          </a:p>
        </p:txBody>
      </p:sp>
      <p:sp>
        <p:nvSpPr>
          <p:cNvPr id="3" name="Content Placeholder 2"/>
          <p:cNvSpPr>
            <a:spLocks noGrp="1"/>
          </p:cNvSpPr>
          <p:nvPr>
            <p:ph idx="1"/>
          </p:nvPr>
        </p:nvSpPr>
        <p:spPr>
          <a:xfrm>
            <a:off x="827982" y="1459275"/>
            <a:ext cx="7715250" cy="4660900"/>
          </a:xfrm>
        </p:spPr>
        <p:txBody>
          <a:bodyPr/>
          <a:lstStyle/>
          <a:p>
            <a:r>
              <a:rPr lang="en-US" dirty="0"/>
              <a:t>Income inequality is clearly increasing.</a:t>
            </a:r>
          </a:p>
          <a:p>
            <a:pPr lvl="1"/>
            <a:r>
              <a:rPr lang="en-US" dirty="0"/>
              <a:t>The economy is clearly favoring owners of productive resources over labor.</a:t>
            </a:r>
          </a:p>
          <a:p>
            <a:r>
              <a:rPr lang="en-US" dirty="0"/>
              <a:t>The causes appear to be largely driven by:</a:t>
            </a:r>
          </a:p>
          <a:p>
            <a:pPr lvl="1"/>
            <a:r>
              <a:rPr lang="en-US" dirty="0"/>
              <a:t>The market – technology, competition, and trade</a:t>
            </a:r>
          </a:p>
          <a:p>
            <a:pPr lvl="1"/>
            <a:r>
              <a:rPr lang="en-US" dirty="0"/>
              <a:t>Changing institutions.</a:t>
            </a:r>
          </a:p>
          <a:p>
            <a:r>
              <a:rPr lang="en-US" dirty="0"/>
              <a:t>Open questions are:</a:t>
            </a:r>
          </a:p>
          <a:p>
            <a:pPr lvl="1"/>
            <a:r>
              <a:rPr lang="en-US" dirty="0"/>
              <a:t>To act or not to act?</a:t>
            </a:r>
          </a:p>
          <a:p>
            <a:pPr lvl="1"/>
            <a:r>
              <a:rPr lang="en-US" dirty="0"/>
              <a:t>If so, how?</a:t>
            </a:r>
          </a:p>
          <a:p>
            <a:r>
              <a:rPr lang="en-US" dirty="0"/>
              <a:t>The level of inequality is a policy choice.</a:t>
            </a:r>
          </a:p>
          <a:p>
            <a:pPr lvl="1"/>
            <a:endParaRPr lang="en-US" dirty="0"/>
          </a:p>
        </p:txBody>
      </p:sp>
      <p:grpSp>
        <p:nvGrpSpPr>
          <p:cNvPr id="5" name="Group 4">
            <a:extLst>
              <a:ext uri="{FF2B5EF4-FFF2-40B4-BE49-F238E27FC236}">
                <a16:creationId xmlns:a16="http://schemas.microsoft.com/office/drawing/2014/main" id="{446F715B-E9A7-46B7-BE1C-780B0735D7F3}"/>
              </a:ext>
            </a:extLst>
          </p:cNvPr>
          <p:cNvGrpSpPr>
            <a:grpSpLocks/>
          </p:cNvGrpSpPr>
          <p:nvPr/>
        </p:nvGrpSpPr>
        <p:grpSpPr>
          <a:xfrm>
            <a:off x="8704223" y="2903680"/>
            <a:ext cx="2383949" cy="1541125"/>
            <a:chOff x="8439150" y="2876550"/>
            <a:chExt cx="2801938" cy="1811338"/>
          </a:xfrm>
        </p:grpSpPr>
        <p:sp>
          <p:nvSpPr>
            <p:cNvPr id="17" name="Oval 6">
              <a:extLst>
                <a:ext uri="{FF2B5EF4-FFF2-40B4-BE49-F238E27FC236}">
                  <a16:creationId xmlns:a16="http://schemas.microsoft.com/office/drawing/2014/main" id="{863EC9BA-F29B-4714-BEB7-59311E88FD5A}"/>
                </a:ext>
              </a:extLst>
            </p:cNvPr>
            <p:cNvSpPr>
              <a:spLocks noChangeArrowheads="1"/>
            </p:cNvSpPr>
            <p:nvPr/>
          </p:nvSpPr>
          <p:spPr bwMode="auto">
            <a:xfrm>
              <a:off x="10942638" y="2878139"/>
              <a:ext cx="161925" cy="1587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0" name="Group 29">
              <a:extLst>
                <a:ext uri="{FF2B5EF4-FFF2-40B4-BE49-F238E27FC236}">
                  <a16:creationId xmlns:a16="http://schemas.microsoft.com/office/drawing/2014/main" id="{BB1FAC40-34B9-4C49-BF2F-5633919A1CA6}"/>
                </a:ext>
              </a:extLst>
            </p:cNvPr>
            <p:cNvGrpSpPr>
              <a:grpSpLocks/>
            </p:cNvGrpSpPr>
            <p:nvPr/>
          </p:nvGrpSpPr>
          <p:grpSpPr>
            <a:xfrm>
              <a:off x="9669145" y="3917950"/>
              <a:ext cx="320675" cy="769938"/>
              <a:chOff x="8751888" y="3917950"/>
              <a:chExt cx="320675" cy="769938"/>
            </a:xfrm>
            <a:solidFill>
              <a:srgbClr val="0C4C88"/>
            </a:solidFill>
          </p:grpSpPr>
          <p:sp>
            <p:nvSpPr>
              <p:cNvPr id="31" name="Freeform 10">
                <a:extLst>
                  <a:ext uri="{FF2B5EF4-FFF2-40B4-BE49-F238E27FC236}">
                    <a16:creationId xmlns:a16="http://schemas.microsoft.com/office/drawing/2014/main" id="{B3943380-46DC-4CAE-B77E-DAAA5431C774}"/>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1">
                <a:extLst>
                  <a:ext uri="{FF2B5EF4-FFF2-40B4-BE49-F238E27FC236}">
                    <a16:creationId xmlns:a16="http://schemas.microsoft.com/office/drawing/2014/main" id="{49BD028E-453E-4C64-A147-937010D6A727}"/>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7" name="Picture 6">
              <a:extLst>
                <a:ext uri="{FF2B5EF4-FFF2-40B4-BE49-F238E27FC236}">
                  <a16:creationId xmlns:a16="http://schemas.microsoft.com/office/drawing/2014/main" id="{4C23EBD4-DAE5-454E-AF23-693CBD2E1A1D}"/>
                </a:ext>
              </a:extLst>
            </p:cNvPr>
            <p:cNvPicPr>
              <a:picLocks noChangeAspect="1"/>
            </p:cNvPicPr>
            <p:nvPr/>
          </p:nvPicPr>
          <p:blipFill>
            <a:blip r:embed="rId3"/>
            <a:stretch>
              <a:fillRect/>
            </a:stretch>
          </p:blipFill>
          <p:spPr>
            <a:xfrm>
              <a:off x="10333989" y="2876550"/>
              <a:ext cx="431800" cy="1081200"/>
            </a:xfrm>
            <a:prstGeom prst="rect">
              <a:avLst/>
            </a:prstGeom>
          </p:spPr>
        </p:pic>
        <p:pic>
          <p:nvPicPr>
            <p:cNvPr id="8" name="Picture 7">
              <a:extLst>
                <a:ext uri="{FF2B5EF4-FFF2-40B4-BE49-F238E27FC236}">
                  <a16:creationId xmlns:a16="http://schemas.microsoft.com/office/drawing/2014/main" id="{9818C085-B3BE-4D96-BE96-E7E5190474D8}"/>
                </a:ext>
              </a:extLst>
            </p:cNvPr>
            <p:cNvPicPr>
              <a:picLocks noChangeAspect="1"/>
            </p:cNvPicPr>
            <p:nvPr/>
          </p:nvPicPr>
          <p:blipFill>
            <a:blip r:embed="rId3"/>
            <a:stretch>
              <a:fillRect/>
            </a:stretch>
          </p:blipFill>
          <p:spPr>
            <a:xfrm>
              <a:off x="9860280" y="2876550"/>
              <a:ext cx="431800" cy="1081200"/>
            </a:xfrm>
            <a:prstGeom prst="rect">
              <a:avLst/>
            </a:prstGeom>
          </p:spPr>
        </p:pic>
        <p:pic>
          <p:nvPicPr>
            <p:cNvPr id="9" name="Picture 8">
              <a:extLst>
                <a:ext uri="{FF2B5EF4-FFF2-40B4-BE49-F238E27FC236}">
                  <a16:creationId xmlns:a16="http://schemas.microsoft.com/office/drawing/2014/main" id="{0A170B94-7B12-4695-B253-3B2FF75F2EAB}"/>
                </a:ext>
              </a:extLst>
            </p:cNvPr>
            <p:cNvPicPr>
              <a:picLocks noChangeAspect="1"/>
            </p:cNvPicPr>
            <p:nvPr/>
          </p:nvPicPr>
          <p:blipFill>
            <a:blip r:embed="rId3"/>
            <a:stretch>
              <a:fillRect/>
            </a:stretch>
          </p:blipFill>
          <p:spPr>
            <a:xfrm>
              <a:off x="9386570" y="2876550"/>
              <a:ext cx="431800" cy="1081200"/>
            </a:xfrm>
            <a:prstGeom prst="rect">
              <a:avLst/>
            </a:prstGeom>
          </p:spPr>
        </p:pic>
        <p:pic>
          <p:nvPicPr>
            <p:cNvPr id="10" name="Picture 9">
              <a:extLst>
                <a:ext uri="{FF2B5EF4-FFF2-40B4-BE49-F238E27FC236}">
                  <a16:creationId xmlns:a16="http://schemas.microsoft.com/office/drawing/2014/main" id="{32A412EB-F981-4468-8D20-78C6320A8E46}"/>
                </a:ext>
              </a:extLst>
            </p:cNvPr>
            <p:cNvPicPr>
              <a:picLocks noChangeAspect="1"/>
            </p:cNvPicPr>
            <p:nvPr/>
          </p:nvPicPr>
          <p:blipFill>
            <a:blip r:embed="rId3"/>
            <a:stretch>
              <a:fillRect/>
            </a:stretch>
          </p:blipFill>
          <p:spPr>
            <a:xfrm>
              <a:off x="8912860" y="2876550"/>
              <a:ext cx="431800" cy="1081200"/>
            </a:xfrm>
            <a:prstGeom prst="rect">
              <a:avLst/>
            </a:prstGeom>
          </p:spPr>
        </p:pic>
        <p:pic>
          <p:nvPicPr>
            <p:cNvPr id="11" name="Picture 10">
              <a:extLst>
                <a:ext uri="{FF2B5EF4-FFF2-40B4-BE49-F238E27FC236}">
                  <a16:creationId xmlns:a16="http://schemas.microsoft.com/office/drawing/2014/main" id="{71B0D2F4-507A-4457-8268-F848424517B4}"/>
                </a:ext>
              </a:extLst>
            </p:cNvPr>
            <p:cNvPicPr>
              <a:picLocks noChangeAspect="1"/>
            </p:cNvPicPr>
            <p:nvPr/>
          </p:nvPicPr>
          <p:blipFill>
            <a:blip r:embed="rId3"/>
            <a:stretch>
              <a:fillRect/>
            </a:stretch>
          </p:blipFill>
          <p:spPr>
            <a:xfrm>
              <a:off x="8439150" y="2876550"/>
              <a:ext cx="431800" cy="1081200"/>
            </a:xfrm>
            <a:prstGeom prst="rect">
              <a:avLst/>
            </a:prstGeom>
          </p:spPr>
        </p:pic>
        <p:sp>
          <p:nvSpPr>
            <p:cNvPr id="16" name="Freeform 5">
              <a:extLst>
                <a:ext uri="{FF2B5EF4-FFF2-40B4-BE49-F238E27FC236}">
                  <a16:creationId xmlns:a16="http://schemas.microsoft.com/office/drawing/2014/main" id="{B2C535EA-334F-4D2B-84EC-CC51163E62C8}"/>
                </a:ext>
              </a:extLst>
            </p:cNvPr>
            <p:cNvSpPr>
              <a:spLocks/>
            </p:cNvSpPr>
            <p:nvPr/>
          </p:nvSpPr>
          <p:spPr bwMode="auto">
            <a:xfrm>
              <a:off x="10806113" y="3060701"/>
              <a:ext cx="434975" cy="898526"/>
            </a:xfrm>
            <a:custGeom>
              <a:avLst/>
              <a:gdLst>
                <a:gd name="T0" fmla="*/ 20 w 203"/>
                <a:gd name="T1" fmla="*/ 202 h 422"/>
                <a:gd name="T2" fmla="*/ 39 w 203"/>
                <a:gd name="T3" fmla="*/ 182 h 422"/>
                <a:gd name="T4" fmla="*/ 39 w 203"/>
                <a:gd name="T5" fmla="*/ 64 h 422"/>
                <a:gd name="T6" fmla="*/ 41 w 203"/>
                <a:gd name="T7" fmla="*/ 62 h 422"/>
                <a:gd name="T8" fmla="*/ 45 w 203"/>
                <a:gd name="T9" fmla="*/ 62 h 422"/>
                <a:gd name="T10" fmla="*/ 47 w 203"/>
                <a:gd name="T11" fmla="*/ 64 h 422"/>
                <a:gd name="T12" fmla="*/ 47 w 203"/>
                <a:gd name="T13" fmla="*/ 397 h 422"/>
                <a:gd name="T14" fmla="*/ 72 w 203"/>
                <a:gd name="T15" fmla="*/ 422 h 422"/>
                <a:gd name="T16" fmla="*/ 97 w 203"/>
                <a:gd name="T17" fmla="*/ 397 h 422"/>
                <a:gd name="T18" fmla="*/ 97 w 203"/>
                <a:gd name="T19" fmla="*/ 201 h 422"/>
                <a:gd name="T20" fmla="*/ 99 w 203"/>
                <a:gd name="T21" fmla="*/ 199 h 422"/>
                <a:gd name="T22" fmla="*/ 103 w 203"/>
                <a:gd name="T23" fmla="*/ 199 h 422"/>
                <a:gd name="T24" fmla="*/ 105 w 203"/>
                <a:gd name="T25" fmla="*/ 201 h 422"/>
                <a:gd name="T26" fmla="*/ 105 w 203"/>
                <a:gd name="T27" fmla="*/ 397 h 422"/>
                <a:gd name="T28" fmla="*/ 131 w 203"/>
                <a:gd name="T29" fmla="*/ 422 h 422"/>
                <a:gd name="T30" fmla="*/ 156 w 203"/>
                <a:gd name="T31" fmla="*/ 397 h 422"/>
                <a:gd name="T32" fmla="*/ 156 w 203"/>
                <a:gd name="T33" fmla="*/ 64 h 422"/>
                <a:gd name="T34" fmla="*/ 158 w 203"/>
                <a:gd name="T35" fmla="*/ 62 h 422"/>
                <a:gd name="T36" fmla="*/ 162 w 203"/>
                <a:gd name="T37" fmla="*/ 62 h 422"/>
                <a:gd name="T38" fmla="*/ 164 w 203"/>
                <a:gd name="T39" fmla="*/ 64 h 422"/>
                <a:gd name="T40" fmla="*/ 164 w 203"/>
                <a:gd name="T41" fmla="*/ 182 h 422"/>
                <a:gd name="T42" fmla="*/ 183 w 203"/>
                <a:gd name="T43" fmla="*/ 202 h 422"/>
                <a:gd name="T44" fmla="*/ 203 w 203"/>
                <a:gd name="T45" fmla="*/ 182 h 422"/>
                <a:gd name="T46" fmla="*/ 203 w 203"/>
                <a:gd name="T47" fmla="*/ 48 h 422"/>
                <a:gd name="T48" fmla="*/ 157 w 203"/>
                <a:gd name="T49" fmla="*/ 0 h 422"/>
                <a:gd name="T50" fmla="*/ 105 w 203"/>
                <a:gd name="T51" fmla="*/ 0 h 422"/>
                <a:gd name="T52" fmla="*/ 46 w 203"/>
                <a:gd name="T53" fmla="*/ 0 h 422"/>
                <a:gd name="T54" fmla="*/ 0 w 203"/>
                <a:gd name="T55" fmla="*/ 48 h 422"/>
                <a:gd name="T56" fmla="*/ 0 w 203"/>
                <a:gd name="T57" fmla="*/ 182 h 422"/>
                <a:gd name="T58" fmla="*/ 20 w 203"/>
                <a:gd name="T59" fmla="*/ 2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422">
                  <a:moveTo>
                    <a:pt x="20" y="202"/>
                  </a:moveTo>
                  <a:cubicBezTo>
                    <a:pt x="30" y="202"/>
                    <a:pt x="39" y="193"/>
                    <a:pt x="39" y="182"/>
                  </a:cubicBezTo>
                  <a:cubicBezTo>
                    <a:pt x="39" y="182"/>
                    <a:pt x="39" y="64"/>
                    <a:pt x="39" y="64"/>
                  </a:cubicBezTo>
                  <a:cubicBezTo>
                    <a:pt x="39" y="63"/>
                    <a:pt x="40" y="62"/>
                    <a:pt x="41" y="62"/>
                  </a:cubicBezTo>
                  <a:cubicBezTo>
                    <a:pt x="45" y="62"/>
                    <a:pt x="45" y="62"/>
                    <a:pt x="45" y="62"/>
                  </a:cubicBezTo>
                  <a:cubicBezTo>
                    <a:pt x="46" y="62"/>
                    <a:pt x="47" y="63"/>
                    <a:pt x="47" y="64"/>
                  </a:cubicBezTo>
                  <a:cubicBezTo>
                    <a:pt x="47" y="64"/>
                    <a:pt x="47" y="397"/>
                    <a:pt x="47" y="397"/>
                  </a:cubicBezTo>
                  <a:cubicBezTo>
                    <a:pt x="47" y="410"/>
                    <a:pt x="58" y="422"/>
                    <a:pt x="72" y="422"/>
                  </a:cubicBezTo>
                  <a:cubicBezTo>
                    <a:pt x="86" y="422"/>
                    <a:pt x="97" y="410"/>
                    <a:pt x="97" y="397"/>
                  </a:cubicBezTo>
                  <a:cubicBezTo>
                    <a:pt x="97" y="397"/>
                    <a:pt x="97" y="201"/>
                    <a:pt x="97" y="201"/>
                  </a:cubicBezTo>
                  <a:cubicBezTo>
                    <a:pt x="97" y="199"/>
                    <a:pt x="98" y="199"/>
                    <a:pt x="99" y="199"/>
                  </a:cubicBezTo>
                  <a:cubicBezTo>
                    <a:pt x="103" y="199"/>
                    <a:pt x="103" y="199"/>
                    <a:pt x="103" y="199"/>
                  </a:cubicBezTo>
                  <a:cubicBezTo>
                    <a:pt x="105" y="199"/>
                    <a:pt x="105" y="199"/>
                    <a:pt x="105" y="201"/>
                  </a:cubicBezTo>
                  <a:cubicBezTo>
                    <a:pt x="105" y="201"/>
                    <a:pt x="105" y="397"/>
                    <a:pt x="105" y="397"/>
                  </a:cubicBezTo>
                  <a:cubicBezTo>
                    <a:pt x="105" y="410"/>
                    <a:pt x="117" y="422"/>
                    <a:pt x="131" y="422"/>
                  </a:cubicBezTo>
                  <a:cubicBezTo>
                    <a:pt x="144" y="422"/>
                    <a:pt x="156" y="410"/>
                    <a:pt x="156" y="397"/>
                  </a:cubicBezTo>
                  <a:cubicBezTo>
                    <a:pt x="156" y="397"/>
                    <a:pt x="156" y="64"/>
                    <a:pt x="156" y="64"/>
                  </a:cubicBezTo>
                  <a:cubicBezTo>
                    <a:pt x="156" y="63"/>
                    <a:pt x="156" y="62"/>
                    <a:pt x="158" y="62"/>
                  </a:cubicBezTo>
                  <a:cubicBezTo>
                    <a:pt x="162" y="62"/>
                    <a:pt x="162" y="62"/>
                    <a:pt x="162" y="62"/>
                  </a:cubicBezTo>
                  <a:cubicBezTo>
                    <a:pt x="163" y="62"/>
                    <a:pt x="164" y="63"/>
                    <a:pt x="164" y="64"/>
                  </a:cubicBezTo>
                  <a:cubicBezTo>
                    <a:pt x="164" y="64"/>
                    <a:pt x="164" y="182"/>
                    <a:pt x="164" y="182"/>
                  </a:cubicBezTo>
                  <a:cubicBezTo>
                    <a:pt x="164" y="193"/>
                    <a:pt x="172" y="202"/>
                    <a:pt x="183" y="202"/>
                  </a:cubicBezTo>
                  <a:cubicBezTo>
                    <a:pt x="194" y="202"/>
                    <a:pt x="203" y="193"/>
                    <a:pt x="203" y="182"/>
                  </a:cubicBezTo>
                  <a:cubicBezTo>
                    <a:pt x="203" y="182"/>
                    <a:pt x="203" y="49"/>
                    <a:pt x="203" y="48"/>
                  </a:cubicBezTo>
                  <a:cubicBezTo>
                    <a:pt x="203" y="21"/>
                    <a:pt x="182" y="0"/>
                    <a:pt x="157" y="0"/>
                  </a:cubicBezTo>
                  <a:cubicBezTo>
                    <a:pt x="156" y="0"/>
                    <a:pt x="122" y="0"/>
                    <a:pt x="105" y="0"/>
                  </a:cubicBezTo>
                  <a:cubicBezTo>
                    <a:pt x="105" y="0"/>
                    <a:pt x="47" y="0"/>
                    <a:pt x="46" y="0"/>
                  </a:cubicBezTo>
                  <a:cubicBezTo>
                    <a:pt x="21" y="0"/>
                    <a:pt x="0" y="21"/>
                    <a:pt x="0" y="48"/>
                  </a:cubicBezTo>
                  <a:cubicBezTo>
                    <a:pt x="0" y="49"/>
                    <a:pt x="0" y="182"/>
                    <a:pt x="0" y="182"/>
                  </a:cubicBezTo>
                  <a:cubicBezTo>
                    <a:pt x="0" y="193"/>
                    <a:pt x="9" y="202"/>
                    <a:pt x="20" y="2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6" name="Group 25">
              <a:extLst>
                <a:ext uri="{FF2B5EF4-FFF2-40B4-BE49-F238E27FC236}">
                  <a16:creationId xmlns:a16="http://schemas.microsoft.com/office/drawing/2014/main" id="{92740979-7212-4AB5-BBF1-311540104E15}"/>
                </a:ext>
              </a:extLst>
            </p:cNvPr>
            <p:cNvGrpSpPr>
              <a:grpSpLocks/>
            </p:cNvGrpSpPr>
            <p:nvPr/>
          </p:nvGrpSpPr>
          <p:grpSpPr>
            <a:xfrm>
              <a:off x="8742363" y="3917950"/>
              <a:ext cx="320675" cy="769938"/>
              <a:chOff x="8751888" y="3917950"/>
              <a:chExt cx="320675" cy="769938"/>
            </a:xfrm>
          </p:grpSpPr>
          <p:sp>
            <p:nvSpPr>
              <p:cNvPr id="24" name="Freeform 10">
                <a:extLst>
                  <a:ext uri="{FF2B5EF4-FFF2-40B4-BE49-F238E27FC236}">
                    <a16:creationId xmlns:a16="http://schemas.microsoft.com/office/drawing/2014/main" id="{F4BB354E-529A-4905-8BBA-FD778D6E9428}"/>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1">
                <a:extLst>
                  <a:ext uri="{FF2B5EF4-FFF2-40B4-BE49-F238E27FC236}">
                    <a16:creationId xmlns:a16="http://schemas.microsoft.com/office/drawing/2014/main" id="{C5324CFE-4DFE-4253-867E-6A84B7EAB2AC}"/>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6">
              <a:extLst>
                <a:ext uri="{FF2B5EF4-FFF2-40B4-BE49-F238E27FC236}">
                  <a16:creationId xmlns:a16="http://schemas.microsoft.com/office/drawing/2014/main" id="{F7DAA15D-9AF0-41E9-9E93-F7FDD1867324}"/>
                </a:ext>
              </a:extLst>
            </p:cNvPr>
            <p:cNvGrpSpPr>
              <a:grpSpLocks/>
            </p:cNvGrpSpPr>
            <p:nvPr/>
          </p:nvGrpSpPr>
          <p:grpSpPr>
            <a:xfrm>
              <a:off x="9205754" y="3917950"/>
              <a:ext cx="320675" cy="769938"/>
              <a:chOff x="8751888" y="3917950"/>
              <a:chExt cx="320675" cy="769938"/>
            </a:xfrm>
            <a:solidFill>
              <a:srgbClr val="0C4C88"/>
            </a:solidFill>
          </p:grpSpPr>
          <p:sp>
            <p:nvSpPr>
              <p:cNvPr id="28" name="Freeform 10">
                <a:extLst>
                  <a:ext uri="{FF2B5EF4-FFF2-40B4-BE49-F238E27FC236}">
                    <a16:creationId xmlns:a16="http://schemas.microsoft.com/office/drawing/2014/main" id="{40E1818B-5EC3-4BBF-9806-5288E72B9052}"/>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1">
                <a:extLst>
                  <a:ext uri="{FF2B5EF4-FFF2-40B4-BE49-F238E27FC236}">
                    <a16:creationId xmlns:a16="http://schemas.microsoft.com/office/drawing/2014/main" id="{37179649-AED2-42D6-B3C8-DD9845CFA4A9}"/>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a:extLst>
                <a:ext uri="{FF2B5EF4-FFF2-40B4-BE49-F238E27FC236}">
                  <a16:creationId xmlns:a16="http://schemas.microsoft.com/office/drawing/2014/main" id="{30CFBD6A-937F-4DDB-8CB0-EC3348ED4AA8}"/>
                </a:ext>
              </a:extLst>
            </p:cNvPr>
            <p:cNvGrpSpPr>
              <a:grpSpLocks/>
            </p:cNvGrpSpPr>
            <p:nvPr/>
          </p:nvGrpSpPr>
          <p:grpSpPr>
            <a:xfrm>
              <a:off x="10132535" y="3917950"/>
              <a:ext cx="320675" cy="769938"/>
              <a:chOff x="8751888" y="3917950"/>
              <a:chExt cx="320675" cy="769938"/>
            </a:xfrm>
            <a:solidFill>
              <a:srgbClr val="0C4C88"/>
            </a:solidFill>
          </p:grpSpPr>
          <p:sp>
            <p:nvSpPr>
              <p:cNvPr id="34" name="Freeform 10">
                <a:extLst>
                  <a:ext uri="{FF2B5EF4-FFF2-40B4-BE49-F238E27FC236}">
                    <a16:creationId xmlns:a16="http://schemas.microsoft.com/office/drawing/2014/main" id="{FAF85E04-B34A-4E60-A950-43A89F09C7BD}"/>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1">
                <a:extLst>
                  <a:ext uri="{FF2B5EF4-FFF2-40B4-BE49-F238E27FC236}">
                    <a16:creationId xmlns:a16="http://schemas.microsoft.com/office/drawing/2014/main" id="{D4EE9AD8-B487-47A4-9BC7-15904CA9EABF}"/>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96250D31-31BE-45E4-B941-A073D3CDD111}"/>
                </a:ext>
              </a:extLst>
            </p:cNvPr>
            <p:cNvGrpSpPr/>
            <p:nvPr/>
          </p:nvGrpSpPr>
          <p:grpSpPr>
            <a:xfrm>
              <a:off x="10595926" y="3917950"/>
              <a:ext cx="320675" cy="769938"/>
              <a:chOff x="8751888" y="3917950"/>
              <a:chExt cx="320675" cy="769938"/>
            </a:xfrm>
            <a:solidFill>
              <a:srgbClr val="0C4C88"/>
            </a:solidFill>
          </p:grpSpPr>
          <p:sp>
            <p:nvSpPr>
              <p:cNvPr id="37" name="Freeform 10">
                <a:extLst>
                  <a:ext uri="{FF2B5EF4-FFF2-40B4-BE49-F238E27FC236}">
                    <a16:creationId xmlns:a16="http://schemas.microsoft.com/office/drawing/2014/main" id="{A479415C-6C30-4732-8773-3ACE89E49F44}"/>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1">
                <a:extLst>
                  <a:ext uri="{FF2B5EF4-FFF2-40B4-BE49-F238E27FC236}">
                    <a16:creationId xmlns:a16="http://schemas.microsoft.com/office/drawing/2014/main" id="{9B04DF24-4B5E-423F-A744-295F8C757513}"/>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358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Mina Kim</a:t>
            </a:r>
          </a:p>
          <a:p>
            <a:pPr marL="0" indent="0" algn="ctr">
              <a:buNone/>
            </a:pPr>
            <a:r>
              <a:rPr lang="en-US"/>
              <a:t>minakim@mkecon.com</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235769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03FD0A-5535-4618-9048-652BA9911F8B}"/>
              </a:ext>
            </a:extLst>
          </p:cNvPr>
          <p:cNvSpPr>
            <a:spLocks noGrp="1"/>
          </p:cNvSpPr>
          <p:nvPr>
            <p:ph type="sldNum" sz="quarter" idx="12"/>
          </p:nvPr>
        </p:nvSpPr>
        <p:spPr/>
        <p:txBody>
          <a:bodyPr/>
          <a:lstStyle/>
          <a:p>
            <a:fld id="{D9F085D5-EC86-4F6A-B501-C1359CB39116}" type="slidenum">
              <a:rPr lang="en-GB" smtClean="0"/>
              <a:t>6</a:t>
            </a:fld>
            <a:endParaRPr lang="en-GB"/>
          </a:p>
        </p:txBody>
      </p:sp>
      <p:pic>
        <p:nvPicPr>
          <p:cNvPr id="6" name="Picture 5">
            <a:extLst>
              <a:ext uri="{FF2B5EF4-FFF2-40B4-BE49-F238E27FC236}">
                <a16:creationId xmlns:a16="http://schemas.microsoft.com/office/drawing/2014/main" id="{972B369D-49DE-46E9-89A1-7151219369FA}"/>
              </a:ext>
            </a:extLst>
          </p:cNvPr>
          <p:cNvPicPr>
            <a:picLocks noChangeAspect="1"/>
          </p:cNvPicPr>
          <p:nvPr/>
        </p:nvPicPr>
        <p:blipFill>
          <a:blip r:embed="rId3"/>
          <a:stretch>
            <a:fillRect/>
          </a:stretch>
        </p:blipFill>
        <p:spPr>
          <a:xfrm>
            <a:off x="2569610" y="213102"/>
            <a:ext cx="7052780" cy="5877455"/>
          </a:xfrm>
          <a:prstGeom prst="rect">
            <a:avLst/>
          </a:prstGeom>
        </p:spPr>
      </p:pic>
    </p:spTree>
    <p:extLst>
      <p:ext uri="{BB962C8B-B14F-4D97-AF65-F5344CB8AC3E}">
        <p14:creationId xmlns:p14="http://schemas.microsoft.com/office/powerpoint/2010/main" val="111376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F041-B518-4609-AA24-3FB13A2AA7E2}"/>
              </a:ext>
            </a:extLst>
          </p:cNvPr>
          <p:cNvSpPr>
            <a:spLocks noGrp="1"/>
          </p:cNvSpPr>
          <p:nvPr>
            <p:ph type="title"/>
          </p:nvPr>
        </p:nvSpPr>
        <p:spPr/>
        <p:txBody>
          <a:bodyPr/>
          <a:lstStyle/>
          <a:p>
            <a:r>
              <a:rPr lang="en-US" dirty="0"/>
              <a:t> </a:t>
            </a:r>
            <a:r>
              <a:rPr lang="en-US" dirty="0">
                <a:solidFill>
                  <a:schemeClr val="bg1"/>
                </a:solidFill>
              </a:rPr>
              <a:t>Po</a:t>
            </a:r>
            <a:r>
              <a:rPr lang="en-US" dirty="0"/>
              <a:t>ll</a:t>
            </a:r>
          </a:p>
        </p:txBody>
      </p:sp>
      <p:sp>
        <p:nvSpPr>
          <p:cNvPr id="3" name="Content Placeholder 2">
            <a:extLst>
              <a:ext uri="{FF2B5EF4-FFF2-40B4-BE49-F238E27FC236}">
                <a16:creationId xmlns:a16="http://schemas.microsoft.com/office/drawing/2014/main" id="{154B403E-CD74-4BC2-8A2A-780F6154D349}"/>
              </a:ext>
            </a:extLst>
          </p:cNvPr>
          <p:cNvSpPr>
            <a:spLocks noGrp="1"/>
          </p:cNvSpPr>
          <p:nvPr>
            <p:ph idx="1"/>
          </p:nvPr>
        </p:nvSpPr>
        <p:spPr/>
        <p:txBody>
          <a:bodyPr>
            <a:normAutofit lnSpcReduction="10000"/>
          </a:bodyPr>
          <a:lstStyle/>
          <a:p>
            <a:pPr marL="0" indent="0">
              <a:buNone/>
            </a:pPr>
            <a:r>
              <a:rPr lang="en-US" dirty="0"/>
              <a:t>There is </a:t>
            </a:r>
            <a:r>
              <a:rPr lang="en-US" u="sng" dirty="0"/>
              <a:t>	</a:t>
            </a:r>
            <a:r>
              <a:rPr lang="en-US" dirty="0"/>
              <a:t> economic inequality in the country these days. </a:t>
            </a:r>
          </a:p>
          <a:p>
            <a:r>
              <a:rPr lang="en-US" dirty="0"/>
              <a:t>Too much</a:t>
            </a:r>
          </a:p>
          <a:p>
            <a:r>
              <a:rPr lang="en-US" dirty="0"/>
              <a:t>The right amount</a:t>
            </a:r>
          </a:p>
          <a:p>
            <a:r>
              <a:rPr lang="en-US" dirty="0"/>
              <a:t>Too little</a:t>
            </a:r>
          </a:p>
          <a:p>
            <a:endParaRPr lang="en-US" dirty="0"/>
          </a:p>
          <a:p>
            <a:pPr marL="0" indent="0">
              <a:buNone/>
            </a:pPr>
            <a:r>
              <a:rPr lang="en-US" dirty="0"/>
              <a:t>If you answered that there is too much economic inequality, </a:t>
            </a:r>
            <a:r>
              <a:rPr lang="en-US" u="sng" dirty="0"/>
              <a:t>	</a:t>
            </a:r>
            <a:r>
              <a:rPr lang="en-US" dirty="0"/>
              <a:t> of economic inequality is acceptable. </a:t>
            </a:r>
          </a:p>
          <a:p>
            <a:r>
              <a:rPr lang="en-US" dirty="0"/>
              <a:t>Some amount</a:t>
            </a:r>
          </a:p>
          <a:p>
            <a:r>
              <a:rPr lang="en-US" dirty="0"/>
              <a:t>No amount</a:t>
            </a:r>
          </a:p>
        </p:txBody>
      </p:sp>
      <p:sp>
        <p:nvSpPr>
          <p:cNvPr id="4" name="Slide Number Placeholder 3">
            <a:extLst>
              <a:ext uri="{FF2B5EF4-FFF2-40B4-BE49-F238E27FC236}">
                <a16:creationId xmlns:a16="http://schemas.microsoft.com/office/drawing/2014/main" id="{0EB2F17F-149B-452F-9834-C9FDEFF22C06}"/>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425782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07247B2-215B-4554-876C-1F0EB271D4AE}"/>
              </a:ext>
            </a:extLst>
          </p:cNvPr>
          <p:cNvSpPr>
            <a:spLocks/>
          </p:cNvSpPr>
          <p:nvPr/>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solidFill>
              </a:rPr>
              <a:t>Ou</a:t>
            </a:r>
            <a:r>
              <a:rPr lang="en-US" dirty="0"/>
              <a:t>tline</a:t>
            </a:r>
          </a:p>
        </p:txBody>
      </p:sp>
      <p:sp>
        <p:nvSpPr>
          <p:cNvPr id="11" name="Slide Number Placeholder 10">
            <a:extLst>
              <a:ext uri="{FF2B5EF4-FFF2-40B4-BE49-F238E27FC236}">
                <a16:creationId xmlns:a16="http://schemas.microsoft.com/office/drawing/2014/main" id="{0A81A560-D6F0-4CF2-A6B8-0F9C43F36E71}"/>
              </a:ext>
            </a:extLst>
          </p:cNvPr>
          <p:cNvSpPr>
            <a:spLocks noGrp="1"/>
          </p:cNvSpPr>
          <p:nvPr>
            <p:ph type="sldNum" sz="quarter" idx="12"/>
          </p:nvPr>
        </p:nvSpPr>
        <p:spPr/>
        <p:txBody>
          <a:bodyPr/>
          <a:lstStyle/>
          <a:p>
            <a:fld id="{D9F085D5-EC86-4F6A-B501-C1359CB39116}" type="slidenum">
              <a:rPr lang="en-US" smtClean="0"/>
              <a:pPr/>
              <a:t>8</a:t>
            </a:fld>
            <a:endParaRPr lang="en-US" dirty="0"/>
          </a:p>
        </p:txBody>
      </p:sp>
      <p:cxnSp>
        <p:nvCxnSpPr>
          <p:cNvPr id="7" name="Straight Connector 6">
            <a:extLst>
              <a:ext uri="{FF2B5EF4-FFF2-40B4-BE49-F238E27FC236}">
                <a16:creationId xmlns:a16="http://schemas.microsoft.com/office/drawing/2014/main" id="{9F69183D-BA9A-4ADF-BD36-FB418154C4BB}"/>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F60C5E11-4956-F645-9B92-01DBB4FA25D2}"/>
              </a:ext>
            </a:extLst>
          </p:cNvPr>
          <p:cNvSpPr txBox="1">
            <a:spLocks/>
          </p:cNvSpPr>
          <p:nvPr/>
        </p:nvSpPr>
        <p:spPr>
          <a:xfrm>
            <a:off x="3505200" y="1334419"/>
            <a:ext cx="5181600" cy="4189162"/>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Definition</a:t>
            </a:r>
          </a:p>
          <a:p>
            <a:pPr>
              <a:lnSpc>
                <a:spcPct val="100000"/>
              </a:lnSpc>
            </a:pPr>
            <a:r>
              <a:rPr lang="en-US" dirty="0"/>
              <a:t>Measurement</a:t>
            </a:r>
          </a:p>
          <a:p>
            <a:pPr>
              <a:lnSpc>
                <a:spcPct val="100000"/>
              </a:lnSpc>
            </a:pPr>
            <a:r>
              <a:rPr lang="en-US" dirty="0"/>
              <a:t>How does it happen?</a:t>
            </a:r>
          </a:p>
          <a:p>
            <a:pPr>
              <a:lnSpc>
                <a:spcPct val="100000"/>
              </a:lnSpc>
            </a:pPr>
            <a:r>
              <a:rPr lang="en-US" dirty="0"/>
              <a:t>Does it matter?</a:t>
            </a:r>
          </a:p>
          <a:p>
            <a:pPr>
              <a:lnSpc>
                <a:spcPct val="100000"/>
              </a:lnSpc>
            </a:pPr>
            <a:r>
              <a:rPr lang="en-US" dirty="0"/>
              <a:t>Is it a problem?</a:t>
            </a:r>
          </a:p>
          <a:p>
            <a:pPr>
              <a:lnSpc>
                <a:spcPct val="100000"/>
              </a:lnSpc>
            </a:pPr>
            <a:r>
              <a:rPr lang="en-US" dirty="0"/>
              <a:t>What to do about it</a:t>
            </a:r>
          </a:p>
        </p:txBody>
      </p:sp>
    </p:spTree>
    <p:extLst>
      <p:ext uri="{BB962C8B-B14F-4D97-AF65-F5344CB8AC3E}">
        <p14:creationId xmlns:p14="http://schemas.microsoft.com/office/powerpoint/2010/main" val="75156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Eco</a:t>
            </a:r>
            <a:r>
              <a:rPr lang="en-US" dirty="0"/>
              <a:t>nomic Inequality</a:t>
            </a:r>
          </a:p>
        </p:txBody>
      </p:sp>
      <p:sp>
        <p:nvSpPr>
          <p:cNvPr id="3" name="Content Placeholder 2"/>
          <p:cNvSpPr>
            <a:spLocks noGrp="1"/>
          </p:cNvSpPr>
          <p:nvPr>
            <p:ph sz="half" idx="1"/>
          </p:nvPr>
        </p:nvSpPr>
        <p:spPr>
          <a:xfrm>
            <a:off x="838200" y="1730375"/>
            <a:ext cx="5181600" cy="4189162"/>
          </a:xfrm>
        </p:spPr>
        <p:txBody>
          <a:bodyPr anchor="ctr" anchorCtr="0"/>
          <a:lstStyle/>
          <a:p>
            <a:r>
              <a:rPr lang="en-US" dirty="0"/>
              <a:t>Definition:</a:t>
            </a:r>
          </a:p>
          <a:p>
            <a:pPr lvl="1"/>
            <a:r>
              <a:rPr lang="en-US" dirty="0"/>
              <a:t>The extent to which the distribution of people’s economic position deviates from complete equality</a:t>
            </a:r>
          </a:p>
          <a:p>
            <a:pPr lvl="1"/>
            <a:endParaRPr lang="en-US" dirty="0"/>
          </a:p>
          <a:p>
            <a:pPr lvl="1"/>
            <a:r>
              <a:rPr lang="en-US" dirty="0"/>
              <a:t>The dispersion of people’s economic positions.</a:t>
            </a:r>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9</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698A85-EA40-4EBB-8EFF-6FFBC920CAD3}"/>
              </a:ext>
            </a:extLst>
          </p:cNvPr>
          <p:cNvPicPr>
            <a:picLocks noChangeAspect="1"/>
          </p:cNvPicPr>
          <p:nvPr/>
        </p:nvPicPr>
        <p:blipFill>
          <a:blip r:embed="rId2"/>
          <a:stretch>
            <a:fillRect/>
          </a:stretch>
        </p:blipFill>
        <p:spPr>
          <a:xfrm>
            <a:off x="6308899" y="2321122"/>
            <a:ext cx="4511501" cy="300766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9197733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65366</TotalTime>
  <Words>3001</Words>
  <Application>Microsoft Macintosh PowerPoint</Application>
  <PresentationFormat>Widescreen</PresentationFormat>
  <Paragraphs>425</Paragraphs>
  <Slides>52</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Courier New</vt:lpstr>
      <vt:lpstr>Lato</vt:lpstr>
      <vt:lpstr>Custom Design</vt:lpstr>
      <vt:lpstr>Current Issues in  Economic Policy</vt:lpstr>
      <vt:lpstr> National Economic Education Delegation</vt:lpstr>
      <vt:lpstr>Who Are We?</vt:lpstr>
      <vt:lpstr>Economic Inequality</vt:lpstr>
      <vt:lpstr>Credits and Disclaimer</vt:lpstr>
      <vt:lpstr>PowerPoint Presentation</vt:lpstr>
      <vt:lpstr> Poll</vt:lpstr>
      <vt:lpstr>Outline</vt:lpstr>
      <vt:lpstr>Economic Inequality</vt:lpstr>
      <vt:lpstr>Different Ways of Thinking About Inequality </vt:lpstr>
      <vt:lpstr>Different Ways of Thinking About Inequality </vt:lpstr>
      <vt:lpstr> National Income Inequality: Share of Top 10%</vt:lpstr>
      <vt:lpstr>PowerPoint Presentation</vt:lpstr>
      <vt:lpstr>PowerPoint Presentation</vt:lpstr>
      <vt:lpstr>The Abrupt Increase in Inequality</vt:lpstr>
      <vt:lpstr>Growth Has Been Primarily at the Very Top</vt:lpstr>
      <vt:lpstr>PowerPoint Presentation</vt:lpstr>
      <vt:lpstr>Disappearing Middle Class</vt:lpstr>
      <vt:lpstr>Wealth Inequality Exceeds Income Inequality</vt:lpstr>
      <vt:lpstr>PowerPoint Presentation</vt:lpstr>
      <vt:lpstr> A Third Measure of Inequality: Consumption Inequality</vt:lpstr>
      <vt:lpstr> Consumption Inequality</vt:lpstr>
      <vt:lpstr> Summary: Consumption Inequality</vt:lpstr>
      <vt:lpstr>PowerPoint Presentation</vt:lpstr>
      <vt:lpstr>PowerPoint Presentation</vt:lpstr>
      <vt:lpstr> Poll</vt:lpstr>
      <vt:lpstr> Upward Mobility: Finances Matter </vt:lpstr>
      <vt:lpstr>PowerPoint Presentation</vt:lpstr>
      <vt:lpstr>U.S. – racial differences</vt:lpstr>
      <vt:lpstr>  Inequality of Opportunity</vt:lpstr>
      <vt:lpstr> An example from the Equalchances database</vt:lpstr>
      <vt:lpstr> Poll</vt:lpstr>
      <vt:lpstr>Where Does Inequality Come From?</vt:lpstr>
      <vt:lpstr>Government Policy and Inequality</vt:lpstr>
      <vt:lpstr>Taxes, Transfers, and Income: 2016</vt:lpstr>
      <vt:lpstr> Government Policy and Racial Inequality</vt:lpstr>
      <vt:lpstr>Market Forces and Inequality</vt:lpstr>
      <vt:lpstr>Technological Change and Inequality</vt:lpstr>
      <vt:lpstr>Technology can Hurt Low Income Workers</vt:lpstr>
      <vt:lpstr>Globalization</vt:lpstr>
      <vt:lpstr>Mechanisms for the Effects of Globalization</vt:lpstr>
      <vt:lpstr> Immigration and Inequality- Summary</vt:lpstr>
      <vt:lpstr> Declining Unionization</vt:lpstr>
      <vt:lpstr> Competition in the Economy</vt:lpstr>
      <vt:lpstr>Growing Revenue Concentration</vt:lpstr>
      <vt:lpstr> Addressing Inequality: Is It A Problem?</vt:lpstr>
      <vt:lpstr>Addressing Inequality:  Immediately Available Policy Solutions (1/2)</vt:lpstr>
      <vt:lpstr>Addressing Inequality:  Immediately Available Policy Solutions (2/2)</vt:lpstr>
      <vt:lpstr>Addressing Inequality:  Long Term</vt:lpstr>
      <vt:lpstr>Tension in Policy Solutions</vt:lpstr>
      <vt:lpstr> Summary</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374</cp:revision>
  <cp:lastPrinted>2021-07-12T17:25:13Z</cp:lastPrinted>
  <dcterms:created xsi:type="dcterms:W3CDTF">2017-05-03T22:30:38Z</dcterms:created>
  <dcterms:modified xsi:type="dcterms:W3CDTF">2021-07-26T18:03:37Z</dcterms:modified>
</cp:coreProperties>
</file>