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9.jpg" ContentType="image/jpg"/>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3"/>
  </p:notesMasterIdLst>
  <p:sldIdLst>
    <p:sldId id="1200" r:id="rId2"/>
    <p:sldId id="328" r:id="rId3"/>
    <p:sldId id="378" r:id="rId4"/>
    <p:sldId id="327" r:id="rId5"/>
    <p:sldId id="259" r:id="rId6"/>
    <p:sldId id="1158" r:id="rId7"/>
    <p:sldId id="1159" r:id="rId8"/>
    <p:sldId id="1160" r:id="rId9"/>
    <p:sldId id="1161" r:id="rId10"/>
    <p:sldId id="1162" r:id="rId11"/>
    <p:sldId id="1198" r:id="rId12"/>
    <p:sldId id="335" r:id="rId13"/>
    <p:sldId id="1170" r:id="rId14"/>
    <p:sldId id="1156" r:id="rId15"/>
    <p:sldId id="1194" r:id="rId16"/>
    <p:sldId id="1148" r:id="rId17"/>
    <p:sldId id="307" r:id="rId18"/>
    <p:sldId id="305" r:id="rId19"/>
    <p:sldId id="1099" r:id="rId20"/>
    <p:sldId id="1199" r:id="rId21"/>
    <p:sldId id="1169" r:id="rId22"/>
    <p:sldId id="1163" r:id="rId23"/>
    <p:sldId id="1167" r:id="rId24"/>
    <p:sldId id="380" r:id="rId25"/>
    <p:sldId id="1180" r:id="rId26"/>
    <p:sldId id="1181" r:id="rId27"/>
    <p:sldId id="1183" r:id="rId28"/>
    <p:sldId id="1192" r:id="rId29"/>
    <p:sldId id="1184" r:id="rId30"/>
    <p:sldId id="1185" r:id="rId31"/>
    <p:sldId id="1186" r:id="rId32"/>
    <p:sldId id="1187" r:id="rId33"/>
    <p:sldId id="1188" r:id="rId34"/>
    <p:sldId id="1189" r:id="rId35"/>
    <p:sldId id="1190" r:id="rId36"/>
    <p:sldId id="1193" r:id="rId37"/>
    <p:sldId id="381" r:id="rId38"/>
    <p:sldId id="1191" r:id="rId39"/>
    <p:sldId id="1195" r:id="rId40"/>
    <p:sldId id="1196" r:id="rId41"/>
    <p:sldId id="119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AF7F0"/>
    <a:srgbClr val="2B414D"/>
    <a:srgbClr val="E43300"/>
    <a:srgbClr val="FFD800"/>
    <a:srgbClr val="00B0F0"/>
    <a:srgbClr val="CF1D01"/>
    <a:srgbClr val="E2E0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51" autoAdjust="0"/>
    <p:restoredTop sz="74673" autoAdjust="0"/>
  </p:normalViewPr>
  <p:slideViewPr>
    <p:cSldViewPr snapToGrid="0" snapToObjects="1">
      <p:cViewPr varScale="1">
        <p:scale>
          <a:sx n="77" d="100"/>
          <a:sy n="77" d="100"/>
        </p:scale>
        <p:origin x="1176" y="176"/>
      </p:cViewPr>
      <p:guideLst>
        <p:guide orient="horz" pos="2160"/>
        <p:guide pos="3840"/>
      </p:guideLst>
    </p:cSldViewPr>
  </p:slideViewPr>
  <p:notesTextViewPr>
    <p:cViewPr>
      <p:scale>
        <a:sx n="3" d="2"/>
        <a:sy n="3" d="2"/>
      </p:scale>
      <p:origin x="0" y="0"/>
    </p:cViewPr>
  </p:notesTextViewPr>
  <p:sorterViewPr>
    <p:cViewPr>
      <p:scale>
        <a:sx n="57" d="100"/>
        <a:sy n="57"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D1A9-42F7-A4C5-DCDA07EAA8B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D1A9-42F7-A4C5-DCDA07EAA8BC}"/>
              </c:ext>
            </c:extLst>
          </c:dPt>
          <c:dPt>
            <c:idx val="2"/>
            <c:invertIfNegative val="0"/>
            <c:bubble3D val="0"/>
            <c:spPr>
              <a:solidFill>
                <a:srgbClr val="00B0F0"/>
              </a:solidFill>
              <a:ln>
                <a:noFill/>
              </a:ln>
              <a:effectLst/>
            </c:spPr>
            <c:extLst>
              <c:ext xmlns:c16="http://schemas.microsoft.com/office/drawing/2014/chart" uri="{C3380CC4-5D6E-409C-BE32-E72D297353CC}">
                <c16:uniqueId val="{00000005-D1A9-42F7-A4C5-DCDA07EAA8BC}"/>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D1A9-42F7-A4C5-DCDA07EAA8BC}"/>
              </c:ext>
            </c:extLst>
          </c:dPt>
          <c:dPt>
            <c:idx val="4"/>
            <c:invertIfNegative val="0"/>
            <c:bubble3D val="0"/>
            <c:spPr>
              <a:solidFill>
                <a:srgbClr val="0070C0"/>
              </a:solidFill>
              <a:ln>
                <a:noFill/>
              </a:ln>
              <a:effectLst/>
            </c:spPr>
            <c:extLst>
              <c:ext xmlns:c16="http://schemas.microsoft.com/office/drawing/2014/chart" uri="{C3380CC4-5D6E-409C-BE32-E72D297353CC}">
                <c16:uniqueId val="{00000000-7094-4F7D-8020-88B279E61BAB}"/>
              </c:ext>
            </c:extLst>
          </c:dPt>
          <c:dLbls>
            <c:spPr>
              <a:noFill/>
              <a:ln>
                <a:noFill/>
              </a:ln>
              <a:effectLst/>
            </c:spPr>
            <c:txPr>
              <a:bodyPr rot="0" spcFirstLastPara="1" vertOverflow="ellipsis" vert="horz" wrap="square" anchor="ctr" anchorCtr="1"/>
              <a:lstStyle/>
              <a:p>
                <a:pPr>
                  <a:defRPr sz="1400" b="0" i="0" u="none" strike="noStrike" kern="1200" baseline="0">
                    <a:solidFill>
                      <a:srgbClr val="0C4C88"/>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Sheet1!$P$6:$P$10</c:f>
              <c:numCache>
                <c:formatCode>General</c:formatCode>
                <c:ptCount val="5"/>
                <c:pt idx="0">
                  <c:v>3.1</c:v>
                </c:pt>
                <c:pt idx="1">
                  <c:v>8.2000000000000011</c:v>
                </c:pt>
                <c:pt idx="2">
                  <c:v>14.3</c:v>
                </c:pt>
                <c:pt idx="3">
                  <c:v>23.2</c:v>
                </c:pt>
                <c:pt idx="4">
                  <c:v>51.1</c:v>
                </c:pt>
              </c:numCache>
            </c:numRef>
          </c:val>
          <c:extLst>
            <c:ext xmlns:c16="http://schemas.microsoft.com/office/drawing/2014/chart" uri="{C3380CC4-5D6E-409C-BE32-E72D297353CC}">
              <c16:uniqueId val="{00000008-D1A9-42F7-A4C5-DCDA07EAA8BC}"/>
            </c:ext>
          </c:extLst>
        </c:ser>
        <c:dLbls>
          <c:showLegendKey val="0"/>
          <c:showVal val="0"/>
          <c:showCatName val="0"/>
          <c:showSerName val="0"/>
          <c:showPercent val="0"/>
          <c:showBubbleSize val="0"/>
        </c:dLbls>
        <c:gapWidth val="75"/>
        <c:overlap val="40"/>
        <c:axId val="2091363752"/>
        <c:axId val="2091297480"/>
      </c:barChart>
      <c:catAx>
        <c:axId val="2091363752"/>
        <c:scaling>
          <c:orientation val="minMax"/>
        </c:scaling>
        <c:delete val="0"/>
        <c:axPos val="b"/>
        <c:majorTickMark val="out"/>
        <c:minorTickMark val="none"/>
        <c:tickLblPos val="nextTo"/>
        <c:spPr>
          <a:noFill/>
          <a:ln w="9525" cap="flat" cmpd="sng" algn="ctr">
            <a:solidFill>
              <a:schemeClr val="accent3"/>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91297480"/>
        <c:crosses val="autoZero"/>
        <c:auto val="1"/>
        <c:lblAlgn val="ctr"/>
        <c:lblOffset val="100"/>
        <c:noMultiLvlLbl val="0"/>
      </c:catAx>
      <c:valAx>
        <c:axId val="2091297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accent3"/>
            </a:solidFill>
          </a:ln>
          <a:effectLst/>
        </c:spPr>
        <c:txPr>
          <a:bodyPr rot="-60000000" spcFirstLastPara="1" vertOverflow="ellipsis" vert="horz" wrap="square" anchor="ctr" anchorCtr="1"/>
          <a:lstStyle/>
          <a:p>
            <a:pPr>
              <a:defRPr sz="1400" b="0" i="0" u="none" strike="noStrike" kern="1200" baseline="0">
                <a:solidFill>
                  <a:srgbClr val="0C4C88"/>
                </a:solidFill>
                <a:latin typeface="+mn-lt"/>
                <a:ea typeface="+mn-ea"/>
                <a:cs typeface="+mn-cs"/>
              </a:defRPr>
            </a:pPr>
            <a:endParaRPr lang="en-US"/>
          </a:p>
        </c:txPr>
        <c:crossAx val="2091363752"/>
        <c:crosses val="autoZero"/>
        <c:crossBetween val="between"/>
      </c:valAx>
      <c:spPr>
        <a:noFill/>
        <a:ln>
          <a:noFill/>
        </a:ln>
        <a:effectLst/>
      </c:spPr>
    </c:plotArea>
    <c:plotVisOnly val="1"/>
    <c:dispBlanksAs val="gap"/>
    <c:showDLblsOverMax val="0"/>
  </c:chart>
  <c:spPr>
    <a:noFill/>
    <a:ln>
      <a:noFill/>
    </a:ln>
    <a:effectLst/>
  </c:spPr>
  <c:txPr>
    <a:bodyPr/>
    <a:lstStyle/>
    <a:p>
      <a:pPr>
        <a:defRPr sz="15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0070C0"/>
            </a:solidFill>
            <a:ln>
              <a:noFill/>
            </a:ln>
            <a:effectLst/>
          </c:spPr>
          <c:invertIfNegative val="0"/>
          <c:val>
            <c:numRef>
              <c:f>Sheet1!$I$6:$M$6</c:f>
              <c:numCache>
                <c:formatCode>General</c:formatCode>
                <c:ptCount val="5"/>
                <c:pt idx="4">
                  <c:v>51.1</c:v>
                </c:pt>
              </c:numCache>
            </c:numRef>
          </c:val>
          <c:extLst>
            <c:ext xmlns:c16="http://schemas.microsoft.com/office/drawing/2014/chart" uri="{C3380CC4-5D6E-409C-BE32-E72D297353CC}">
              <c16:uniqueId val="{00000000-4879-4F47-ACE1-C24E3044C522}"/>
            </c:ext>
          </c:extLst>
        </c:ser>
        <c:ser>
          <c:idx val="1"/>
          <c:order val="1"/>
          <c:spPr>
            <a:solidFill>
              <a:schemeClr val="accent2"/>
            </a:solidFill>
            <a:ln>
              <a:noFill/>
            </a:ln>
            <a:effectLst/>
          </c:spPr>
          <c:invertIfNegative val="0"/>
          <c:val>
            <c:numRef>
              <c:f>Sheet1!$I$7:$M$7</c:f>
              <c:numCache>
                <c:formatCode>General</c:formatCode>
                <c:ptCount val="5"/>
                <c:pt idx="3">
                  <c:v>23.2</c:v>
                </c:pt>
                <c:pt idx="4">
                  <c:v>23.2</c:v>
                </c:pt>
              </c:numCache>
            </c:numRef>
          </c:val>
          <c:extLst>
            <c:ext xmlns:c16="http://schemas.microsoft.com/office/drawing/2014/chart" uri="{C3380CC4-5D6E-409C-BE32-E72D297353CC}">
              <c16:uniqueId val="{00000001-4879-4F47-ACE1-C24E3044C522}"/>
            </c:ext>
          </c:extLst>
        </c:ser>
        <c:ser>
          <c:idx val="2"/>
          <c:order val="2"/>
          <c:spPr>
            <a:solidFill>
              <a:srgbClr val="00B0F0"/>
            </a:solidFill>
            <a:ln>
              <a:noFill/>
            </a:ln>
            <a:effectLst/>
          </c:spPr>
          <c:invertIfNegative val="0"/>
          <c:val>
            <c:numRef>
              <c:f>Sheet1!$I$8:$M$8</c:f>
              <c:numCache>
                <c:formatCode>General</c:formatCode>
                <c:ptCount val="5"/>
                <c:pt idx="2">
                  <c:v>14.3</c:v>
                </c:pt>
                <c:pt idx="3">
                  <c:v>14.3</c:v>
                </c:pt>
                <c:pt idx="4">
                  <c:v>14.3</c:v>
                </c:pt>
              </c:numCache>
            </c:numRef>
          </c:val>
          <c:extLst>
            <c:ext xmlns:c16="http://schemas.microsoft.com/office/drawing/2014/chart" uri="{C3380CC4-5D6E-409C-BE32-E72D297353CC}">
              <c16:uniqueId val="{00000002-4879-4F47-ACE1-C24E3044C522}"/>
            </c:ext>
          </c:extLst>
        </c:ser>
        <c:ser>
          <c:idx val="3"/>
          <c:order val="3"/>
          <c:spPr>
            <a:solidFill>
              <a:schemeClr val="accent6"/>
            </a:solidFill>
            <a:ln>
              <a:noFill/>
            </a:ln>
            <a:effectLst/>
          </c:spPr>
          <c:invertIfNegative val="0"/>
          <c:val>
            <c:numRef>
              <c:f>Sheet1!$I$9:$M$9</c:f>
              <c:numCache>
                <c:formatCode>General</c:formatCode>
                <c:ptCount val="5"/>
                <c:pt idx="1">
                  <c:v>8.2000000000000011</c:v>
                </c:pt>
                <c:pt idx="2">
                  <c:v>8.2000000000000011</c:v>
                </c:pt>
                <c:pt idx="3">
                  <c:v>8.2000000000000011</c:v>
                </c:pt>
                <c:pt idx="4">
                  <c:v>8.2000000000000011</c:v>
                </c:pt>
              </c:numCache>
            </c:numRef>
          </c:val>
          <c:extLst>
            <c:ext xmlns:c16="http://schemas.microsoft.com/office/drawing/2014/chart" uri="{C3380CC4-5D6E-409C-BE32-E72D297353CC}">
              <c16:uniqueId val="{00000003-4879-4F47-ACE1-C24E3044C522}"/>
            </c:ext>
          </c:extLst>
        </c:ser>
        <c:ser>
          <c:idx val="4"/>
          <c:order val="4"/>
          <c:spPr>
            <a:solidFill>
              <a:srgbClr val="0C4C88"/>
            </a:solidFill>
            <a:ln>
              <a:noFill/>
            </a:ln>
            <a:effectLst/>
          </c:spPr>
          <c:invertIfNegative val="0"/>
          <c:val>
            <c:numRef>
              <c:f>Sheet1!$I$10:$M$10</c:f>
              <c:numCache>
                <c:formatCode>General</c:formatCode>
                <c:ptCount val="5"/>
                <c:pt idx="0">
                  <c:v>3.1</c:v>
                </c:pt>
                <c:pt idx="1">
                  <c:v>3.1</c:v>
                </c:pt>
                <c:pt idx="2">
                  <c:v>3.1</c:v>
                </c:pt>
                <c:pt idx="3">
                  <c:v>3.1</c:v>
                </c:pt>
                <c:pt idx="4">
                  <c:v>3.1</c:v>
                </c:pt>
              </c:numCache>
            </c:numRef>
          </c:val>
          <c:extLst>
            <c:ext xmlns:c16="http://schemas.microsoft.com/office/drawing/2014/chart" uri="{C3380CC4-5D6E-409C-BE32-E72D297353CC}">
              <c16:uniqueId val="{00000004-4879-4F47-ACE1-C24E3044C522}"/>
            </c:ext>
          </c:extLst>
        </c:ser>
        <c:dLbls>
          <c:showLegendKey val="0"/>
          <c:showVal val="0"/>
          <c:showCatName val="0"/>
          <c:showSerName val="0"/>
          <c:showPercent val="0"/>
          <c:showBubbleSize val="0"/>
        </c:dLbls>
        <c:gapWidth val="150"/>
        <c:overlap val="100"/>
        <c:axId val="2091197256"/>
        <c:axId val="2091391512"/>
      </c:barChart>
      <c:catAx>
        <c:axId val="2091197256"/>
        <c:scaling>
          <c:orientation val="minMax"/>
        </c:scaling>
        <c:delete val="0"/>
        <c:axPos val="b"/>
        <c:majorTickMark val="out"/>
        <c:minorTickMark val="none"/>
        <c:tickLblPos val="nextTo"/>
        <c:spPr>
          <a:noFill/>
          <a:ln w="9525" cap="flat" cmpd="sng" algn="ctr">
            <a:solidFill>
              <a:schemeClr val="accent3"/>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91391512"/>
        <c:crosses val="autoZero"/>
        <c:auto val="1"/>
        <c:lblAlgn val="ctr"/>
        <c:lblOffset val="100"/>
        <c:noMultiLvlLbl val="0"/>
      </c:catAx>
      <c:valAx>
        <c:axId val="2091391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accent3"/>
            </a:solidFill>
          </a:ln>
          <a:effectLst/>
        </c:spPr>
        <c:txPr>
          <a:bodyPr rot="-60000000" spcFirstLastPara="1" vertOverflow="ellipsis" vert="horz" wrap="square" anchor="ctr" anchorCtr="1"/>
          <a:lstStyle/>
          <a:p>
            <a:pPr>
              <a:defRPr sz="1400" b="0" i="0" u="none" strike="noStrike" kern="1200" baseline="0">
                <a:solidFill>
                  <a:srgbClr val="0C4C88"/>
                </a:solidFill>
                <a:latin typeface="+mn-lt"/>
                <a:ea typeface="+mn-ea"/>
                <a:cs typeface="+mn-cs"/>
              </a:defRPr>
            </a:pPr>
            <a:endParaRPr lang="en-US"/>
          </a:p>
        </c:txPr>
        <c:crossAx val="2091197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0.09294</cdr:x>
      <cdr:y>0.05637</cdr:y>
    </cdr:from>
    <cdr:to>
      <cdr:x>0.88745</cdr:x>
      <cdr:y>0.89944</cdr:y>
    </cdr:to>
    <cdr:cxnSp macro="">
      <cdr:nvCxnSpPr>
        <cdr:cNvPr id="4" name="Straight Connector 3">
          <a:extLst xmlns:a="http://schemas.openxmlformats.org/drawingml/2006/main">
            <a:ext uri="{FF2B5EF4-FFF2-40B4-BE49-F238E27FC236}">
              <a16:creationId xmlns:a16="http://schemas.microsoft.com/office/drawing/2014/main" id="{C3594F26-1885-4937-8DE7-7E5C225A6AB8}"/>
            </a:ext>
          </a:extLst>
        </cdr:cNvPr>
        <cdr:cNvCxnSpPr/>
      </cdr:nvCxnSpPr>
      <cdr:spPr>
        <a:xfrm xmlns:a="http://schemas.openxmlformats.org/drawingml/2006/main" flipV="1">
          <a:off x="486706" y="184666"/>
          <a:ext cx="4160891" cy="2761735"/>
        </a:xfrm>
        <a:prstGeom xmlns:a="http://schemas.openxmlformats.org/drawingml/2006/main" prst="line">
          <a:avLst/>
        </a:prstGeom>
        <a:ln xmlns:a="http://schemas.openxmlformats.org/drawingml/2006/main">
          <a:solidFill>
            <a:schemeClr val="accent2"/>
          </a:solidFill>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0.09536</cdr:x>
      <cdr:y>0.04943</cdr:y>
    </cdr:from>
    <cdr:to>
      <cdr:x>0.88806</cdr:x>
      <cdr:y>0.89556</cdr:y>
    </cdr:to>
    <cdr:sp macro="" textlink="">
      <cdr:nvSpPr>
        <cdr:cNvPr id="2" name="Freeform 1"/>
        <cdr:cNvSpPr/>
      </cdr:nvSpPr>
      <cdr:spPr>
        <a:xfrm xmlns:a="http://schemas.openxmlformats.org/drawingml/2006/main">
          <a:off x="499406" y="161925"/>
          <a:ext cx="4151366" cy="2771775"/>
        </a:xfrm>
        <a:custGeom xmlns:a="http://schemas.openxmlformats.org/drawingml/2006/main">
          <a:avLst/>
          <a:gdLst>
            <a:gd name="connsiteX0" fmla="*/ 0 w 4233076"/>
            <a:gd name="connsiteY0" fmla="*/ 2897433 h 2897433"/>
            <a:gd name="connsiteX1" fmla="*/ 444500 w 4233076"/>
            <a:gd name="connsiteY1" fmla="*/ 2808533 h 2897433"/>
            <a:gd name="connsiteX2" fmla="*/ 1346200 w 4233076"/>
            <a:gd name="connsiteY2" fmla="*/ 2567233 h 2897433"/>
            <a:gd name="connsiteX3" fmla="*/ 2273300 w 4233076"/>
            <a:gd name="connsiteY3" fmla="*/ 2186233 h 2897433"/>
            <a:gd name="connsiteX4" fmla="*/ 3175000 w 4233076"/>
            <a:gd name="connsiteY4" fmla="*/ 1551233 h 2897433"/>
            <a:gd name="connsiteX5" fmla="*/ 4140200 w 4233076"/>
            <a:gd name="connsiteY5" fmla="*/ 128833 h 2897433"/>
            <a:gd name="connsiteX6" fmla="*/ 4140200 w 4233076"/>
            <a:gd name="connsiteY6" fmla="*/ 154233 h 289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3076" h="2897433">
              <a:moveTo>
                <a:pt x="0" y="2897433"/>
              </a:moveTo>
              <a:cubicBezTo>
                <a:pt x="110066" y="2880499"/>
                <a:pt x="220133" y="2863566"/>
                <a:pt x="444500" y="2808533"/>
              </a:cubicBezTo>
              <a:cubicBezTo>
                <a:pt x="668867" y="2753500"/>
                <a:pt x="1041400" y="2670950"/>
                <a:pt x="1346200" y="2567233"/>
              </a:cubicBezTo>
              <a:cubicBezTo>
                <a:pt x="1651000" y="2463516"/>
                <a:pt x="1968500" y="2355566"/>
                <a:pt x="2273300" y="2186233"/>
              </a:cubicBezTo>
              <a:cubicBezTo>
                <a:pt x="2578100" y="2016900"/>
                <a:pt x="2863850" y="1894133"/>
                <a:pt x="3175000" y="1551233"/>
              </a:cubicBezTo>
              <a:cubicBezTo>
                <a:pt x="3486150" y="1208333"/>
                <a:pt x="3979333" y="361666"/>
                <a:pt x="4140200" y="128833"/>
              </a:cubicBezTo>
              <a:cubicBezTo>
                <a:pt x="4301067" y="-104000"/>
                <a:pt x="4220633" y="25116"/>
                <a:pt x="4140200" y="154233"/>
              </a:cubicBezTo>
            </a:path>
          </a:pathLst>
        </a:cu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i.org/10.3386/w2311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i.org/10.1016/0006-3223(90)90568-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oi.org/10.1146/annurev-soc-060116-053252"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a:t>
            </a:fld>
            <a:endParaRPr lang="en-US"/>
          </a:p>
        </p:txBody>
      </p:sp>
    </p:spTree>
    <p:extLst>
      <p:ext uri="{BB962C8B-B14F-4D97-AF65-F5344CB8AC3E}">
        <p14:creationId xmlns:p14="http://schemas.microsoft.com/office/powerpoint/2010/main" val="396281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a:t>
            </a:r>
            <a:r>
              <a:rPr lang="en-US" baseline="0" dirty="0"/>
              <a:t> to the bottom 10 percent, the top 10 percent have 10 times more pre-tax income. When progressive taxes are imposed, this difference shrinks to 7 times. And yet, they spend only 3.5 times more than the bottom 10th percent.</a:t>
            </a:r>
          </a:p>
          <a:p>
            <a:r>
              <a:rPr lang="en-US" baseline="0" dirty="0"/>
              <a:t>Again, consumption is more equal than income because high-income households save a larger fraction of their income, and the households at the bottom decile might resort to borrowing in order to finance consumption.</a:t>
            </a:r>
          </a:p>
          <a:p>
            <a:r>
              <a:rPr lang="en-US" baseline="0" dirty="0"/>
              <a:t>On this graph, there seems to be no trend in consumption inequality, as measured by 90-10 ratio. Other studies find increases in consumption inequality to varying degrees which is not surprising given the trends in income and wealth inequality.</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71930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US government collects about 27 cents on every dollar of national income and redistributes 15 cents in the form of transfers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284205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На</a:t>
            </a:r>
            <a:r>
              <a:rPr lang="ru-RU" baseline="0" dirty="0"/>
              <a:t> графике показаны коэффициенты Джини до и после налогов по разным странам. Страны ранжированы по коэффициенту Джини после налога и </a:t>
            </a:r>
            <a:r>
              <a:rPr lang="ru-RU" baseline="0" dirty="0" err="1"/>
              <a:t>соцпрограмм</a:t>
            </a:r>
            <a:r>
              <a:rPr lang="ru-RU" baseline="0" dirty="0"/>
              <a:t>. В США, как видно, гораздо меньше перераспределения дохода чем в других развитых странах.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617669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a comprehensive measure of income that includes both labor income and capital income. Notice declines in income inequality during market crashes: this happens because assets bring negative income during market crashes</a:t>
            </a:r>
            <a:r>
              <a:rPr lang="en-US" baseline="0" dirty="0"/>
              <a:t> – they experience capital losses.</a:t>
            </a:r>
            <a:endParaRPr lang="en-US" dirty="0"/>
          </a:p>
          <a:p>
            <a:endParaRPr lang="en-US" b="1" dirty="0"/>
          </a:p>
        </p:txBody>
      </p:sp>
      <p:sp>
        <p:nvSpPr>
          <p:cNvPr id="4" name="Slide Number Placeholder 3"/>
          <p:cNvSpPr>
            <a:spLocks noGrp="1"/>
          </p:cNvSpPr>
          <p:nvPr>
            <p:ph type="sldNum" sz="quarter" idx="10"/>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428078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1006041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1% gets about a quarter of national income, but it has about 40 percent of wealth</a:t>
            </a:r>
          </a:p>
          <a:p>
            <a:r>
              <a:rPr lang="en-US" dirty="0"/>
              <a:t>Bottom</a:t>
            </a:r>
            <a:r>
              <a:rPr lang="en-US" baseline="0" dirty="0"/>
              <a:t> 90% have about half the income but only a quarter of wealth.</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3057973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564962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France and china also experienced</a:t>
            </a:r>
            <a:r>
              <a:rPr lang="en-US" baseline="0" dirty="0"/>
              <a:t> recent rises in the top 1 percent wealth share. Among the four countries, this share is the highest in the US. In the UK, the top 1% share has been falling for about 100 years, and it became largely stable after 2000</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Alvaredo</a:t>
            </a:r>
            <a:r>
              <a:rPr lang="en-US" dirty="0">
                <a:effectLst/>
              </a:rPr>
              <a:t>, </a:t>
            </a:r>
            <a:r>
              <a:rPr lang="en-US" dirty="0" err="1">
                <a:effectLst/>
              </a:rPr>
              <a:t>Facundo</a:t>
            </a:r>
            <a:r>
              <a:rPr lang="en-US" dirty="0">
                <a:effectLst/>
              </a:rPr>
              <a:t>, Lucas Chancel, Thomas Piketty, Emmanuel </a:t>
            </a:r>
            <a:r>
              <a:rPr lang="en-US" dirty="0" err="1">
                <a:effectLst/>
              </a:rPr>
              <a:t>Saez</a:t>
            </a:r>
            <a:r>
              <a:rPr lang="en-US" dirty="0">
                <a:effectLst/>
              </a:rPr>
              <a:t>, and Gabriel </a:t>
            </a:r>
            <a:r>
              <a:rPr lang="en-US" dirty="0" err="1">
                <a:effectLst/>
              </a:rPr>
              <a:t>Zucman</a:t>
            </a:r>
            <a:r>
              <a:rPr lang="en-US" dirty="0">
                <a:effectLst/>
              </a:rPr>
              <a:t>. “Global Inequality Dynamics: New Findings from </a:t>
            </a:r>
            <a:r>
              <a:rPr lang="en-US" dirty="0" err="1">
                <a:effectLst/>
              </a:rPr>
              <a:t>WID.World</a:t>
            </a:r>
            <a:r>
              <a:rPr lang="en-US" dirty="0">
                <a:effectLst/>
              </a:rPr>
              <a:t>.” Working Paper. National Bureau of Economic Research, February 2017. </a:t>
            </a:r>
            <a:r>
              <a:rPr lang="en-US" dirty="0">
                <a:effectLst/>
                <a:hlinkClick r:id="rId3"/>
              </a:rPr>
              <a:t>https://doi.org/10.3386/w23119</a:t>
            </a:r>
            <a:r>
              <a:rPr lang="en-US" dirty="0">
                <a:effectLst/>
              </a:rPr>
              <a:t>.</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4004435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41690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Why do income sources matter for inequality? Return on capital is 6%, adjusted for inflation. So if all capital income is saved, wealth would grow by 6 percent. By way of comparison, a raise is about 2 percent.</a:t>
            </a:r>
          </a:p>
        </p:txBody>
      </p:sp>
      <p:sp>
        <p:nvSpPr>
          <p:cNvPr id="4" name="Slide Number Placeholder 3"/>
          <p:cNvSpPr>
            <a:spLocks noGrp="1"/>
          </p:cNvSpPr>
          <p:nvPr>
            <p:ph type="sldNum" sz="quarter" idx="10"/>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87147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340643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3141221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r>
              <a:rPr lang="en-US" baseline="0" dirty="0"/>
              <a:t> the horizontal axis, all jobs are ranked from lowest paying to highest paying. On the vertical axis, we show how many jobs were added in the 25 years since 1980</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2002940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454321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Производство все больше автоматизируется. В сфере производства товаров, доля труда в добавленной стоимости упала в 2 раза: с 50 % на доллар до 25 %. </a:t>
            </a:r>
            <a:r>
              <a:rPr lang="en-US" dirty="0">
                <a:effectLst/>
              </a:rPr>
              <a:t>.</a:t>
            </a:r>
          </a:p>
          <a:p>
            <a:r>
              <a:rPr lang="en-US" dirty="0">
                <a:effectLst/>
              </a:rPr>
              <a:t>Production is becoming more and more automated. Accordingly, the share of income paid to labor is declining, and the share of income paid to owners of capital is increasing.</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3687842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Современные технологии увеличили вес и значимость компаний-победителей,</a:t>
            </a:r>
            <a:r>
              <a:rPr lang="ru-RU" baseline="0" dirty="0"/>
              <a:t> которые доминируют на своем рынке. </a:t>
            </a:r>
          </a:p>
          <a:p>
            <a:r>
              <a:rPr lang="ru-RU" dirty="0"/>
              <a:t>рынков на которых победитель забирает весь</a:t>
            </a:r>
            <a:r>
              <a:rPr lang="ru-RU" baseline="0" dirty="0"/>
              <a:t> выигрыш, то есть компания-победитель доминирует на рынке. </a:t>
            </a:r>
          </a:p>
          <a:p>
            <a:r>
              <a:rPr lang="ru-RU" baseline="0" dirty="0"/>
              <a:t>В связи с этим, увеличилось вознаграждение работников, которые обладают исключительными способностями с своей области, а также наметилась тенденция к перераспределению дохода от наемных работников в пользу владельцев бизнеса или интеллектуальной собственности</a:t>
            </a:r>
            <a:endParaRPr lang="en-US" baseline="0" dirty="0"/>
          </a:p>
          <a:p>
            <a:r>
              <a:rPr lang="en-US" baseline="0" dirty="0"/>
              <a:t>Modern technologies allow firms with a competitive advantage to easily scale up their production of goods and services. have increased the importance of firms that dominate their markets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4191217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1375266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Разница</a:t>
            </a:r>
            <a:r>
              <a:rPr lang="ru-RU" baseline="0" dirty="0"/>
              <a:t> в продолжительности жизни между верхним 1% и нижним 10% составляет 10 лет</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133342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4038062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association between status in a hierarchy and stress</a:t>
            </a:r>
            <a:r>
              <a:rPr lang="en-US" baseline="0" dirty="0"/>
              <a:t> can be tested only in a very strict hierarchy which modern humans rarely have. Therefore, the cleanest experiment comes from the animal kingdom – the primates.</a:t>
            </a:r>
          </a:p>
          <a:p>
            <a:r>
              <a:rPr lang="en-US" baseline="0" dirty="0"/>
              <a:t>Male baboon were tracked for 6 years. Those that rank low in the hierarchy showed elevated levels of stress hormone cortisol compared to high-status baboons.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Sapolsky</a:t>
            </a:r>
            <a:r>
              <a:rPr lang="en-US" dirty="0">
                <a:effectLst/>
              </a:rPr>
              <a:t>, Robert M. “Adrenocortical Function, Social Rank, and Personality among Wild Baboons.” </a:t>
            </a:r>
            <a:r>
              <a:rPr lang="en-US" i="1" dirty="0">
                <a:effectLst/>
              </a:rPr>
              <a:t>Biological Psychiatry</a:t>
            </a:r>
            <a:r>
              <a:rPr lang="en-US" dirty="0">
                <a:effectLst/>
              </a:rPr>
              <a:t> 28, no. 10 (November 15, 1990): 862–78. </a:t>
            </a:r>
            <a:r>
              <a:rPr lang="en-US" dirty="0">
                <a:effectLst/>
                <a:hlinkClick r:id="rId3"/>
              </a:rPr>
              <a:t>https://doi.org/10.1016/0006-3223(90)90568-M</a:t>
            </a:r>
            <a:r>
              <a:rPr lang="en-US" dirty="0">
                <a:effectLst/>
              </a:rPr>
              <a: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4031000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society with high inequality experiences a deficit of social support, people feel less alike and this makes them care about one another less. Unequal </a:t>
            </a:r>
            <a:r>
              <a:rPr lang="en-US" baseline="0" dirty="0" err="1"/>
              <a:t>sociaeties</a:t>
            </a:r>
            <a:r>
              <a:rPr lang="en-US" baseline="0" dirty="0"/>
              <a:t> have difficulties agreeing on common policy goals, so they are more fragmented and divided.</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03113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Давайте сначала поговорим о распределении дохода</a:t>
            </a:r>
            <a:r>
              <a:rPr lang="ru-RU" baseline="0" dirty="0"/>
              <a:t> семей (т.н. домохозяйств) в США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a:t>Перед вами – гистограмма распределения дохода построенная на основании общенационального опроса проведенного в 2014 г.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a:t>По горизонтали – уровень дохода</a:t>
            </a:r>
            <a:r>
              <a:rPr lang="en-US" baseline="0" dirty="0"/>
              <a:t> </a:t>
            </a:r>
            <a:r>
              <a:rPr lang="ru-RU" baseline="0" dirty="0"/>
              <a:t>до налогов и перераспределения, а высота столбиков показывает, сколько семей располагает доходом такого уровня.</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1943547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so-called great Gatsby curve. On the horizontal</a:t>
            </a:r>
            <a:r>
              <a:rPr lang="en-US" baseline="0" dirty="0"/>
              <a:t> is the Gini coefficient for developed countries as of 1985. On the vertical axis is a chance that the children will not overtake their parents in the income ranking. This is based on the intergenerational data comparing income rank of parents to income rank of their children. It seems that countries that are initially more unequal have a more difficult time with children doing better than their parents in terms of the income rank.</a:t>
            </a:r>
            <a:r>
              <a:rPr lang="ru-RU" baseline="0" dirty="0"/>
              <a:t>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634012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projection of a slowdown in the US income mobility</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957556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2296092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1298713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a:t>
            </a:r>
            <a:r>
              <a:rPr lang="en-US" baseline="0" dirty="0"/>
              <a:t> public education from property taxes creates inequalities. Nationally, house prices vary by a factor of at least 10.</a:t>
            </a:r>
            <a:endParaRPr lang="en-US" dirty="0"/>
          </a:p>
          <a:p>
            <a:endParaRPr lang="en-US" dirty="0"/>
          </a:p>
          <a:p>
            <a:r>
              <a:rPr lang="en-US" dirty="0"/>
              <a:t>Intergenerational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McEwen, Craig A., and Bruce S. McEwen. “Social Structure, Adversity, Toxic Stress, and Intergenerational Poverty: An Early Childhood Model.” </a:t>
            </a:r>
            <a:r>
              <a:rPr lang="en-US" i="1" dirty="0">
                <a:effectLst/>
              </a:rPr>
              <a:t>Annual Review of Sociology</a:t>
            </a:r>
            <a:r>
              <a:rPr lang="en-US" dirty="0">
                <a:effectLst/>
              </a:rPr>
              <a:t> 43, no. 1 (2017): 445–72. </a:t>
            </a:r>
            <a:r>
              <a:rPr lang="en-US" dirty="0">
                <a:effectLst/>
                <a:hlinkClick r:id="rId3"/>
              </a:rPr>
              <a:t>https://doi.org/10.1146/annurev-soc-060116-053252</a:t>
            </a:r>
            <a:r>
              <a:rPr lang="en-US" dirty="0">
                <a:effectLst/>
              </a:rPr>
              <a:t>.</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64544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Интересно отметить, что для того чтобы войти в 5 %</a:t>
            </a:r>
            <a:r>
              <a:rPr lang="ru-RU" baseline="0" dirty="0"/>
              <a:t> семей с самым высоким доходом – в верхние 5% - необходим годовой доход примерно в 206000 долларов. Для того, чтобы войти в верхние 10 процентов – 157,000 </a:t>
            </a:r>
            <a:r>
              <a:rPr lang="ru-RU" baseline="0" dirty="0" err="1"/>
              <a:t>итд</a:t>
            </a:r>
            <a:r>
              <a:rPr lang="ru-RU" baseline="0" dirty="0"/>
              <a:t>.</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114528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Мы также видим огромную</a:t>
            </a:r>
            <a:r>
              <a:rPr lang="ru-RU" baseline="0" dirty="0"/>
              <a:t> разницу в доходах между верхними и нижними скобками. Например, верхние 10% располагают в 1</a:t>
            </a:r>
            <a:r>
              <a:rPr lang="en-US" baseline="0" dirty="0"/>
              <a:t>3</a:t>
            </a:r>
            <a:r>
              <a:rPr lang="ru-RU" baseline="0" dirty="0"/>
              <a:t> раз</a:t>
            </a:r>
            <a:r>
              <a:rPr lang="en-US" baseline="0" dirty="0"/>
              <a:t> </a:t>
            </a:r>
            <a:r>
              <a:rPr lang="ru-RU" baseline="0" dirty="0"/>
              <a:t>большим доходом чем нижние 10%.</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717174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Gini coefficient conveniently summarizes dispersion</a:t>
            </a:r>
            <a:r>
              <a:rPr lang="en-US" baseline="0" dirty="0"/>
              <a:t> in a distribution using just one number. This graph uses income inequality as an example. The red line plots income shares held by various population groups. The shape of the income distribution will determine the shape of the red line. A completely equal income distribution corresponds to each person holding an equal share of income, as depicted by a 45 degree dashed orange line. A completely unequal income distribution where one person at the top has all the income and the rest have nothing looks like an L-shape depicted in dark blue.</a:t>
            </a:r>
          </a:p>
          <a:p>
            <a:r>
              <a:rPr lang="en-US" baseline="0" dirty="0"/>
              <a:t>The average distance between the actual income distribution and completely equal income distribution can be summarized by area A. The larger is area A, the more unequal is the income distribution.</a:t>
            </a:r>
          </a:p>
        </p:txBody>
      </p:sp>
      <p:sp>
        <p:nvSpPr>
          <p:cNvPr id="4" name="Slide Number Placeholder 3"/>
          <p:cNvSpPr>
            <a:spLocks noGrp="1"/>
          </p:cNvSpPr>
          <p:nvPr>
            <p:ph type="sldNum" sz="quarter" idx="10"/>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18117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Давайте попробуем</a:t>
            </a:r>
            <a:r>
              <a:rPr lang="ru-RU" baseline="0" dirty="0"/>
              <a:t> построить коэффициент Джини для США, опираясь на гистограмму распределения доходов. Мы получаем коэффициент около 0.4.</a:t>
            </a:r>
          </a:p>
          <a:p>
            <a:r>
              <a:rPr lang="ru-RU" baseline="0" dirty="0"/>
              <a:t>Надо сказать, что в США неравенство доходов – самое высокое среди развитых стран</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184606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Страны</a:t>
            </a:r>
            <a:r>
              <a:rPr lang="ru-RU" baseline="0" dirty="0"/>
              <a:t> с наибольшим равенством находятся в западной Европе, а страны с экстремальным неравенством – в Африке и средней Азии: Узбекистан, Таджикистан, Гватемала, Южная Африка. По степени неравенства США сравнимы с Китаем, Аргентиной, Малайзией, </a:t>
            </a:r>
            <a:r>
              <a:rPr lang="ru-RU" baseline="0" dirty="0" err="1"/>
              <a:t>Морокко</a:t>
            </a:r>
            <a:r>
              <a:rPr lang="ru-RU" baseline="0" dirty="0"/>
              <a:t>, Мозамбиком, Мадагаскаром, Танзанией </a:t>
            </a:r>
            <a:r>
              <a:rPr lang="ru-RU" baseline="0" dirty="0" err="1"/>
              <a:t>итд</a:t>
            </a:r>
            <a:endParaRPr lang="en-US" baseline="0" dirty="0"/>
          </a:p>
          <a:p>
            <a:r>
              <a:rPr lang="ru-RU" baseline="0" dirty="0"/>
              <a:t>Страны с самым равным распределением доходов это Швеция и Чехия</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177433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Доход – это не единственный признак неравенства. Мы</a:t>
            </a:r>
            <a:r>
              <a:rPr lang="ru-RU" baseline="0" dirty="0"/>
              <a:t> получаем гораздо больше информации когда сравниваем неравенство доходов до и после налогов и перераспределения, а также неравенство богатства и потребления.</a:t>
            </a:r>
          </a:p>
        </p:txBody>
      </p:sp>
      <p:sp>
        <p:nvSpPr>
          <p:cNvPr id="4" name="Slide Number Placeholder 3"/>
          <p:cNvSpPr>
            <a:spLocks noGrp="1"/>
          </p:cNvSpPr>
          <p:nvPr>
            <p:ph type="sldNum" sz="quarter" idx="10"/>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402066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8617-0451-44BE-AC82-7FE3DD456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DF4196-F966-4329-BDF7-977A1F6516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DFD08C-D35E-45F0-B077-773BC7B8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41BFAA-77C8-4C7C-9010-3EBAFD06BDA7}"/>
              </a:ext>
            </a:extLst>
          </p:cNvPr>
          <p:cNvSpPr>
            <a:spLocks noGrp="1"/>
          </p:cNvSpPr>
          <p:nvPr>
            <p:ph type="dt" sz="half" idx="10"/>
          </p:nvPr>
        </p:nvSpPr>
        <p:spPr>
          <a:xfrm>
            <a:off x="838200" y="6356350"/>
            <a:ext cx="2743200" cy="365125"/>
          </a:xfrm>
          <a:prstGeom prst="rect">
            <a:avLst/>
          </a:prstGeom>
        </p:spPr>
        <p:txBody>
          <a:bodyPr/>
          <a:lstStyle/>
          <a:p>
            <a:fld id="{DEC6080A-7F46-4EC1-9E2A-DEE2B0C0D0C4}" type="datetime1">
              <a:rPr lang="en-GB" smtClean="0"/>
              <a:t>13/10/2020</a:t>
            </a:fld>
            <a:endParaRPr lang="en-GB"/>
          </a:p>
        </p:txBody>
      </p:sp>
      <p:sp>
        <p:nvSpPr>
          <p:cNvPr id="6" name="Footer Placeholder 5">
            <a:extLst>
              <a:ext uri="{FF2B5EF4-FFF2-40B4-BE49-F238E27FC236}">
                <a16:creationId xmlns:a16="http://schemas.microsoft.com/office/drawing/2014/main" id="{3276B7AF-7CE5-4FB3-9153-26335332B2F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493ABD0-5698-44B0-A20E-93E689F5EC11}"/>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24870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EA43-E33B-4398-A0D3-10175F31D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B3D3B0-D4A8-4A53-A9C0-C3D768CEF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EB4231-347F-4CC7-8E6E-54A4B4BD2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733CE5-9EEA-4FCE-84B5-B77B3ED256E4}"/>
              </a:ext>
            </a:extLst>
          </p:cNvPr>
          <p:cNvSpPr>
            <a:spLocks noGrp="1"/>
          </p:cNvSpPr>
          <p:nvPr>
            <p:ph type="dt" sz="half" idx="10"/>
          </p:nvPr>
        </p:nvSpPr>
        <p:spPr>
          <a:xfrm>
            <a:off x="838200" y="6356350"/>
            <a:ext cx="2743200" cy="365125"/>
          </a:xfrm>
          <a:prstGeom prst="rect">
            <a:avLst/>
          </a:prstGeom>
        </p:spPr>
        <p:txBody>
          <a:bodyPr/>
          <a:lstStyle/>
          <a:p>
            <a:fld id="{492268C9-B903-42EF-B4B9-89EE1457A750}" type="datetime1">
              <a:rPr lang="en-GB" smtClean="0"/>
              <a:t>13/10/2020</a:t>
            </a:fld>
            <a:endParaRPr lang="en-GB"/>
          </a:p>
        </p:txBody>
      </p:sp>
      <p:sp>
        <p:nvSpPr>
          <p:cNvPr id="6" name="Footer Placeholder 5">
            <a:extLst>
              <a:ext uri="{FF2B5EF4-FFF2-40B4-BE49-F238E27FC236}">
                <a16:creationId xmlns:a16="http://schemas.microsoft.com/office/drawing/2014/main" id="{25067ED4-813C-4ACA-9460-DF0467B1F77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F957ABE-8D0D-4FE1-8AC6-42637A49AA73}"/>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951797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9884-1EBD-4CFB-900E-31709D6AE4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83C7BB-33CA-4513-81C3-904F3FF702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621061-A01D-4C95-B06A-3B6E3153F4BD}"/>
              </a:ext>
            </a:extLst>
          </p:cNvPr>
          <p:cNvSpPr>
            <a:spLocks noGrp="1"/>
          </p:cNvSpPr>
          <p:nvPr>
            <p:ph type="dt" sz="half" idx="10"/>
          </p:nvPr>
        </p:nvSpPr>
        <p:spPr>
          <a:xfrm>
            <a:off x="838200" y="6356350"/>
            <a:ext cx="2743200" cy="365125"/>
          </a:xfrm>
          <a:prstGeom prst="rect">
            <a:avLst/>
          </a:prstGeom>
        </p:spPr>
        <p:txBody>
          <a:bodyPr/>
          <a:lstStyle/>
          <a:p>
            <a:fld id="{92BE42B5-B0B7-4092-BBD8-0F7E813817C0}" type="datetime1">
              <a:rPr lang="en-GB" smtClean="0"/>
              <a:t>13/10/2020</a:t>
            </a:fld>
            <a:endParaRPr lang="en-GB"/>
          </a:p>
        </p:txBody>
      </p:sp>
      <p:sp>
        <p:nvSpPr>
          <p:cNvPr id="5" name="Footer Placeholder 4">
            <a:extLst>
              <a:ext uri="{FF2B5EF4-FFF2-40B4-BE49-F238E27FC236}">
                <a16:creationId xmlns:a16="http://schemas.microsoft.com/office/drawing/2014/main" id="{AABBDAB3-9221-4678-93DD-6F4F5EC886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935253-D773-40E7-BBEB-6A3B31A2D71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418995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0A103-CD01-42A7-AEAF-E742EB987E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98D1B4-4288-4E84-9E79-06CD6F9487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576B0C-6E8C-4DC7-B670-D5C2372A95B5}"/>
              </a:ext>
            </a:extLst>
          </p:cNvPr>
          <p:cNvSpPr>
            <a:spLocks noGrp="1"/>
          </p:cNvSpPr>
          <p:nvPr>
            <p:ph type="dt" sz="half" idx="10"/>
          </p:nvPr>
        </p:nvSpPr>
        <p:spPr>
          <a:xfrm>
            <a:off x="838200" y="6356350"/>
            <a:ext cx="2743200" cy="365125"/>
          </a:xfrm>
          <a:prstGeom prst="rect">
            <a:avLst/>
          </a:prstGeom>
        </p:spPr>
        <p:txBody>
          <a:bodyPr/>
          <a:lstStyle/>
          <a:p>
            <a:fld id="{04F56108-3E6D-409D-937E-FF84CEBAA288}" type="datetime1">
              <a:rPr lang="en-GB" smtClean="0"/>
              <a:t>13/10/2020</a:t>
            </a:fld>
            <a:endParaRPr lang="en-GB"/>
          </a:p>
        </p:txBody>
      </p:sp>
      <p:sp>
        <p:nvSpPr>
          <p:cNvPr id="5" name="Footer Placeholder 4">
            <a:extLst>
              <a:ext uri="{FF2B5EF4-FFF2-40B4-BE49-F238E27FC236}">
                <a16:creationId xmlns:a16="http://schemas.microsoft.com/office/drawing/2014/main" id="{77C3B5BA-0640-4759-8CD2-B3F7A36A51D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975AD88-CDA7-425D-A0BA-A42540EADD9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65740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1A1B-6776-4671-B601-DE113DE8231B}"/>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D656840-887C-4162-B08D-F195479EBBAD}"/>
              </a:ext>
            </a:extLst>
          </p:cNvPr>
          <p:cNvSpPr>
            <a:spLocks noGrp="1"/>
          </p:cNvSpPr>
          <p:nvPr>
            <p:ph type="sldNum" sz="quarter" idx="10"/>
          </p:nvPr>
        </p:nvSpPr>
        <p:spPr/>
        <p:txBody>
          <a:bodyPr/>
          <a:lstStyle/>
          <a:p>
            <a:fld id="{D9F085D5-EC86-4F6A-B501-C1359CB39116}" type="slidenum">
              <a:rPr lang="en-GB" smtClean="0"/>
              <a:pPr/>
              <a:t>‹#›</a:t>
            </a:fld>
            <a:endParaRPr lang="en-GB"/>
          </a:p>
        </p:txBody>
      </p:sp>
      <p:pic>
        <p:nvPicPr>
          <p:cNvPr id="4" name="Picture 3">
            <a:extLst>
              <a:ext uri="{FF2B5EF4-FFF2-40B4-BE49-F238E27FC236}">
                <a16:creationId xmlns:a16="http://schemas.microsoft.com/office/drawing/2014/main" id="{553C378D-FDAB-4499-9FE3-EC729E56D893}"/>
              </a:ext>
            </a:extLst>
          </p:cNvPr>
          <p:cNvPicPr>
            <a:picLocks noChangeAspect="1"/>
          </p:cNvPicPr>
          <p:nvPr userDrawn="1"/>
        </p:nvPicPr>
        <p:blipFill>
          <a:blip r:embed="rId2"/>
          <a:stretch>
            <a:fillRect/>
          </a:stretch>
        </p:blipFill>
        <p:spPr>
          <a:xfrm rot="16200000">
            <a:off x="-3081015" y="195085"/>
            <a:ext cx="1892739" cy="2017721"/>
          </a:xfrm>
          <a:prstGeom prst="rect">
            <a:avLst/>
          </a:prstGeom>
        </p:spPr>
      </p:pic>
    </p:spTree>
    <p:extLst>
      <p:ext uri="{BB962C8B-B14F-4D97-AF65-F5344CB8AC3E}">
        <p14:creationId xmlns:p14="http://schemas.microsoft.com/office/powerpoint/2010/main" val="192663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7"/>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8"/>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28" r:id="rId11"/>
    <p:sldLayoutId id="2147483729" r:id="rId12"/>
    <p:sldLayoutId id="2147483730" r:id="rId13"/>
    <p:sldLayoutId id="2147483731" r:id="rId14"/>
    <p:sldLayoutId id="2147483735" r:id="rId15"/>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file:////Users/Jon/NEED%20Dropbox/Presentations/Inequality/Programs/incshr.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file:////Users/Jon/NEED%20Dropbox/Presentations/Inequality/Images/CBPP_ActionAtTop.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stolyar@umich.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AE4E16-0EA1-40DB-A268-EDEE8E15754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2" name="Title 1"/>
          <p:cNvSpPr>
            <a:spLocks noGrp="1"/>
          </p:cNvSpPr>
          <p:nvPr>
            <p:ph type="ctrTitle"/>
          </p:nvPr>
        </p:nvSpPr>
        <p:spPr>
          <a:xfrm>
            <a:off x="1524000" y="1806869"/>
            <a:ext cx="9144000" cy="1289761"/>
          </a:xfrm>
        </p:spPr>
        <p:txBody>
          <a:bodyPr anchor="ctr" anchorCtr="0"/>
          <a:lstStyle/>
          <a:p>
            <a:r>
              <a:rPr lang="en-US" dirty="0">
                <a:solidFill>
                  <a:schemeClr val="bg1"/>
                </a:solidFill>
              </a:rPr>
              <a:t>Economic Inequality</a:t>
            </a:r>
          </a:p>
        </p:txBody>
      </p:sp>
      <p:sp>
        <p:nvSpPr>
          <p:cNvPr id="3" name="Subtitle 2"/>
          <p:cNvSpPr>
            <a:spLocks noGrp="1"/>
          </p:cNvSpPr>
          <p:nvPr>
            <p:ph type="subTitle" idx="1"/>
          </p:nvPr>
        </p:nvSpPr>
        <p:spPr>
          <a:xfrm>
            <a:off x="1413638" y="3753290"/>
            <a:ext cx="9144000" cy="2307265"/>
          </a:xfrm>
        </p:spPr>
        <p:txBody>
          <a:bodyPr>
            <a:normAutofit/>
          </a:bodyPr>
          <a:lstStyle/>
          <a:p>
            <a:pPr>
              <a:lnSpc>
                <a:spcPct val="100000"/>
              </a:lnSpc>
              <a:spcBef>
                <a:spcPts val="0"/>
              </a:spcBef>
            </a:pPr>
            <a:r>
              <a:rPr lang="en-US" sz="3200" b="1" dirty="0">
                <a:solidFill>
                  <a:schemeClr val="bg1"/>
                </a:solidFill>
              </a:rPr>
              <a:t>Dmitriy Stolyarov, Ph.D.</a:t>
            </a:r>
          </a:p>
          <a:p>
            <a:pPr>
              <a:lnSpc>
                <a:spcPct val="100000"/>
              </a:lnSpc>
              <a:spcBef>
                <a:spcPts val="0"/>
              </a:spcBef>
            </a:pPr>
            <a:r>
              <a:rPr lang="en-US" sz="2800" i="1" dirty="0">
                <a:solidFill>
                  <a:schemeClr val="bg1"/>
                </a:solidFill>
              </a:rPr>
              <a:t>Department of Economics, </a:t>
            </a:r>
          </a:p>
          <a:p>
            <a:pPr>
              <a:lnSpc>
                <a:spcPct val="100000"/>
              </a:lnSpc>
              <a:spcBef>
                <a:spcPts val="0"/>
              </a:spcBef>
            </a:pPr>
            <a:r>
              <a:rPr lang="en-US" sz="2800" i="1" dirty="0">
                <a:solidFill>
                  <a:schemeClr val="bg1"/>
                </a:solidFill>
              </a:rPr>
              <a:t>University of Michigan</a:t>
            </a:r>
          </a:p>
          <a:p>
            <a:pPr>
              <a:lnSpc>
                <a:spcPct val="100000"/>
              </a:lnSpc>
              <a:spcBef>
                <a:spcPts val="0"/>
              </a:spcBef>
            </a:pPr>
            <a:r>
              <a:rPr lang="en-US" sz="3200" b="1" dirty="0">
                <a:solidFill>
                  <a:schemeClr val="bg1"/>
                </a:solidFill>
              </a:rPr>
              <a:t>Adult Learning Institute</a:t>
            </a:r>
          </a:p>
          <a:p>
            <a:pPr>
              <a:lnSpc>
                <a:spcPct val="100000"/>
              </a:lnSpc>
              <a:spcBef>
                <a:spcPts val="0"/>
              </a:spcBef>
            </a:pPr>
            <a:r>
              <a:rPr lang="en-US" sz="1800" dirty="0">
                <a:solidFill>
                  <a:schemeClr val="bg1"/>
                </a:solidFill>
              </a:rPr>
              <a:t>Oct 13, 2020</a:t>
            </a:r>
            <a:endParaRPr lang="en-US" sz="1800" b="1" dirty="0">
              <a:solidFill>
                <a:schemeClr val="bg1"/>
              </a:solidFill>
            </a:endParaRP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pic>
        <p:nvPicPr>
          <p:cNvPr id="6" name="Picture 5">
            <a:extLst>
              <a:ext uri="{FF2B5EF4-FFF2-40B4-BE49-F238E27FC236}">
                <a16:creationId xmlns:a16="http://schemas.microsoft.com/office/drawing/2014/main" id="{E3739F97-2E48-4EBF-904D-C4533E495050}"/>
              </a:ext>
            </a:extLst>
          </p:cNvPr>
          <p:cNvPicPr>
            <a:picLocks noChangeAspect="1"/>
          </p:cNvPicPr>
          <p:nvPr/>
        </p:nvPicPr>
        <p:blipFill>
          <a:blip r:embed="rId3"/>
          <a:stretch>
            <a:fillRect/>
          </a:stretch>
        </p:blipFill>
        <p:spPr>
          <a:xfrm>
            <a:off x="3238502" y="351746"/>
            <a:ext cx="5714996" cy="952500"/>
          </a:xfrm>
          <a:prstGeom prst="rect">
            <a:avLst/>
          </a:prstGeom>
        </p:spPr>
      </p:pic>
    </p:spTree>
    <p:extLst>
      <p:ext uri="{BB962C8B-B14F-4D97-AF65-F5344CB8AC3E}">
        <p14:creationId xmlns:p14="http://schemas.microsoft.com/office/powerpoint/2010/main" val="11153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solidFill>
                  <a:schemeClr val="bg1"/>
                </a:solidFill>
              </a:rPr>
              <a:t>For</a:t>
            </a:r>
            <a:r>
              <a:rPr lang="en-US" dirty="0"/>
              <a:t>ming the GINI Coefficient: 2015</a:t>
            </a:r>
          </a:p>
        </p:txBody>
      </p:sp>
      <p:sp>
        <p:nvSpPr>
          <p:cNvPr id="11" name="TextBox 10">
            <a:extLst>
              <a:ext uri="{FF2B5EF4-FFF2-40B4-BE49-F238E27FC236}">
                <a16:creationId xmlns:a16="http://schemas.microsoft.com/office/drawing/2014/main" id="{2946A3A2-B18F-A642-9D53-B1DB0FF7E258}"/>
              </a:ext>
            </a:extLst>
          </p:cNvPr>
          <p:cNvSpPr txBox="1"/>
          <p:nvPr/>
        </p:nvSpPr>
        <p:spPr>
          <a:xfrm>
            <a:off x="3249827" y="6457890"/>
            <a:ext cx="4695516" cy="246221"/>
          </a:xfrm>
          <a:prstGeom prst="rect">
            <a:avLst/>
          </a:prstGeom>
          <a:noFill/>
        </p:spPr>
        <p:txBody>
          <a:bodyPr wrap="none" rtlCol="0">
            <a:spAutoFit/>
          </a:bodyPr>
          <a:lstStyle/>
          <a:p>
            <a:pPr lvl="0">
              <a:defRPr/>
            </a:pPr>
            <a:r>
              <a:rPr lang="en-US" sz="1000" dirty="0"/>
              <a:t>Source: 2015 1-year American Community Survey, based on pre-tax household income.</a:t>
            </a:r>
          </a:p>
        </p:txBody>
      </p:sp>
      <p:grpSp>
        <p:nvGrpSpPr>
          <p:cNvPr id="14" name="Group 13"/>
          <p:cNvGrpSpPr/>
          <p:nvPr/>
        </p:nvGrpSpPr>
        <p:grpSpPr>
          <a:xfrm>
            <a:off x="700938" y="1920669"/>
            <a:ext cx="5621438" cy="3572782"/>
            <a:chOff x="700938" y="1920669"/>
            <a:chExt cx="5621438" cy="3572782"/>
          </a:xfrm>
        </p:grpSpPr>
        <p:sp>
          <p:nvSpPr>
            <p:cNvPr id="7" name="TextBox 6"/>
            <p:cNvSpPr txBox="1"/>
            <p:nvPr/>
          </p:nvSpPr>
          <p:spPr>
            <a:xfrm>
              <a:off x="2030394" y="1920669"/>
              <a:ext cx="2618217" cy="369332"/>
            </a:xfrm>
            <a:prstGeom prst="rect">
              <a:avLst/>
            </a:prstGeom>
            <a:noFill/>
          </p:spPr>
          <p:txBody>
            <a:bodyPr wrap="none" rtlCol="0">
              <a:spAutoFit/>
            </a:bodyPr>
            <a:lstStyle/>
            <a:p>
              <a:r>
                <a:rPr lang="en-US" dirty="0">
                  <a:solidFill>
                    <a:srgbClr val="2B414D"/>
                  </a:solidFill>
                </a:rPr>
                <a:t>Quintile Shares of Income</a:t>
              </a:r>
            </a:p>
          </p:txBody>
        </p:sp>
        <p:grpSp>
          <p:nvGrpSpPr>
            <p:cNvPr id="12" name="Group 11"/>
            <p:cNvGrpSpPr/>
            <p:nvPr/>
          </p:nvGrpSpPr>
          <p:grpSpPr>
            <a:xfrm>
              <a:off x="700938" y="2217629"/>
              <a:ext cx="5621438" cy="3275822"/>
              <a:chOff x="746449" y="2247900"/>
              <a:chExt cx="5621438" cy="3275822"/>
            </a:xfrm>
          </p:grpSpPr>
          <p:graphicFrame>
            <p:nvGraphicFramePr>
              <p:cNvPr id="4" name="Chart 3"/>
              <p:cNvGraphicFramePr>
                <a:graphicFrameLocks/>
              </p:cNvGraphicFramePr>
              <p:nvPr>
                <p:extLst>
                  <p:ext uri="{D42A27DB-BD31-4B8C-83A1-F6EECF244321}">
                    <p14:modId xmlns:p14="http://schemas.microsoft.com/office/powerpoint/2010/main" val="1102456669"/>
                  </p:ext>
                </p:extLst>
              </p:nvPr>
            </p:nvGraphicFramePr>
            <p:xfrm>
              <a:off x="746449" y="2247900"/>
              <a:ext cx="5277130" cy="327582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59547" y="5152735"/>
                <a:ext cx="5108340" cy="369332"/>
              </a:xfrm>
              <a:prstGeom prst="rect">
                <a:avLst/>
              </a:prstGeom>
              <a:noFill/>
            </p:spPr>
            <p:txBody>
              <a:bodyPr wrap="square" rtlCol="0">
                <a:spAutoFit/>
              </a:bodyPr>
              <a:lstStyle/>
              <a:p>
                <a:r>
                  <a:rPr lang="en-US" dirty="0" err="1"/>
                  <a:t>Btm</a:t>
                </a:r>
                <a:r>
                  <a:rPr lang="en-US" dirty="0"/>
                  <a:t> 20%   20-40%     40-60%    60-80%   Top 20%    </a:t>
                </a:r>
              </a:p>
            </p:txBody>
          </p:sp>
        </p:grpSp>
      </p:grpSp>
      <p:grpSp>
        <p:nvGrpSpPr>
          <p:cNvPr id="15" name="Group 14"/>
          <p:cNvGrpSpPr/>
          <p:nvPr/>
        </p:nvGrpSpPr>
        <p:grpSpPr>
          <a:xfrm>
            <a:off x="6119830" y="1950940"/>
            <a:ext cx="5237023" cy="3572782"/>
            <a:chOff x="6119830" y="1950940"/>
            <a:chExt cx="5237023" cy="3572782"/>
          </a:xfrm>
        </p:grpSpPr>
        <p:sp>
          <p:nvSpPr>
            <p:cNvPr id="8" name="TextBox 7"/>
            <p:cNvSpPr txBox="1">
              <a:spLocks/>
            </p:cNvSpPr>
            <p:nvPr/>
          </p:nvSpPr>
          <p:spPr>
            <a:xfrm>
              <a:off x="6713813" y="1950940"/>
              <a:ext cx="4049057" cy="369332"/>
            </a:xfrm>
            <a:prstGeom prst="rect">
              <a:avLst/>
            </a:prstGeom>
            <a:noFill/>
          </p:spPr>
          <p:txBody>
            <a:bodyPr wrap="none" rtlCol="0">
              <a:spAutoFit/>
            </a:bodyPr>
            <a:lstStyle/>
            <a:p>
              <a:r>
                <a:rPr lang="en-US" dirty="0">
                  <a:solidFill>
                    <a:srgbClr val="2B414D"/>
                  </a:solidFill>
                </a:rPr>
                <a:t>CUMULATIVE Quintile Shares of Income</a:t>
              </a:r>
            </a:p>
          </p:txBody>
        </p:sp>
        <p:graphicFrame>
          <p:nvGraphicFramePr>
            <p:cNvPr id="6" name="Chart 5"/>
            <p:cNvGraphicFramePr>
              <a:graphicFrameLocks/>
            </p:cNvGraphicFramePr>
            <p:nvPr>
              <p:extLst>
                <p:ext uri="{D42A27DB-BD31-4B8C-83A1-F6EECF244321}">
                  <p14:modId xmlns:p14="http://schemas.microsoft.com/office/powerpoint/2010/main" val="3060423647"/>
                </p:ext>
              </p:extLst>
            </p:nvPr>
          </p:nvGraphicFramePr>
          <p:xfrm>
            <a:off x="6119830" y="2247900"/>
            <a:ext cx="5237023" cy="327582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6524921" y="5124119"/>
              <a:ext cx="4758964" cy="369332"/>
            </a:xfrm>
            <a:prstGeom prst="rect">
              <a:avLst/>
            </a:prstGeom>
            <a:noFill/>
          </p:spPr>
          <p:txBody>
            <a:bodyPr wrap="square" rtlCol="0">
              <a:spAutoFit/>
            </a:bodyPr>
            <a:lstStyle/>
            <a:p>
              <a:r>
                <a:rPr lang="en-US" dirty="0"/>
                <a:t>      20%          40%         60%           80%        100%    </a:t>
              </a:r>
            </a:p>
          </p:txBody>
        </p:sp>
      </p:grpSp>
    </p:spTree>
    <p:extLst>
      <p:ext uri="{BB962C8B-B14F-4D97-AF65-F5344CB8AC3E}">
        <p14:creationId xmlns:p14="http://schemas.microsoft.com/office/powerpoint/2010/main" val="367811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C517111-6665-F94C-A55C-869AA9BE7A3E}"/>
              </a:ext>
            </a:extLst>
          </p:cNvPr>
          <p:cNvPicPr>
            <a:picLocks noGrp="1" noChangeAspect="1"/>
          </p:cNvPicPr>
          <p:nvPr>
            <p:ph idx="1"/>
          </p:nvPr>
        </p:nvPicPr>
        <p:blipFill>
          <a:blip r:embed="rId3"/>
          <a:stretch>
            <a:fillRect/>
          </a:stretch>
        </p:blipFill>
        <p:spPr>
          <a:xfrm>
            <a:off x="346509" y="788505"/>
            <a:ext cx="11398455" cy="5784716"/>
          </a:xfrm>
        </p:spPr>
      </p:pic>
      <p:sp>
        <p:nvSpPr>
          <p:cNvPr id="2" name="Title 1">
            <a:extLst>
              <a:ext uri="{FF2B5EF4-FFF2-40B4-BE49-F238E27FC236}">
                <a16:creationId xmlns:a16="http://schemas.microsoft.com/office/drawing/2014/main" id="{30366787-9EDA-5244-8076-C39E5AA86A56}"/>
              </a:ext>
            </a:extLst>
          </p:cNvPr>
          <p:cNvSpPr>
            <a:spLocks noGrp="1"/>
          </p:cNvSpPr>
          <p:nvPr>
            <p:ph type="title"/>
          </p:nvPr>
        </p:nvSpPr>
        <p:spPr>
          <a:xfrm>
            <a:off x="953703" y="9625"/>
            <a:ext cx="10515600" cy="1325563"/>
          </a:xfrm>
        </p:spPr>
        <p:txBody>
          <a:bodyPr/>
          <a:lstStyle/>
          <a:p>
            <a:r>
              <a:rPr lang="en-US" dirty="0"/>
              <a:t> </a:t>
            </a:r>
            <a:r>
              <a:rPr lang="en-US" dirty="0">
                <a:solidFill>
                  <a:schemeClr val="bg1"/>
                </a:solidFill>
              </a:rPr>
              <a:t>Gi</a:t>
            </a:r>
            <a:r>
              <a:rPr lang="en-US" dirty="0"/>
              <a:t>ni Coefficient around the world, 2014</a:t>
            </a:r>
          </a:p>
        </p:txBody>
      </p:sp>
      <p:sp>
        <p:nvSpPr>
          <p:cNvPr id="4" name="Slide Number Placeholder 3">
            <a:extLst>
              <a:ext uri="{FF2B5EF4-FFF2-40B4-BE49-F238E27FC236}">
                <a16:creationId xmlns:a16="http://schemas.microsoft.com/office/drawing/2014/main" id="{9DA2D7C8-009E-E242-A115-D5B3DE81DB30}"/>
              </a:ext>
            </a:extLst>
          </p:cNvPr>
          <p:cNvSpPr>
            <a:spLocks noGrp="1"/>
          </p:cNvSpPr>
          <p:nvPr>
            <p:ph type="sldNum" sz="quarter" idx="12"/>
          </p:nvPr>
        </p:nvSpPr>
        <p:spPr/>
        <p:txBody>
          <a:bodyPr/>
          <a:lstStyle/>
          <a:p>
            <a:fld id="{D9F085D5-EC86-4F6A-B501-C1359CB39116}" type="slidenum">
              <a:rPr lang="en-US" smtClean="0"/>
              <a:t>11</a:t>
            </a:fld>
            <a:endParaRPr lang="en-US" dirty="0"/>
          </a:p>
        </p:txBody>
      </p:sp>
      <p:sp>
        <p:nvSpPr>
          <p:cNvPr id="6" name="TextBox 5">
            <a:extLst>
              <a:ext uri="{FF2B5EF4-FFF2-40B4-BE49-F238E27FC236}">
                <a16:creationId xmlns:a16="http://schemas.microsoft.com/office/drawing/2014/main" id="{81BC0143-8565-0B4B-9AA8-A33F4686E3F1}"/>
              </a:ext>
            </a:extLst>
          </p:cNvPr>
          <p:cNvSpPr txBox="1"/>
          <p:nvPr/>
        </p:nvSpPr>
        <p:spPr>
          <a:xfrm>
            <a:off x="3249827" y="6457890"/>
            <a:ext cx="3041217" cy="246221"/>
          </a:xfrm>
          <a:prstGeom prst="rect">
            <a:avLst/>
          </a:prstGeom>
          <a:noFill/>
        </p:spPr>
        <p:txBody>
          <a:bodyPr wrap="none" rtlCol="0">
            <a:spAutoFit/>
          </a:bodyPr>
          <a:lstStyle/>
          <a:p>
            <a:pPr lvl="0">
              <a:defRPr/>
            </a:pPr>
            <a:r>
              <a:rPr lang="en-US" sz="1000" dirty="0"/>
              <a:t>Source: Data taken from the 2014 CIA World Factbook.</a:t>
            </a:r>
          </a:p>
        </p:txBody>
      </p:sp>
    </p:spTree>
    <p:extLst>
      <p:ext uri="{BB962C8B-B14F-4D97-AF65-F5344CB8AC3E}">
        <p14:creationId xmlns:p14="http://schemas.microsoft.com/office/powerpoint/2010/main" val="200409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4A4F-0F5C-B34D-AED1-761D951E1B63}"/>
              </a:ext>
            </a:extLst>
          </p:cNvPr>
          <p:cNvSpPr>
            <a:spLocks noGrp="1"/>
          </p:cNvSpPr>
          <p:nvPr>
            <p:ph type="title"/>
          </p:nvPr>
        </p:nvSpPr>
        <p:spPr/>
        <p:txBody>
          <a:bodyPr/>
          <a:lstStyle/>
          <a:p>
            <a:r>
              <a:rPr lang="en-US" dirty="0">
                <a:solidFill>
                  <a:schemeClr val="bg1"/>
                </a:solidFill>
              </a:rPr>
              <a:t>Dif</a:t>
            </a:r>
            <a:r>
              <a:rPr lang="en-US" dirty="0"/>
              <a:t>ferent Ways of Thinking About Inequality </a:t>
            </a:r>
          </a:p>
        </p:txBody>
      </p:sp>
      <p:sp>
        <p:nvSpPr>
          <p:cNvPr id="3" name="Content Placeholder 2">
            <a:extLst>
              <a:ext uri="{FF2B5EF4-FFF2-40B4-BE49-F238E27FC236}">
                <a16:creationId xmlns:a16="http://schemas.microsoft.com/office/drawing/2014/main" id="{44AC5FE0-2677-AA4F-816D-9FB980AE2D5D}"/>
              </a:ext>
            </a:extLst>
          </p:cNvPr>
          <p:cNvSpPr>
            <a:spLocks noGrp="1"/>
          </p:cNvSpPr>
          <p:nvPr>
            <p:ph idx="1"/>
          </p:nvPr>
        </p:nvSpPr>
        <p:spPr>
          <a:xfrm>
            <a:off x="3922240" y="1325563"/>
            <a:ext cx="4347519" cy="4351338"/>
          </a:xfrm>
        </p:spPr>
        <p:txBody>
          <a:bodyPr/>
          <a:lstStyle/>
          <a:p>
            <a:r>
              <a:rPr lang="en-US" dirty="0"/>
              <a:t>Income Inequality</a:t>
            </a:r>
          </a:p>
          <a:p>
            <a:pPr lvl="1"/>
            <a:r>
              <a:rPr lang="en-US" dirty="0"/>
              <a:t>Before taxes and transfers</a:t>
            </a:r>
          </a:p>
          <a:p>
            <a:pPr lvl="1"/>
            <a:r>
              <a:rPr lang="en-US" dirty="0"/>
              <a:t>After taxes and transfers</a:t>
            </a:r>
          </a:p>
          <a:p>
            <a:r>
              <a:rPr lang="en-US" dirty="0"/>
              <a:t>Wealth Inequality</a:t>
            </a:r>
          </a:p>
          <a:p>
            <a:r>
              <a:rPr lang="en-US" dirty="0"/>
              <a:t>Consumption Inequality</a:t>
            </a:r>
          </a:p>
        </p:txBody>
      </p:sp>
      <p:sp>
        <p:nvSpPr>
          <p:cNvPr id="4" name="Slide Number Placeholder 3">
            <a:extLst>
              <a:ext uri="{FF2B5EF4-FFF2-40B4-BE49-F238E27FC236}">
                <a16:creationId xmlns:a16="http://schemas.microsoft.com/office/drawing/2014/main" id="{F71795BF-E1AA-5348-8D73-947F1CBCC4DE}"/>
              </a:ext>
            </a:extLst>
          </p:cNvPr>
          <p:cNvSpPr>
            <a:spLocks noGrp="1"/>
          </p:cNvSpPr>
          <p:nvPr>
            <p:ph type="sldNum" sz="quarter" idx="12"/>
          </p:nvPr>
        </p:nvSpPr>
        <p:spPr/>
        <p:txBody>
          <a:bodyPr/>
          <a:lstStyle/>
          <a:p>
            <a:fld id="{D9F085D5-EC86-4F6A-B501-C1359CB39116}" type="slidenum">
              <a:rPr lang="en-US" smtClean="0"/>
              <a:t>12</a:t>
            </a:fld>
            <a:endParaRPr lang="en-US" dirty="0"/>
          </a:p>
        </p:txBody>
      </p:sp>
    </p:spTree>
    <p:extLst>
      <p:ext uri="{BB962C8B-B14F-4D97-AF65-F5344CB8AC3E}">
        <p14:creationId xmlns:p14="http://schemas.microsoft.com/office/powerpoint/2010/main" val="72941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FED1-4370-7C48-A3DD-4F450EA5781E}"/>
              </a:ext>
            </a:extLst>
          </p:cNvPr>
          <p:cNvSpPr>
            <a:spLocks noGrp="1"/>
          </p:cNvSpPr>
          <p:nvPr>
            <p:ph type="title"/>
          </p:nvPr>
        </p:nvSpPr>
        <p:spPr>
          <a:xfrm>
            <a:off x="696798" y="18854"/>
            <a:ext cx="10515600" cy="1325563"/>
          </a:xfrm>
        </p:spPr>
        <p:txBody>
          <a:bodyPr>
            <a:normAutofit/>
          </a:bodyPr>
          <a:lstStyle/>
          <a:p>
            <a:r>
              <a:rPr lang="en-US" sz="3600" dirty="0">
                <a:solidFill>
                  <a:schemeClr val="bg1"/>
                </a:solidFill>
              </a:rPr>
              <a:t> Con</a:t>
            </a:r>
            <a:r>
              <a:rPr lang="en-US" sz="3600" dirty="0"/>
              <a:t>sumption is more equal than income</a:t>
            </a:r>
          </a:p>
        </p:txBody>
      </p:sp>
      <p:sp>
        <p:nvSpPr>
          <p:cNvPr id="4" name="Slide Number Placeholder 3">
            <a:extLst>
              <a:ext uri="{FF2B5EF4-FFF2-40B4-BE49-F238E27FC236}">
                <a16:creationId xmlns:a16="http://schemas.microsoft.com/office/drawing/2014/main" id="{150E000B-A493-8D46-9DB5-DA91414F940E}"/>
              </a:ext>
            </a:extLst>
          </p:cNvPr>
          <p:cNvSpPr>
            <a:spLocks noGrp="1"/>
          </p:cNvSpPr>
          <p:nvPr>
            <p:ph type="sldNum" sz="quarter" idx="12"/>
          </p:nvPr>
        </p:nvSpPr>
        <p:spPr/>
        <p:txBody>
          <a:bodyPr/>
          <a:lstStyle/>
          <a:p>
            <a:fld id="{D9F085D5-EC86-4F6A-B501-C1359CB39116}" type="slidenum">
              <a:rPr lang="en-US" smtClean="0"/>
              <a:t>13</a:t>
            </a:fld>
            <a:endParaRPr lang="en-US" dirty="0"/>
          </a:p>
        </p:txBody>
      </p:sp>
      <p:pic>
        <p:nvPicPr>
          <p:cNvPr id="5" name="Content Placeholder 4">
            <a:extLst>
              <a:ext uri="{FF2B5EF4-FFF2-40B4-BE49-F238E27FC236}">
                <a16:creationId xmlns:a16="http://schemas.microsoft.com/office/drawing/2014/main" id="{8F3D574D-DA9C-D94B-84A4-39C76CB62D06}"/>
              </a:ext>
            </a:extLst>
          </p:cNvPr>
          <p:cNvPicPr>
            <a:picLocks noGrp="1"/>
          </p:cNvPicPr>
          <p:nvPr>
            <p:ph idx="1"/>
          </p:nvPr>
        </p:nvPicPr>
        <p:blipFill>
          <a:blip r:embed="rId3"/>
          <a:stretch>
            <a:fillRect/>
          </a:stretch>
        </p:blipFill>
        <p:spPr>
          <a:xfrm>
            <a:off x="1399592" y="989045"/>
            <a:ext cx="8453535" cy="5241181"/>
          </a:xfrm>
          <a:prstGeom prst="rect">
            <a:avLst/>
          </a:prstGeom>
        </p:spPr>
      </p:pic>
    </p:spTree>
    <p:extLst>
      <p:ext uri="{BB962C8B-B14F-4D97-AF65-F5344CB8AC3E}">
        <p14:creationId xmlns:p14="http://schemas.microsoft.com/office/powerpoint/2010/main" val="3991252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FA4-AF02-1242-8474-6653A6ACA3CF}"/>
              </a:ext>
            </a:extLst>
          </p:cNvPr>
          <p:cNvSpPr>
            <a:spLocks noGrp="1"/>
          </p:cNvSpPr>
          <p:nvPr>
            <p:ph type="title"/>
          </p:nvPr>
        </p:nvSpPr>
        <p:spPr>
          <a:xfrm>
            <a:off x="838200" y="0"/>
            <a:ext cx="9233263" cy="1325563"/>
          </a:xfrm>
        </p:spPr>
        <p:txBody>
          <a:bodyPr/>
          <a:lstStyle/>
          <a:p>
            <a:r>
              <a:rPr lang="en-US" dirty="0">
                <a:solidFill>
                  <a:schemeClr val="bg1"/>
                </a:solidFill>
              </a:rPr>
              <a:t>Tax</a:t>
            </a:r>
            <a:r>
              <a:rPr lang="en-US" dirty="0"/>
              <a:t> and Transfer Programs and Inequality</a:t>
            </a:r>
          </a:p>
        </p:txBody>
      </p:sp>
      <p:sp>
        <p:nvSpPr>
          <p:cNvPr id="4" name="Slide Number Placeholder 3">
            <a:extLst>
              <a:ext uri="{FF2B5EF4-FFF2-40B4-BE49-F238E27FC236}">
                <a16:creationId xmlns:a16="http://schemas.microsoft.com/office/drawing/2014/main" id="{0AC49C86-0741-E54F-A849-52E84BF5FAAD}"/>
              </a:ext>
            </a:extLst>
          </p:cNvPr>
          <p:cNvSpPr>
            <a:spLocks noGrp="1"/>
          </p:cNvSpPr>
          <p:nvPr>
            <p:ph type="sldNum" sz="quarter" idx="12"/>
          </p:nvPr>
        </p:nvSpPr>
        <p:spPr/>
        <p:txBody>
          <a:bodyPr/>
          <a:lstStyle/>
          <a:p>
            <a:fld id="{D9F085D5-EC86-4F6A-B501-C1359CB39116}" type="slidenum">
              <a:rPr lang="en-US" smtClean="0"/>
              <a:t>14</a:t>
            </a:fld>
            <a:endParaRPr lang="en-US" dirty="0"/>
          </a:p>
        </p:txBody>
      </p:sp>
      <p:pic>
        <p:nvPicPr>
          <p:cNvPr id="10" name="Content Placeholder 9">
            <a:extLst>
              <a:ext uri="{FF2B5EF4-FFF2-40B4-BE49-F238E27FC236}">
                <a16:creationId xmlns:a16="http://schemas.microsoft.com/office/drawing/2014/main" id="{A996E908-1C4F-3A45-8F04-0A3760C6AB8B}"/>
              </a:ext>
            </a:extLst>
          </p:cNvPr>
          <p:cNvPicPr>
            <a:picLocks noGrp="1" noChangeAspect="1"/>
          </p:cNvPicPr>
          <p:nvPr>
            <p:ph idx="1"/>
          </p:nvPr>
        </p:nvPicPr>
        <p:blipFill>
          <a:blip r:embed="rId3"/>
          <a:stretch>
            <a:fillRect/>
          </a:stretch>
        </p:blipFill>
        <p:spPr>
          <a:xfrm>
            <a:off x="2446077" y="977900"/>
            <a:ext cx="7019199" cy="5252326"/>
          </a:xfrm>
        </p:spPr>
      </p:pic>
      <p:sp>
        <p:nvSpPr>
          <p:cNvPr id="11" name="TextBox 10">
            <a:extLst>
              <a:ext uri="{FF2B5EF4-FFF2-40B4-BE49-F238E27FC236}">
                <a16:creationId xmlns:a16="http://schemas.microsoft.com/office/drawing/2014/main" id="{507E9A06-5AF5-B449-96B7-1AC7039047FE}"/>
              </a:ext>
            </a:extLst>
          </p:cNvPr>
          <p:cNvSpPr txBox="1"/>
          <p:nvPr/>
        </p:nvSpPr>
        <p:spPr>
          <a:xfrm>
            <a:off x="4940176" y="1553227"/>
            <a:ext cx="1111255" cy="461665"/>
          </a:xfrm>
          <a:prstGeom prst="rect">
            <a:avLst/>
          </a:prstGeom>
          <a:solidFill>
            <a:srgbClr val="0C4C88"/>
          </a:solidFill>
        </p:spPr>
        <p:txBody>
          <a:bodyPr wrap="square" rtlCol="0">
            <a:spAutoFit/>
          </a:bodyPr>
          <a:lstStyle/>
          <a:p>
            <a:pPr algn="ctr"/>
            <a:r>
              <a:rPr lang="en-US" sz="2400" b="1" dirty="0">
                <a:solidFill>
                  <a:schemeClr val="bg1"/>
                </a:solidFill>
              </a:rPr>
              <a:t>2014</a:t>
            </a:r>
          </a:p>
        </p:txBody>
      </p:sp>
      <p:sp>
        <p:nvSpPr>
          <p:cNvPr id="6" name="TextBox 5">
            <a:extLst>
              <a:ext uri="{FF2B5EF4-FFF2-40B4-BE49-F238E27FC236}">
                <a16:creationId xmlns:a16="http://schemas.microsoft.com/office/drawing/2014/main" id="{328104E7-6EFB-2243-BB0E-CD59E280A263}"/>
              </a:ext>
            </a:extLst>
          </p:cNvPr>
          <p:cNvSpPr txBox="1"/>
          <p:nvPr/>
        </p:nvSpPr>
        <p:spPr>
          <a:xfrm>
            <a:off x="3249827" y="6457890"/>
            <a:ext cx="8108310" cy="400110"/>
          </a:xfrm>
          <a:prstGeom prst="rect">
            <a:avLst/>
          </a:prstGeom>
          <a:noFill/>
        </p:spPr>
        <p:txBody>
          <a:bodyPr wrap="none" rtlCol="0">
            <a:spAutoFit/>
          </a:bodyPr>
          <a:lstStyle/>
          <a:p>
            <a:pPr lvl="0">
              <a:defRPr/>
            </a:pPr>
            <a:r>
              <a:rPr lang="en-US" sz="1000" dirty="0"/>
              <a:t>Source: U.S. Congressional Budget Office, “The Distribution of Household Income, 2014”, Average Income Before and After Means-Tested Transfers and</a:t>
            </a:r>
          </a:p>
          <a:p>
            <a:pPr lvl="0">
              <a:defRPr/>
            </a:pPr>
            <a:r>
              <a:rPr lang="en-US" sz="1000" dirty="0"/>
              <a:t>Federal Taxes, by Income Group, 2014.</a:t>
            </a:r>
          </a:p>
        </p:txBody>
      </p:sp>
    </p:spTree>
    <p:extLst>
      <p:ext uri="{BB962C8B-B14F-4D97-AF65-F5344CB8AC3E}">
        <p14:creationId xmlns:p14="http://schemas.microsoft.com/office/powerpoint/2010/main" val="1500595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932" y="891482"/>
            <a:ext cx="8241798" cy="596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FE3F6FA4-AF02-1242-8474-6653A6ACA3CF}"/>
              </a:ext>
            </a:extLst>
          </p:cNvPr>
          <p:cNvSpPr>
            <a:spLocks noGrp="1"/>
          </p:cNvSpPr>
          <p:nvPr>
            <p:ph type="title"/>
          </p:nvPr>
        </p:nvSpPr>
        <p:spPr>
          <a:xfrm>
            <a:off x="838200" y="0"/>
            <a:ext cx="9233263" cy="1325563"/>
          </a:xfrm>
        </p:spPr>
        <p:txBody>
          <a:bodyPr/>
          <a:lstStyle/>
          <a:p>
            <a:r>
              <a:rPr lang="en-US" dirty="0">
                <a:solidFill>
                  <a:schemeClr val="bg1"/>
                </a:solidFill>
              </a:rPr>
              <a:t>Tax</a:t>
            </a:r>
            <a:r>
              <a:rPr lang="en-US" dirty="0"/>
              <a:t> and Transfer Programs across countries</a:t>
            </a:r>
          </a:p>
        </p:txBody>
      </p:sp>
      <p:sp>
        <p:nvSpPr>
          <p:cNvPr id="4" name="Slide Number Placeholder 3">
            <a:extLst>
              <a:ext uri="{FF2B5EF4-FFF2-40B4-BE49-F238E27FC236}">
                <a16:creationId xmlns:a16="http://schemas.microsoft.com/office/drawing/2014/main" id="{0AC49C86-0741-E54F-A849-52E84BF5FAAD}"/>
              </a:ext>
            </a:extLst>
          </p:cNvPr>
          <p:cNvSpPr>
            <a:spLocks noGrp="1"/>
          </p:cNvSpPr>
          <p:nvPr>
            <p:ph type="sldNum" sz="quarter" idx="12"/>
          </p:nvPr>
        </p:nvSpPr>
        <p:spPr/>
        <p:txBody>
          <a:bodyPr/>
          <a:lstStyle/>
          <a:p>
            <a:fld id="{D9F085D5-EC86-4F6A-B501-C1359CB39116}" type="slidenum">
              <a:rPr lang="en-US" smtClean="0"/>
              <a:t>15</a:t>
            </a:fld>
            <a:endParaRPr lang="en-US" dirty="0"/>
          </a:p>
        </p:txBody>
      </p:sp>
      <p:sp>
        <p:nvSpPr>
          <p:cNvPr id="5" name="TextBox 4"/>
          <p:cNvSpPr txBox="1"/>
          <p:nvPr/>
        </p:nvSpPr>
        <p:spPr>
          <a:xfrm>
            <a:off x="10184524" y="6495393"/>
            <a:ext cx="1467389" cy="369332"/>
          </a:xfrm>
          <a:prstGeom prst="rect">
            <a:avLst/>
          </a:prstGeom>
          <a:noFill/>
        </p:spPr>
        <p:txBody>
          <a:bodyPr wrap="none" rtlCol="0">
            <a:spAutoFit/>
          </a:bodyPr>
          <a:lstStyle/>
          <a:p>
            <a:r>
              <a:rPr lang="en-US" dirty="0"/>
              <a:t>Source: OECD</a:t>
            </a:r>
          </a:p>
        </p:txBody>
      </p:sp>
      <p:sp>
        <p:nvSpPr>
          <p:cNvPr id="12" name="Oval 11"/>
          <p:cNvSpPr/>
          <p:nvPr/>
        </p:nvSpPr>
        <p:spPr>
          <a:xfrm>
            <a:off x="7391719" y="1881351"/>
            <a:ext cx="565554" cy="4390916"/>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75729" y="3177730"/>
            <a:ext cx="2380693" cy="1323439"/>
          </a:xfrm>
          <a:prstGeom prst="rect">
            <a:avLst/>
          </a:prstGeom>
          <a:noFill/>
          <a:ln w="19050">
            <a:solidFill>
              <a:srgbClr val="FF0000"/>
            </a:solidFill>
          </a:ln>
        </p:spPr>
        <p:txBody>
          <a:bodyPr wrap="square" rtlCol="0">
            <a:spAutoFit/>
          </a:bodyPr>
          <a:lstStyle/>
          <a:p>
            <a:r>
              <a:rPr lang="en-US" sz="2000" b="1" dirty="0">
                <a:solidFill>
                  <a:srgbClr val="FF0000"/>
                </a:solidFill>
              </a:rPr>
              <a:t>US tax system is less redistributive than that of most developed countries</a:t>
            </a:r>
          </a:p>
        </p:txBody>
      </p:sp>
    </p:spTree>
    <p:extLst>
      <p:ext uri="{BB962C8B-B14F-4D97-AF65-F5344CB8AC3E}">
        <p14:creationId xmlns:p14="http://schemas.microsoft.com/office/powerpoint/2010/main" val="141549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a:xfrm>
            <a:off x="743932" y="11145"/>
            <a:ext cx="10515600" cy="1325563"/>
          </a:xfrm>
        </p:spPr>
        <p:txBody>
          <a:bodyPr/>
          <a:lstStyle/>
          <a:p>
            <a:r>
              <a:rPr lang="en-US" dirty="0">
                <a:solidFill>
                  <a:schemeClr val="bg1"/>
                </a:solidFill>
              </a:rPr>
              <a:t> Inc</a:t>
            </a:r>
            <a:r>
              <a:rPr lang="en-US" dirty="0"/>
              <a:t>ome inequality over time: Share of Top 10%</a:t>
            </a:r>
          </a:p>
        </p:txBody>
      </p:sp>
      <p:pic>
        <p:nvPicPr>
          <p:cNvPr id="6" name="Content Placeholder 5" descr="A close up of a map&#10;&#10;Description automatically generated">
            <a:extLst>
              <a:ext uri="{FF2B5EF4-FFF2-40B4-BE49-F238E27FC236}">
                <a16:creationId xmlns:a16="http://schemas.microsoft.com/office/drawing/2014/main" id="{8C0E623B-DFE7-184B-81B1-C9DF8CC55928}"/>
              </a:ext>
            </a:extLst>
          </p:cNvPr>
          <p:cNvPicPr>
            <a:picLocks noGrp="1" noChangeAspect="1"/>
          </p:cNvPicPr>
          <p:nvPr>
            <p:ph idx="1"/>
          </p:nvPr>
        </p:nvPicPr>
        <p:blipFill>
          <a:blip r:embed="rId3" r:link="rId4"/>
          <a:stretch>
            <a:fillRect/>
          </a:stretch>
        </p:blipFill>
        <p:spPr>
          <a:xfrm>
            <a:off x="3135382" y="1108897"/>
            <a:ext cx="7563298" cy="5508054"/>
          </a:xfrm>
        </p:spPr>
      </p:pic>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16</a:t>
            </a:fld>
            <a:endParaRPr lang="en-GB"/>
          </a:p>
        </p:txBody>
      </p:sp>
      <p:grpSp>
        <p:nvGrpSpPr>
          <p:cNvPr id="18" name="Group 17"/>
          <p:cNvGrpSpPr/>
          <p:nvPr/>
        </p:nvGrpSpPr>
        <p:grpSpPr>
          <a:xfrm>
            <a:off x="8364289" y="2818614"/>
            <a:ext cx="2000793" cy="1942601"/>
            <a:chOff x="7885505" y="2265132"/>
            <a:chExt cx="2000793" cy="1942601"/>
          </a:xfrm>
        </p:grpSpPr>
        <p:cxnSp>
          <p:nvCxnSpPr>
            <p:cNvPr id="7" name="Straight Connector 6">
              <a:extLst>
                <a:ext uri="{FF2B5EF4-FFF2-40B4-BE49-F238E27FC236}">
                  <a16:creationId xmlns:a16="http://schemas.microsoft.com/office/drawing/2014/main" id="{D47C5B47-B721-774B-9F7E-995ED5E83EA8}"/>
                </a:ext>
              </a:extLst>
            </p:cNvPr>
            <p:cNvCxnSpPr/>
            <p:nvPr/>
          </p:nvCxnSpPr>
          <p:spPr>
            <a:xfrm flipH="1">
              <a:off x="8665216" y="2265132"/>
              <a:ext cx="128752" cy="1505288"/>
            </a:xfrm>
            <a:prstGeom prst="line">
              <a:avLst/>
            </a:prstGeom>
            <a:ln w="1905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7885505" y="3776846"/>
              <a:ext cx="2000793" cy="430887"/>
            </a:xfrm>
            <a:prstGeom prst="rect">
              <a:avLst/>
            </a:prstGeom>
            <a:noFill/>
            <a:ln w="19050">
              <a:solidFill>
                <a:srgbClr val="FF0000"/>
              </a:solidFill>
            </a:ln>
          </p:spPr>
          <p:txBody>
            <a:bodyPr wrap="square" rtlCol="0">
              <a:spAutoFit/>
            </a:bodyPr>
            <a:lstStyle/>
            <a:p>
              <a:pPr algn="ctr"/>
              <a:r>
                <a:rPr lang="en-US" sz="2200" dirty="0">
                  <a:solidFill>
                    <a:srgbClr val="FF0000"/>
                  </a:solidFill>
                </a:rPr>
                <a:t>Dot-com Crash</a:t>
              </a:r>
            </a:p>
          </p:txBody>
        </p:sp>
      </p:grpSp>
      <p:grpSp>
        <p:nvGrpSpPr>
          <p:cNvPr id="15" name="Group 14"/>
          <p:cNvGrpSpPr/>
          <p:nvPr/>
        </p:nvGrpSpPr>
        <p:grpSpPr>
          <a:xfrm>
            <a:off x="9518568" y="2118342"/>
            <a:ext cx="1918859" cy="1521766"/>
            <a:chOff x="8367352" y="2125715"/>
            <a:chExt cx="1918859" cy="1521766"/>
          </a:xfrm>
        </p:grpSpPr>
        <p:cxnSp>
          <p:nvCxnSpPr>
            <p:cNvPr id="9" name="Straight Connector 8">
              <a:extLst>
                <a:ext uri="{FF2B5EF4-FFF2-40B4-BE49-F238E27FC236}">
                  <a16:creationId xmlns:a16="http://schemas.microsoft.com/office/drawing/2014/main" id="{D7F3719D-C579-484E-9CC7-B1113C764FDF}"/>
                </a:ext>
              </a:extLst>
            </p:cNvPr>
            <p:cNvCxnSpPr/>
            <p:nvPr/>
          </p:nvCxnSpPr>
          <p:spPr>
            <a:xfrm>
              <a:off x="8633807" y="2125715"/>
              <a:ext cx="913657" cy="1075678"/>
            </a:xfrm>
            <a:prstGeom prst="line">
              <a:avLst/>
            </a:prstGeom>
            <a:ln w="1905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8367352" y="3216594"/>
              <a:ext cx="1918859" cy="430887"/>
            </a:xfrm>
            <a:prstGeom prst="rect">
              <a:avLst/>
            </a:prstGeom>
            <a:noFill/>
            <a:ln w="19050">
              <a:solidFill>
                <a:srgbClr val="FF0000"/>
              </a:solidFill>
            </a:ln>
          </p:spPr>
          <p:txBody>
            <a:bodyPr wrap="square" rtlCol="0">
              <a:spAutoFit/>
            </a:bodyPr>
            <a:lstStyle/>
            <a:p>
              <a:pPr algn="ctr"/>
              <a:r>
                <a:rPr lang="ru-RU" sz="2200" dirty="0">
                  <a:solidFill>
                    <a:srgbClr val="FF0000"/>
                  </a:solidFill>
                </a:rPr>
                <a:t>2008</a:t>
              </a:r>
              <a:r>
                <a:rPr lang="en-US" sz="2200" dirty="0">
                  <a:solidFill>
                    <a:srgbClr val="FF0000"/>
                  </a:solidFill>
                </a:rPr>
                <a:t> Crash</a:t>
              </a:r>
            </a:p>
          </p:txBody>
        </p:sp>
      </p:grpSp>
      <p:sp>
        <p:nvSpPr>
          <p:cNvPr id="12" name="TextBox 11">
            <a:extLst>
              <a:ext uri="{FF2B5EF4-FFF2-40B4-BE49-F238E27FC236}">
                <a16:creationId xmlns:a16="http://schemas.microsoft.com/office/drawing/2014/main" id="{673561DA-ACEE-2545-BEDE-B0F11182A83F}"/>
              </a:ext>
            </a:extLst>
          </p:cNvPr>
          <p:cNvSpPr txBox="1"/>
          <p:nvPr/>
        </p:nvSpPr>
        <p:spPr>
          <a:xfrm>
            <a:off x="5587195" y="3698393"/>
            <a:ext cx="829073" cy="430887"/>
          </a:xfrm>
          <a:prstGeom prst="rect">
            <a:avLst/>
          </a:prstGeom>
          <a:noFill/>
          <a:ln w="19050">
            <a:solidFill>
              <a:srgbClr val="FF0000"/>
            </a:solidFill>
          </a:ln>
        </p:spPr>
        <p:txBody>
          <a:bodyPr wrap="none" rtlCol="0">
            <a:spAutoFit/>
          </a:bodyPr>
          <a:lstStyle/>
          <a:p>
            <a:r>
              <a:rPr lang="en-US" sz="2200" dirty="0">
                <a:solidFill>
                  <a:srgbClr val="FF0000"/>
                </a:solidFill>
              </a:rPr>
              <a:t>WWII</a:t>
            </a:r>
          </a:p>
        </p:txBody>
      </p:sp>
      <p:grpSp>
        <p:nvGrpSpPr>
          <p:cNvPr id="16" name="Group 15"/>
          <p:cNvGrpSpPr/>
          <p:nvPr/>
        </p:nvGrpSpPr>
        <p:grpSpPr>
          <a:xfrm>
            <a:off x="4792850" y="1641609"/>
            <a:ext cx="3011653" cy="430887"/>
            <a:chOff x="4340364" y="1762955"/>
            <a:chExt cx="3011653" cy="430887"/>
          </a:xfrm>
        </p:grpSpPr>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4340364" y="2015663"/>
              <a:ext cx="666524" cy="145921"/>
            </a:xfrm>
            <a:prstGeom prst="line">
              <a:avLst/>
            </a:prstGeom>
            <a:ln w="1905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D33D7A2-240F-8945-9179-285069379291}"/>
                </a:ext>
              </a:extLst>
            </p:cNvPr>
            <p:cNvSpPr txBox="1"/>
            <p:nvPr/>
          </p:nvSpPr>
          <p:spPr>
            <a:xfrm>
              <a:off x="5006888" y="1762955"/>
              <a:ext cx="2345129" cy="430887"/>
            </a:xfrm>
            <a:prstGeom prst="rect">
              <a:avLst/>
            </a:prstGeom>
            <a:noFill/>
            <a:ln w="19050">
              <a:solidFill>
                <a:srgbClr val="FF0000"/>
              </a:solidFill>
            </a:ln>
          </p:spPr>
          <p:txBody>
            <a:bodyPr wrap="none" rtlCol="0">
              <a:spAutoFit/>
            </a:bodyPr>
            <a:lstStyle/>
            <a:p>
              <a:r>
                <a:rPr lang="en-US" sz="2200" dirty="0">
                  <a:solidFill>
                    <a:srgbClr val="FF0000"/>
                  </a:solidFill>
                </a:rPr>
                <a:t>1929 Market Crash</a:t>
              </a:r>
            </a:p>
          </p:txBody>
        </p:sp>
      </p:grpSp>
    </p:spTree>
    <p:extLst>
      <p:ext uri="{BB962C8B-B14F-4D97-AF65-F5344CB8AC3E}">
        <p14:creationId xmlns:p14="http://schemas.microsoft.com/office/powerpoint/2010/main" val="296197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508E-C57E-C444-9869-A162FB814640}"/>
              </a:ext>
            </a:extLst>
          </p:cNvPr>
          <p:cNvSpPr>
            <a:spLocks noGrp="1"/>
          </p:cNvSpPr>
          <p:nvPr>
            <p:ph type="title"/>
          </p:nvPr>
        </p:nvSpPr>
        <p:spPr/>
        <p:txBody>
          <a:bodyPr/>
          <a:lstStyle/>
          <a:p>
            <a:r>
              <a:rPr lang="en-US" dirty="0">
                <a:solidFill>
                  <a:schemeClr val="bg1"/>
                </a:solidFill>
              </a:rPr>
              <a:t>Inc</a:t>
            </a:r>
            <a:r>
              <a:rPr lang="en-US" dirty="0"/>
              <a:t>ome inequality trends: winners and losers</a:t>
            </a:r>
          </a:p>
        </p:txBody>
      </p:sp>
      <p:sp>
        <p:nvSpPr>
          <p:cNvPr id="4" name="Slide Number Placeholder 3">
            <a:extLst>
              <a:ext uri="{FF2B5EF4-FFF2-40B4-BE49-F238E27FC236}">
                <a16:creationId xmlns:a16="http://schemas.microsoft.com/office/drawing/2014/main" id="{3681D024-C054-7547-8AF5-15B2F3FDFA86}"/>
              </a:ext>
            </a:extLst>
          </p:cNvPr>
          <p:cNvSpPr>
            <a:spLocks noGrp="1"/>
          </p:cNvSpPr>
          <p:nvPr>
            <p:ph type="sldNum" sz="quarter" idx="12"/>
          </p:nvPr>
        </p:nvSpPr>
        <p:spPr/>
        <p:txBody>
          <a:bodyPr/>
          <a:lstStyle/>
          <a:p>
            <a:fld id="{D9F085D5-EC86-4F6A-B501-C1359CB39116}" type="slidenum">
              <a:rPr lang="en-US" smtClean="0"/>
              <a:t>17</a:t>
            </a:fld>
            <a:endParaRPr lang="en-US" dirty="0"/>
          </a:p>
        </p:txBody>
      </p:sp>
      <p:sp>
        <p:nvSpPr>
          <p:cNvPr id="5" name="TextBox 4">
            <a:extLst>
              <a:ext uri="{FF2B5EF4-FFF2-40B4-BE49-F238E27FC236}">
                <a16:creationId xmlns:a16="http://schemas.microsoft.com/office/drawing/2014/main" id="{DB65B1DC-AA92-A64F-AE9B-FCABE5854E49}"/>
              </a:ext>
            </a:extLst>
          </p:cNvPr>
          <p:cNvSpPr txBox="1"/>
          <p:nvPr/>
        </p:nvSpPr>
        <p:spPr>
          <a:xfrm>
            <a:off x="4474470"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Dec. 11, 2018.</a:t>
            </a:r>
          </a:p>
        </p:txBody>
      </p:sp>
      <p:pic>
        <p:nvPicPr>
          <p:cNvPr id="9" name="Content Placeholder 8" descr="A screenshot of a cell phone&#10;&#10;Description automatically generated">
            <a:extLst>
              <a:ext uri="{FF2B5EF4-FFF2-40B4-BE49-F238E27FC236}">
                <a16:creationId xmlns:a16="http://schemas.microsoft.com/office/drawing/2014/main" id="{349EA501-CF4A-764E-B697-BDB13BC2E7C4}"/>
              </a:ext>
            </a:extLst>
          </p:cNvPr>
          <p:cNvPicPr>
            <a:picLocks noGrp="1" noChangeAspect="1"/>
          </p:cNvPicPr>
          <p:nvPr>
            <p:ph idx="1"/>
          </p:nvPr>
        </p:nvPicPr>
        <p:blipFill>
          <a:blip r:embed="rId3" r:link="rId4"/>
          <a:stretch>
            <a:fillRect/>
          </a:stretch>
        </p:blipFill>
        <p:spPr>
          <a:xfrm>
            <a:off x="2253710" y="1449500"/>
            <a:ext cx="8029575" cy="4429125"/>
          </a:xfrm>
        </p:spPr>
      </p:pic>
    </p:spTree>
    <p:extLst>
      <p:ext uri="{BB962C8B-B14F-4D97-AF65-F5344CB8AC3E}">
        <p14:creationId xmlns:p14="http://schemas.microsoft.com/office/powerpoint/2010/main" val="2759893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F973-D99B-374E-9773-CE4E2820B6A5}"/>
              </a:ext>
            </a:extLst>
          </p:cNvPr>
          <p:cNvSpPr>
            <a:spLocks noGrp="1"/>
          </p:cNvSpPr>
          <p:nvPr>
            <p:ph type="title"/>
          </p:nvPr>
        </p:nvSpPr>
        <p:spPr/>
        <p:txBody>
          <a:bodyPr/>
          <a:lstStyle/>
          <a:p>
            <a:r>
              <a:rPr lang="en-US" dirty="0">
                <a:solidFill>
                  <a:schemeClr val="bg1"/>
                </a:solidFill>
              </a:rPr>
              <a:t>Rec</a:t>
            </a:r>
            <a:r>
              <a:rPr lang="en-US" dirty="0"/>
              <a:t>ent Facts on Income Inequality</a:t>
            </a:r>
          </a:p>
        </p:txBody>
      </p:sp>
      <p:sp>
        <p:nvSpPr>
          <p:cNvPr id="3" name="Content Placeholder 2">
            <a:extLst>
              <a:ext uri="{FF2B5EF4-FFF2-40B4-BE49-F238E27FC236}">
                <a16:creationId xmlns:a16="http://schemas.microsoft.com/office/drawing/2014/main" id="{70A04663-BFFC-6548-891E-1F8204EB7F5F}"/>
              </a:ext>
            </a:extLst>
          </p:cNvPr>
          <p:cNvSpPr>
            <a:spLocks noGrp="1"/>
          </p:cNvSpPr>
          <p:nvPr>
            <p:ph idx="1"/>
          </p:nvPr>
        </p:nvSpPr>
        <p:spPr/>
        <p:txBody>
          <a:bodyPr/>
          <a:lstStyle/>
          <a:p>
            <a:r>
              <a:rPr lang="en-US" dirty="0"/>
              <a:t>Beginning in the 1970s, the income gap widened.</a:t>
            </a:r>
          </a:p>
          <a:p>
            <a:pPr marL="0" indent="0">
              <a:buNone/>
            </a:pPr>
            <a:endParaRPr lang="en-US" dirty="0"/>
          </a:p>
          <a:p>
            <a:pPr lvl="1"/>
            <a:r>
              <a:rPr lang="en-US" dirty="0"/>
              <a:t>Biggest winners:  top 5 %</a:t>
            </a:r>
          </a:p>
          <a:p>
            <a:pPr lvl="1"/>
            <a:r>
              <a:rPr lang="en-US" dirty="0"/>
              <a:t>Biggest losers: middle-income families</a:t>
            </a:r>
          </a:p>
        </p:txBody>
      </p:sp>
      <p:sp>
        <p:nvSpPr>
          <p:cNvPr id="4" name="Slide Number Placeholder 3">
            <a:extLst>
              <a:ext uri="{FF2B5EF4-FFF2-40B4-BE49-F238E27FC236}">
                <a16:creationId xmlns:a16="http://schemas.microsoft.com/office/drawing/2014/main" id="{0D775DA5-98C1-4547-91AA-7103E7EDC913}"/>
              </a:ext>
            </a:extLst>
          </p:cNvPr>
          <p:cNvSpPr>
            <a:spLocks noGrp="1"/>
          </p:cNvSpPr>
          <p:nvPr>
            <p:ph type="sldNum" sz="quarter" idx="12"/>
          </p:nvPr>
        </p:nvSpPr>
        <p:spPr/>
        <p:txBody>
          <a:bodyPr/>
          <a:lstStyle/>
          <a:p>
            <a:fld id="{D9F085D5-EC86-4F6A-B501-C1359CB39116}" type="slidenum">
              <a:rPr lang="en-US" smtClean="0"/>
              <a:t>18</a:t>
            </a:fld>
            <a:endParaRPr lang="en-US" dirty="0"/>
          </a:p>
        </p:txBody>
      </p:sp>
      <p:sp>
        <p:nvSpPr>
          <p:cNvPr id="5" name="TextBox 4">
            <a:extLst>
              <a:ext uri="{FF2B5EF4-FFF2-40B4-BE49-F238E27FC236}">
                <a16:creationId xmlns:a16="http://schemas.microsoft.com/office/drawing/2014/main" id="{0054F60A-EF1A-6944-BE42-2798F90A42CC}"/>
              </a:ext>
            </a:extLst>
          </p:cNvPr>
          <p:cNvSpPr txBox="1"/>
          <p:nvPr/>
        </p:nvSpPr>
        <p:spPr>
          <a:xfrm>
            <a:off x="3249827"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May 15, 2018.</a:t>
            </a:r>
          </a:p>
        </p:txBody>
      </p:sp>
    </p:spTree>
    <p:extLst>
      <p:ext uri="{BB962C8B-B14F-4D97-AF65-F5344CB8AC3E}">
        <p14:creationId xmlns:p14="http://schemas.microsoft.com/office/powerpoint/2010/main" val="4182425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C7FC-2DE6-6848-B943-52BAED7A1EAF}"/>
              </a:ext>
            </a:extLst>
          </p:cNvPr>
          <p:cNvSpPr>
            <a:spLocks noGrp="1"/>
          </p:cNvSpPr>
          <p:nvPr>
            <p:ph type="title"/>
          </p:nvPr>
        </p:nvSpPr>
        <p:spPr>
          <a:xfrm>
            <a:off x="825511" y="262975"/>
            <a:ext cx="9761376" cy="1325563"/>
          </a:xfrm>
        </p:spPr>
        <p:txBody>
          <a:bodyPr/>
          <a:lstStyle/>
          <a:p>
            <a:r>
              <a:rPr lang="en-US" dirty="0">
                <a:solidFill>
                  <a:schemeClr val="bg1"/>
                </a:solidFill>
              </a:rPr>
              <a:t>We</a:t>
            </a:r>
            <a:r>
              <a:rPr lang="en-US" dirty="0"/>
              <a:t>alth is distributed more unequally     compared to income</a:t>
            </a:r>
          </a:p>
        </p:txBody>
      </p:sp>
      <p:pic>
        <p:nvPicPr>
          <p:cNvPr id="7" name="Content Placeholder 6">
            <a:extLst>
              <a:ext uri="{FF2B5EF4-FFF2-40B4-BE49-F238E27FC236}">
                <a16:creationId xmlns:a16="http://schemas.microsoft.com/office/drawing/2014/main" id="{AD51DBBC-0C8B-854B-B3C6-01831D3A3DCA}"/>
              </a:ext>
            </a:extLst>
          </p:cNvPr>
          <p:cNvPicPr>
            <a:picLocks noGrp="1" noChangeAspect="1"/>
          </p:cNvPicPr>
          <p:nvPr>
            <p:ph sz="half" idx="1"/>
          </p:nvPr>
        </p:nvPicPr>
        <p:blipFill>
          <a:blip r:embed="rId3"/>
          <a:stretch>
            <a:fillRect/>
          </a:stretch>
        </p:blipFill>
        <p:spPr>
          <a:xfrm>
            <a:off x="1660849" y="1819010"/>
            <a:ext cx="4183583" cy="3989562"/>
          </a:xfrm>
        </p:spPr>
      </p:pic>
      <p:pic>
        <p:nvPicPr>
          <p:cNvPr id="9" name="Content Placeholder 8">
            <a:extLst>
              <a:ext uri="{FF2B5EF4-FFF2-40B4-BE49-F238E27FC236}">
                <a16:creationId xmlns:a16="http://schemas.microsoft.com/office/drawing/2014/main" id="{894FE0AD-A22C-2541-8EAC-0916678AAEB1}"/>
              </a:ext>
            </a:extLst>
          </p:cNvPr>
          <p:cNvPicPr>
            <a:picLocks noGrp="1" noChangeAspect="1"/>
          </p:cNvPicPr>
          <p:nvPr>
            <p:ph sz="half" idx="2"/>
          </p:nvPr>
        </p:nvPicPr>
        <p:blipFill>
          <a:blip r:embed="rId4"/>
          <a:stretch>
            <a:fillRect/>
          </a:stretch>
        </p:blipFill>
        <p:spPr>
          <a:xfrm>
            <a:off x="6725422" y="1786507"/>
            <a:ext cx="3874154" cy="3982775"/>
          </a:xfrm>
        </p:spPr>
      </p:pic>
      <p:sp>
        <p:nvSpPr>
          <p:cNvPr id="5" name="Slide Number Placeholder 4">
            <a:extLst>
              <a:ext uri="{FF2B5EF4-FFF2-40B4-BE49-F238E27FC236}">
                <a16:creationId xmlns:a16="http://schemas.microsoft.com/office/drawing/2014/main" id="{5156600C-E1C7-3A40-945D-05FD2F77E01B}"/>
              </a:ext>
            </a:extLst>
          </p:cNvPr>
          <p:cNvSpPr>
            <a:spLocks noGrp="1"/>
          </p:cNvSpPr>
          <p:nvPr>
            <p:ph type="sldNum" sz="quarter" idx="12"/>
          </p:nvPr>
        </p:nvSpPr>
        <p:spPr/>
        <p:txBody>
          <a:bodyPr/>
          <a:lstStyle/>
          <a:p>
            <a:fld id="{D9F085D5-EC86-4F6A-B501-C1359CB39116}" type="slidenum">
              <a:rPr lang="en-US" smtClean="0"/>
              <a:t>19</a:t>
            </a:fld>
            <a:endParaRPr lang="en-US" dirty="0"/>
          </a:p>
        </p:txBody>
      </p:sp>
      <p:sp>
        <p:nvSpPr>
          <p:cNvPr id="8" name="TextBox 7">
            <a:extLst>
              <a:ext uri="{FF2B5EF4-FFF2-40B4-BE49-F238E27FC236}">
                <a16:creationId xmlns:a16="http://schemas.microsoft.com/office/drawing/2014/main" id="{27CAA833-72BB-B849-B53F-79075EB7EBD2}"/>
              </a:ext>
            </a:extLst>
          </p:cNvPr>
          <p:cNvSpPr txBox="1"/>
          <p:nvPr/>
        </p:nvSpPr>
        <p:spPr>
          <a:xfrm>
            <a:off x="4474470"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Dec. 11, 2018.</a:t>
            </a:r>
          </a:p>
        </p:txBody>
      </p:sp>
    </p:spTree>
    <p:extLst>
      <p:ext uri="{BB962C8B-B14F-4D97-AF65-F5344CB8AC3E}">
        <p14:creationId xmlns:p14="http://schemas.microsoft.com/office/powerpoint/2010/main" val="360309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US" smtClean="0"/>
              <a:t>2</a:t>
            </a:fld>
            <a:endParaRPr lang="en-US" dirty="0"/>
          </a:p>
        </p:txBody>
      </p:sp>
    </p:spTree>
    <p:extLst>
      <p:ext uri="{BB962C8B-B14F-4D97-AF65-F5344CB8AC3E}">
        <p14:creationId xmlns:p14="http://schemas.microsoft.com/office/powerpoint/2010/main" val="2547058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43695" y="6566647"/>
            <a:ext cx="1951504" cy="119935"/>
          </a:xfrm>
          <a:prstGeom prst="rect">
            <a:avLst/>
          </a:prstGeom>
        </p:spPr>
        <p:txBody>
          <a:bodyPr vert="horz" wrap="square" lIns="0" tIns="11206" rIns="0" bIns="0" rtlCol="0">
            <a:spAutoFit/>
          </a:bodyPr>
          <a:lstStyle/>
          <a:p>
            <a:pPr marL="11206">
              <a:spcBef>
                <a:spcPts val="88"/>
              </a:spcBef>
            </a:pPr>
            <a:r>
              <a:rPr sz="706" dirty="0">
                <a:latin typeface="Arial"/>
                <a:cs typeface="Arial"/>
              </a:rPr>
              <a:t>https://academic.oup.com/view-large/173462481</a:t>
            </a:r>
            <a:endParaRPr sz="706">
              <a:latin typeface="Arial"/>
              <a:cs typeface="Arial"/>
            </a:endParaRPr>
          </a:p>
        </p:txBody>
      </p:sp>
      <p:sp>
        <p:nvSpPr>
          <p:cNvPr id="3" name="object 3"/>
          <p:cNvSpPr txBox="1"/>
          <p:nvPr/>
        </p:nvSpPr>
        <p:spPr>
          <a:xfrm>
            <a:off x="10101053" y="6566647"/>
            <a:ext cx="147357" cy="119935"/>
          </a:xfrm>
          <a:prstGeom prst="rect">
            <a:avLst/>
          </a:prstGeom>
        </p:spPr>
        <p:txBody>
          <a:bodyPr vert="horz" wrap="square" lIns="0" tIns="11206" rIns="0" bIns="0" rtlCol="0">
            <a:spAutoFit/>
          </a:bodyPr>
          <a:lstStyle/>
          <a:p>
            <a:pPr marL="11206">
              <a:spcBef>
                <a:spcPts val="88"/>
              </a:spcBef>
            </a:pPr>
            <a:r>
              <a:rPr sz="706" spc="-4" dirty="0">
                <a:latin typeface="Arial"/>
                <a:cs typeface="Arial"/>
              </a:rPr>
              <a:t>1/</a:t>
            </a:r>
            <a:r>
              <a:rPr sz="706" dirty="0">
                <a:latin typeface="Arial"/>
                <a:cs typeface="Arial"/>
              </a:rPr>
              <a:t>1</a:t>
            </a:r>
            <a:endParaRPr sz="706">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781806719"/>
              </p:ext>
            </p:extLst>
          </p:nvPr>
        </p:nvGraphicFramePr>
        <p:xfrm>
          <a:off x="729047" y="719402"/>
          <a:ext cx="11096367" cy="5396423"/>
        </p:xfrm>
        <a:graphic>
          <a:graphicData uri="http://schemas.openxmlformats.org/drawingml/2006/table">
            <a:tbl>
              <a:tblPr firstRow="1" bandRow="1">
                <a:tableStyleId>{B301B821-A1FF-4177-AEE7-76D212191A09}</a:tableStyleId>
              </a:tblPr>
              <a:tblGrid>
                <a:gridCol w="2021950">
                  <a:extLst>
                    <a:ext uri="{9D8B030D-6E8A-4147-A177-3AD203B41FA5}">
                      <a16:colId xmlns:a16="http://schemas.microsoft.com/office/drawing/2014/main" val="20000"/>
                    </a:ext>
                  </a:extLst>
                </a:gridCol>
                <a:gridCol w="2587723">
                  <a:extLst>
                    <a:ext uri="{9D8B030D-6E8A-4147-A177-3AD203B41FA5}">
                      <a16:colId xmlns:a16="http://schemas.microsoft.com/office/drawing/2014/main" val="20001"/>
                    </a:ext>
                  </a:extLst>
                </a:gridCol>
                <a:gridCol w="2382512">
                  <a:extLst>
                    <a:ext uri="{9D8B030D-6E8A-4147-A177-3AD203B41FA5}">
                      <a16:colId xmlns:a16="http://schemas.microsoft.com/office/drawing/2014/main" val="20002"/>
                    </a:ext>
                  </a:extLst>
                </a:gridCol>
                <a:gridCol w="2172665">
                  <a:extLst>
                    <a:ext uri="{9D8B030D-6E8A-4147-A177-3AD203B41FA5}">
                      <a16:colId xmlns:a16="http://schemas.microsoft.com/office/drawing/2014/main" val="20003"/>
                    </a:ext>
                  </a:extLst>
                </a:gridCol>
                <a:gridCol w="1931517">
                  <a:extLst>
                    <a:ext uri="{9D8B030D-6E8A-4147-A177-3AD203B41FA5}">
                      <a16:colId xmlns:a16="http://schemas.microsoft.com/office/drawing/2014/main" val="20004"/>
                    </a:ext>
                  </a:extLst>
                </a:gridCol>
              </a:tblGrid>
              <a:tr h="898728">
                <a:tc>
                  <a:txBody>
                    <a:bodyPr/>
                    <a:lstStyle/>
                    <a:p>
                      <a:pPr marL="92710" algn="ctr">
                        <a:lnSpc>
                          <a:spcPct val="100000"/>
                        </a:lnSpc>
                        <a:spcBef>
                          <a:spcPts val="735"/>
                        </a:spcBef>
                      </a:pPr>
                      <a:r>
                        <a:rPr sz="2400" spc="20" dirty="0"/>
                        <a:t>Wealth</a:t>
                      </a:r>
                      <a:r>
                        <a:rPr sz="2400" spc="-40" dirty="0"/>
                        <a:t> </a:t>
                      </a:r>
                      <a:r>
                        <a:rPr sz="2400" spc="50" dirty="0"/>
                        <a:t>group</a:t>
                      </a:r>
                      <a:endParaRPr sz="2400" dirty="0">
                        <a:latin typeface="Calibri"/>
                        <a:cs typeface="Calibri"/>
                      </a:endParaRPr>
                    </a:p>
                  </a:txBody>
                  <a:tcPr marL="0" marR="0" marT="82363" marB="0" anchor="ctr"/>
                </a:tc>
                <a:tc>
                  <a:txBody>
                    <a:bodyPr/>
                    <a:lstStyle/>
                    <a:p>
                      <a:pPr marL="109220" algn="r">
                        <a:lnSpc>
                          <a:spcPct val="100000"/>
                        </a:lnSpc>
                        <a:spcBef>
                          <a:spcPts val="735"/>
                        </a:spcBef>
                      </a:pPr>
                      <a:r>
                        <a:rPr sz="2400" spc="45" dirty="0"/>
                        <a:t>Number </a:t>
                      </a:r>
                      <a:r>
                        <a:rPr sz="2400" spc="25" dirty="0"/>
                        <a:t>of</a:t>
                      </a:r>
                      <a:r>
                        <a:rPr sz="2400" spc="-114" dirty="0"/>
                        <a:t> </a:t>
                      </a:r>
                      <a:r>
                        <a:rPr sz="2400" spc="40" dirty="0"/>
                        <a:t>families</a:t>
                      </a:r>
                      <a:endParaRPr sz="2400" dirty="0">
                        <a:latin typeface="Calibri"/>
                        <a:cs typeface="Calibri"/>
                      </a:endParaRPr>
                    </a:p>
                  </a:txBody>
                  <a:tcPr marL="0" marR="0" marT="82363" marB="0" anchor="ctr"/>
                </a:tc>
                <a:tc>
                  <a:txBody>
                    <a:bodyPr/>
                    <a:lstStyle/>
                    <a:p>
                      <a:pPr marL="111125" algn="r">
                        <a:lnSpc>
                          <a:spcPct val="100000"/>
                        </a:lnSpc>
                        <a:spcBef>
                          <a:spcPts val="735"/>
                        </a:spcBef>
                      </a:pPr>
                      <a:r>
                        <a:rPr sz="2400" spc="20" dirty="0"/>
                        <a:t>Wealth</a:t>
                      </a:r>
                      <a:r>
                        <a:rPr sz="2400" spc="-40" dirty="0"/>
                        <a:t> </a:t>
                      </a:r>
                      <a:endParaRPr lang="en-US" sz="2400" spc="-40" dirty="0"/>
                    </a:p>
                    <a:p>
                      <a:pPr marL="111125" algn="r">
                        <a:lnSpc>
                          <a:spcPct val="100000"/>
                        </a:lnSpc>
                        <a:spcBef>
                          <a:spcPts val="735"/>
                        </a:spcBef>
                      </a:pPr>
                      <a:r>
                        <a:rPr sz="2400" spc="45" dirty="0"/>
                        <a:t>threshold</a:t>
                      </a:r>
                      <a:endParaRPr sz="2400" dirty="0">
                        <a:latin typeface="Calibri"/>
                        <a:cs typeface="Calibri"/>
                      </a:endParaRPr>
                    </a:p>
                  </a:txBody>
                  <a:tcPr marL="0" marR="0" marT="82363" marB="0" anchor="ctr"/>
                </a:tc>
                <a:tc>
                  <a:txBody>
                    <a:bodyPr/>
                    <a:lstStyle/>
                    <a:p>
                      <a:pPr marL="111125" algn="r">
                        <a:lnSpc>
                          <a:spcPct val="100000"/>
                        </a:lnSpc>
                        <a:spcBef>
                          <a:spcPts val="735"/>
                        </a:spcBef>
                      </a:pPr>
                      <a:r>
                        <a:rPr sz="2400" spc="25" dirty="0"/>
                        <a:t>Average</a:t>
                      </a:r>
                      <a:r>
                        <a:rPr sz="2400" spc="-40" dirty="0"/>
                        <a:t> </a:t>
                      </a:r>
                      <a:endParaRPr lang="en-US" sz="2400" spc="-40" dirty="0"/>
                    </a:p>
                    <a:p>
                      <a:pPr marL="111125" algn="r">
                        <a:lnSpc>
                          <a:spcPct val="100000"/>
                        </a:lnSpc>
                        <a:spcBef>
                          <a:spcPts val="735"/>
                        </a:spcBef>
                      </a:pPr>
                      <a:r>
                        <a:rPr sz="2400" spc="40" dirty="0"/>
                        <a:t>wealth</a:t>
                      </a:r>
                      <a:endParaRPr sz="2400" dirty="0">
                        <a:latin typeface="Calibri"/>
                        <a:cs typeface="Calibri"/>
                      </a:endParaRPr>
                    </a:p>
                  </a:txBody>
                  <a:tcPr marL="0" marR="0" marT="82363" marB="0" anchor="ctr"/>
                </a:tc>
                <a:tc>
                  <a:txBody>
                    <a:bodyPr/>
                    <a:lstStyle/>
                    <a:p>
                      <a:pPr marL="111760" algn="ctr">
                        <a:lnSpc>
                          <a:spcPct val="100000"/>
                        </a:lnSpc>
                        <a:spcBef>
                          <a:spcPts val="735"/>
                        </a:spcBef>
                      </a:pPr>
                      <a:r>
                        <a:rPr sz="2400" spc="20" dirty="0"/>
                        <a:t>Wealth</a:t>
                      </a:r>
                      <a:r>
                        <a:rPr sz="2400" spc="-40" dirty="0"/>
                        <a:t> </a:t>
                      </a:r>
                      <a:endParaRPr lang="en-US" sz="2400" spc="-40" dirty="0"/>
                    </a:p>
                    <a:p>
                      <a:pPr marL="111760" algn="ctr">
                        <a:lnSpc>
                          <a:spcPct val="100000"/>
                        </a:lnSpc>
                        <a:spcBef>
                          <a:spcPts val="735"/>
                        </a:spcBef>
                      </a:pPr>
                      <a:r>
                        <a:rPr sz="2400" spc="45" dirty="0"/>
                        <a:t>share</a:t>
                      </a:r>
                      <a:endParaRPr sz="2400" dirty="0">
                        <a:latin typeface="Calibri"/>
                        <a:cs typeface="Calibri"/>
                      </a:endParaRPr>
                    </a:p>
                  </a:txBody>
                  <a:tcPr marL="0" marR="0" marT="82363" marB="0" anchor="ctr"/>
                </a:tc>
                <a:extLst>
                  <a:ext uri="{0D108BD9-81ED-4DB2-BD59-A6C34878D82A}">
                    <a16:rowId xmlns:a16="http://schemas.microsoft.com/office/drawing/2014/main" val="10000"/>
                  </a:ext>
                </a:extLst>
              </a:tr>
              <a:tr h="898728">
                <a:tc>
                  <a:txBody>
                    <a:bodyPr/>
                    <a:lstStyle/>
                    <a:p>
                      <a:pPr marL="92710" algn="ctr">
                        <a:lnSpc>
                          <a:spcPct val="100000"/>
                        </a:lnSpc>
                        <a:spcBef>
                          <a:spcPts val="735"/>
                        </a:spcBef>
                      </a:pPr>
                      <a:r>
                        <a:rPr sz="2400" spc="20" dirty="0"/>
                        <a:t>Bottom</a:t>
                      </a:r>
                      <a:r>
                        <a:rPr sz="2400" spc="-35" dirty="0"/>
                        <a:t> </a:t>
                      </a:r>
                      <a:r>
                        <a:rPr sz="2400" spc="45" dirty="0"/>
                        <a:t>90%</a:t>
                      </a:r>
                      <a:endParaRPr sz="2400" dirty="0">
                        <a:latin typeface="Calibri"/>
                        <a:cs typeface="Calibri"/>
                      </a:endParaRPr>
                    </a:p>
                  </a:txBody>
                  <a:tcPr marL="0" marR="0" marT="82363" marB="0" anchor="ctr"/>
                </a:tc>
                <a:tc>
                  <a:txBody>
                    <a:bodyPr/>
                    <a:lstStyle/>
                    <a:p>
                      <a:pPr marL="109220" algn="r">
                        <a:lnSpc>
                          <a:spcPct val="100000"/>
                        </a:lnSpc>
                        <a:spcBef>
                          <a:spcPts val="735"/>
                        </a:spcBef>
                      </a:pPr>
                      <a:r>
                        <a:rPr sz="2400" dirty="0"/>
                        <a:t>144,600,000</a:t>
                      </a:r>
                      <a:endParaRPr sz="2400" dirty="0">
                        <a:latin typeface="Calibri"/>
                        <a:cs typeface="Calibri"/>
                      </a:endParaRPr>
                    </a:p>
                  </a:txBody>
                  <a:tcPr marL="0" marR="0" marT="82363" marB="0" anchor="ctr"/>
                </a:tc>
                <a:tc>
                  <a:txBody>
                    <a:bodyPr/>
                    <a:lstStyle/>
                    <a:p>
                      <a:pPr algn="r">
                        <a:lnSpc>
                          <a:spcPct val="100000"/>
                        </a:lnSpc>
                      </a:pPr>
                      <a:endParaRPr sz="2400" dirty="0">
                        <a:latin typeface="Times New Roman"/>
                        <a:cs typeface="Times New Roman"/>
                      </a:endParaRPr>
                    </a:p>
                  </a:txBody>
                  <a:tcPr marL="0" marR="0" marT="0" marB="0" anchor="ctr"/>
                </a:tc>
                <a:tc>
                  <a:txBody>
                    <a:bodyPr/>
                    <a:lstStyle/>
                    <a:p>
                      <a:pPr marL="111125" algn="r">
                        <a:lnSpc>
                          <a:spcPct val="100000"/>
                        </a:lnSpc>
                        <a:spcBef>
                          <a:spcPts val="735"/>
                        </a:spcBef>
                      </a:pPr>
                      <a:r>
                        <a:rPr sz="2400" dirty="0"/>
                        <a:t>$84,000</a:t>
                      </a:r>
                      <a:endParaRPr sz="2400" dirty="0">
                        <a:latin typeface="Calibri"/>
                        <a:cs typeface="Calibri"/>
                      </a:endParaRPr>
                    </a:p>
                  </a:txBody>
                  <a:tcPr marL="0" marR="0" marT="82363" marB="0" anchor="ctr"/>
                </a:tc>
                <a:tc>
                  <a:txBody>
                    <a:bodyPr/>
                    <a:lstStyle/>
                    <a:p>
                      <a:pPr marL="111760" algn="ctr">
                        <a:lnSpc>
                          <a:spcPct val="100000"/>
                        </a:lnSpc>
                        <a:spcBef>
                          <a:spcPts val="735"/>
                        </a:spcBef>
                      </a:pPr>
                      <a:r>
                        <a:rPr sz="2400" spc="25" dirty="0"/>
                        <a:t>2</a:t>
                      </a:r>
                      <a:r>
                        <a:rPr lang="en-US" sz="2400" spc="25" dirty="0"/>
                        <a:t>3</a:t>
                      </a:r>
                      <a:r>
                        <a:rPr sz="2400" spc="25" dirty="0"/>
                        <a:t>%</a:t>
                      </a:r>
                      <a:endParaRPr sz="2400" dirty="0">
                        <a:latin typeface="Calibri"/>
                        <a:cs typeface="Calibri"/>
                      </a:endParaRPr>
                    </a:p>
                  </a:txBody>
                  <a:tcPr marL="0" marR="0" marT="82363" marB="0" anchor="ctr"/>
                </a:tc>
                <a:extLst>
                  <a:ext uri="{0D108BD9-81ED-4DB2-BD59-A6C34878D82A}">
                    <a16:rowId xmlns:a16="http://schemas.microsoft.com/office/drawing/2014/main" val="10008"/>
                  </a:ext>
                </a:extLst>
              </a:tr>
              <a:tr h="898728">
                <a:tc>
                  <a:txBody>
                    <a:bodyPr/>
                    <a:lstStyle/>
                    <a:p>
                      <a:pPr marL="92710" algn="ctr">
                        <a:lnSpc>
                          <a:spcPct val="100000"/>
                        </a:lnSpc>
                        <a:spcBef>
                          <a:spcPts val="735"/>
                        </a:spcBef>
                      </a:pPr>
                      <a:r>
                        <a:rPr sz="2400" spc="20" dirty="0"/>
                        <a:t>Top</a:t>
                      </a:r>
                      <a:r>
                        <a:rPr sz="2400" spc="-35" dirty="0"/>
                        <a:t> </a:t>
                      </a:r>
                      <a:r>
                        <a:rPr sz="2400" spc="30" dirty="0"/>
                        <a:t>10-1%</a:t>
                      </a:r>
                      <a:endParaRPr sz="2400">
                        <a:latin typeface="Calibri"/>
                        <a:cs typeface="Calibri"/>
                      </a:endParaRPr>
                    </a:p>
                  </a:txBody>
                  <a:tcPr marL="0" marR="0" marT="82363" marB="0" anchor="ctr"/>
                </a:tc>
                <a:tc>
                  <a:txBody>
                    <a:bodyPr/>
                    <a:lstStyle/>
                    <a:p>
                      <a:pPr marL="109220" algn="r">
                        <a:lnSpc>
                          <a:spcPct val="100000"/>
                        </a:lnSpc>
                        <a:spcBef>
                          <a:spcPts val="735"/>
                        </a:spcBef>
                      </a:pPr>
                      <a:r>
                        <a:rPr sz="2400" dirty="0"/>
                        <a:t>14,463,000</a:t>
                      </a:r>
                      <a:endParaRPr sz="2400" dirty="0">
                        <a:latin typeface="Calibri"/>
                        <a:cs typeface="Calibri"/>
                      </a:endParaRPr>
                    </a:p>
                  </a:txBody>
                  <a:tcPr marL="0" marR="0" marT="82363" marB="0" anchor="ctr"/>
                </a:tc>
                <a:tc>
                  <a:txBody>
                    <a:bodyPr/>
                    <a:lstStyle/>
                    <a:p>
                      <a:pPr marL="111125" algn="r">
                        <a:lnSpc>
                          <a:spcPct val="100000"/>
                        </a:lnSpc>
                        <a:spcBef>
                          <a:spcPts val="735"/>
                        </a:spcBef>
                      </a:pPr>
                      <a:r>
                        <a:rPr sz="2400" dirty="0"/>
                        <a:t>$660,000</a:t>
                      </a:r>
                      <a:endParaRPr sz="2400" dirty="0">
                        <a:latin typeface="Calibri"/>
                        <a:cs typeface="Calibri"/>
                      </a:endParaRPr>
                    </a:p>
                  </a:txBody>
                  <a:tcPr marL="0" marR="0" marT="82363" marB="0" anchor="ctr"/>
                </a:tc>
                <a:tc>
                  <a:txBody>
                    <a:bodyPr/>
                    <a:lstStyle/>
                    <a:p>
                      <a:pPr marL="111125" algn="r">
                        <a:lnSpc>
                          <a:spcPct val="100000"/>
                        </a:lnSpc>
                        <a:spcBef>
                          <a:spcPts val="735"/>
                        </a:spcBef>
                      </a:pPr>
                      <a:r>
                        <a:rPr sz="2400" dirty="0"/>
                        <a:t>$1,310,000</a:t>
                      </a:r>
                      <a:endParaRPr sz="2400" dirty="0">
                        <a:latin typeface="Calibri"/>
                        <a:cs typeface="Calibri"/>
                      </a:endParaRPr>
                    </a:p>
                  </a:txBody>
                  <a:tcPr marL="0" marR="0" marT="82363" marB="0" anchor="ctr"/>
                </a:tc>
                <a:tc>
                  <a:txBody>
                    <a:bodyPr/>
                    <a:lstStyle/>
                    <a:p>
                      <a:pPr marL="111760" algn="ctr">
                        <a:lnSpc>
                          <a:spcPct val="100000"/>
                        </a:lnSpc>
                        <a:spcBef>
                          <a:spcPts val="735"/>
                        </a:spcBef>
                      </a:pPr>
                      <a:r>
                        <a:rPr sz="2400" spc="25" dirty="0"/>
                        <a:t>35%</a:t>
                      </a:r>
                      <a:endParaRPr sz="2400" dirty="0">
                        <a:latin typeface="Calibri"/>
                        <a:cs typeface="Calibri"/>
                      </a:endParaRPr>
                    </a:p>
                  </a:txBody>
                  <a:tcPr marL="0" marR="0" marT="82363" marB="0" anchor="ctr"/>
                </a:tc>
                <a:extLst>
                  <a:ext uri="{0D108BD9-81ED-4DB2-BD59-A6C34878D82A}">
                    <a16:rowId xmlns:a16="http://schemas.microsoft.com/office/drawing/2014/main" val="10009"/>
                  </a:ext>
                </a:extLst>
              </a:tr>
              <a:tr h="898728">
                <a:tc>
                  <a:txBody>
                    <a:bodyPr/>
                    <a:lstStyle/>
                    <a:p>
                      <a:pPr marL="92710" algn="ctr">
                        <a:lnSpc>
                          <a:spcPct val="100000"/>
                        </a:lnSpc>
                        <a:spcBef>
                          <a:spcPts val="735"/>
                        </a:spcBef>
                      </a:pPr>
                      <a:r>
                        <a:rPr sz="2400" spc="20" dirty="0"/>
                        <a:t>Top</a:t>
                      </a:r>
                      <a:r>
                        <a:rPr sz="2400" spc="-35" dirty="0"/>
                        <a:t> </a:t>
                      </a:r>
                      <a:r>
                        <a:rPr sz="2400" spc="25" dirty="0"/>
                        <a:t>1-0.1%</a:t>
                      </a:r>
                      <a:endParaRPr sz="2400">
                        <a:latin typeface="Calibri"/>
                        <a:cs typeface="Calibri"/>
                      </a:endParaRPr>
                    </a:p>
                  </a:txBody>
                  <a:tcPr marL="0" marR="0" marT="82363" marB="0" anchor="ctr"/>
                </a:tc>
                <a:tc>
                  <a:txBody>
                    <a:bodyPr/>
                    <a:lstStyle/>
                    <a:p>
                      <a:pPr marL="109220" algn="r">
                        <a:lnSpc>
                          <a:spcPct val="100000"/>
                        </a:lnSpc>
                        <a:spcBef>
                          <a:spcPts val="735"/>
                        </a:spcBef>
                      </a:pPr>
                      <a:r>
                        <a:rPr sz="2400" dirty="0"/>
                        <a:t>1,446,300</a:t>
                      </a:r>
                      <a:endParaRPr sz="2400" dirty="0">
                        <a:latin typeface="Calibri"/>
                        <a:cs typeface="Calibri"/>
                      </a:endParaRPr>
                    </a:p>
                  </a:txBody>
                  <a:tcPr marL="0" marR="0" marT="82363" marB="0" anchor="ctr"/>
                </a:tc>
                <a:tc>
                  <a:txBody>
                    <a:bodyPr/>
                    <a:lstStyle/>
                    <a:p>
                      <a:pPr marL="111125" algn="r">
                        <a:lnSpc>
                          <a:spcPct val="100000"/>
                        </a:lnSpc>
                        <a:spcBef>
                          <a:spcPts val="735"/>
                        </a:spcBef>
                      </a:pPr>
                      <a:r>
                        <a:rPr sz="2400" dirty="0"/>
                        <a:t>$3,960,000</a:t>
                      </a:r>
                      <a:endParaRPr sz="2400" dirty="0">
                        <a:latin typeface="Calibri"/>
                        <a:cs typeface="Calibri"/>
                      </a:endParaRPr>
                    </a:p>
                  </a:txBody>
                  <a:tcPr marL="0" marR="0" marT="82363" marB="0" anchor="ctr"/>
                </a:tc>
                <a:tc>
                  <a:txBody>
                    <a:bodyPr/>
                    <a:lstStyle/>
                    <a:p>
                      <a:pPr marL="111125" algn="r">
                        <a:lnSpc>
                          <a:spcPct val="100000"/>
                        </a:lnSpc>
                        <a:spcBef>
                          <a:spcPts val="735"/>
                        </a:spcBef>
                      </a:pPr>
                      <a:r>
                        <a:rPr sz="2400" dirty="0"/>
                        <a:t>$7,290,000</a:t>
                      </a:r>
                      <a:endParaRPr sz="2400" dirty="0">
                        <a:latin typeface="Calibri"/>
                        <a:cs typeface="Calibri"/>
                      </a:endParaRPr>
                    </a:p>
                  </a:txBody>
                  <a:tcPr marL="0" marR="0" marT="82363" marB="0" anchor="ctr"/>
                </a:tc>
                <a:tc>
                  <a:txBody>
                    <a:bodyPr/>
                    <a:lstStyle/>
                    <a:p>
                      <a:pPr marL="111760" algn="ctr">
                        <a:lnSpc>
                          <a:spcPct val="100000"/>
                        </a:lnSpc>
                        <a:spcBef>
                          <a:spcPts val="735"/>
                        </a:spcBef>
                      </a:pPr>
                      <a:r>
                        <a:rPr lang="en-US" sz="2400" spc="25" dirty="0"/>
                        <a:t>20</a:t>
                      </a:r>
                      <a:r>
                        <a:rPr sz="2400" spc="25" dirty="0"/>
                        <a:t>%</a:t>
                      </a:r>
                      <a:endParaRPr sz="2400" dirty="0">
                        <a:latin typeface="Calibri"/>
                        <a:cs typeface="Calibri"/>
                      </a:endParaRPr>
                    </a:p>
                  </a:txBody>
                  <a:tcPr marL="0" marR="0" marT="82363" marB="0" anchor="ctr"/>
                </a:tc>
                <a:extLst>
                  <a:ext uri="{0D108BD9-81ED-4DB2-BD59-A6C34878D82A}">
                    <a16:rowId xmlns:a16="http://schemas.microsoft.com/office/drawing/2014/main" val="10010"/>
                  </a:ext>
                </a:extLst>
              </a:tr>
              <a:tr h="898728">
                <a:tc>
                  <a:txBody>
                    <a:bodyPr/>
                    <a:lstStyle/>
                    <a:p>
                      <a:pPr marL="92710" algn="ctr">
                        <a:lnSpc>
                          <a:spcPct val="100000"/>
                        </a:lnSpc>
                        <a:spcBef>
                          <a:spcPts val="735"/>
                        </a:spcBef>
                      </a:pPr>
                      <a:r>
                        <a:rPr sz="2400" spc="20" dirty="0"/>
                        <a:t>Top</a:t>
                      </a:r>
                      <a:r>
                        <a:rPr sz="2400" spc="-35" dirty="0"/>
                        <a:t> </a:t>
                      </a:r>
                      <a:r>
                        <a:rPr sz="2400" spc="15" dirty="0"/>
                        <a:t>0.1-0.01%</a:t>
                      </a:r>
                      <a:endParaRPr sz="2400">
                        <a:latin typeface="Calibri"/>
                        <a:cs typeface="Calibri"/>
                      </a:endParaRPr>
                    </a:p>
                  </a:txBody>
                  <a:tcPr marL="0" marR="0" marT="82363" marB="0" anchor="ctr"/>
                </a:tc>
                <a:tc>
                  <a:txBody>
                    <a:bodyPr/>
                    <a:lstStyle/>
                    <a:p>
                      <a:pPr marL="109220" algn="r">
                        <a:lnSpc>
                          <a:spcPct val="100000"/>
                        </a:lnSpc>
                        <a:spcBef>
                          <a:spcPts val="735"/>
                        </a:spcBef>
                      </a:pPr>
                      <a:r>
                        <a:rPr sz="2400" dirty="0"/>
                        <a:t>144,600</a:t>
                      </a:r>
                      <a:endParaRPr sz="2400" dirty="0">
                        <a:latin typeface="Calibri"/>
                        <a:cs typeface="Calibri"/>
                      </a:endParaRPr>
                    </a:p>
                  </a:txBody>
                  <a:tcPr marL="0" marR="0" marT="82363" marB="0" anchor="ctr"/>
                </a:tc>
                <a:tc>
                  <a:txBody>
                    <a:bodyPr/>
                    <a:lstStyle/>
                    <a:p>
                      <a:pPr marL="111125" algn="r">
                        <a:lnSpc>
                          <a:spcPct val="100000"/>
                        </a:lnSpc>
                        <a:spcBef>
                          <a:spcPts val="735"/>
                        </a:spcBef>
                      </a:pPr>
                      <a:r>
                        <a:rPr sz="2400" dirty="0"/>
                        <a:t>$20,600,000</a:t>
                      </a:r>
                      <a:endParaRPr sz="2400" dirty="0">
                        <a:latin typeface="Calibri"/>
                        <a:cs typeface="Calibri"/>
                      </a:endParaRPr>
                    </a:p>
                  </a:txBody>
                  <a:tcPr marL="0" marR="0" marT="82363" marB="0" anchor="ctr"/>
                </a:tc>
                <a:tc>
                  <a:txBody>
                    <a:bodyPr/>
                    <a:lstStyle/>
                    <a:p>
                      <a:pPr marL="111125" algn="r">
                        <a:lnSpc>
                          <a:spcPct val="100000"/>
                        </a:lnSpc>
                        <a:spcBef>
                          <a:spcPts val="735"/>
                        </a:spcBef>
                      </a:pPr>
                      <a:r>
                        <a:rPr sz="2400" dirty="0"/>
                        <a:t>$39,700,000</a:t>
                      </a:r>
                      <a:endParaRPr sz="2400" dirty="0">
                        <a:latin typeface="Calibri"/>
                        <a:cs typeface="Calibri"/>
                      </a:endParaRPr>
                    </a:p>
                  </a:txBody>
                  <a:tcPr marL="0" marR="0" marT="82363" marB="0" anchor="ctr"/>
                </a:tc>
                <a:tc>
                  <a:txBody>
                    <a:bodyPr/>
                    <a:lstStyle/>
                    <a:p>
                      <a:pPr marL="111760" algn="ctr">
                        <a:lnSpc>
                          <a:spcPct val="100000"/>
                        </a:lnSpc>
                        <a:spcBef>
                          <a:spcPts val="735"/>
                        </a:spcBef>
                      </a:pPr>
                      <a:r>
                        <a:rPr sz="2400" spc="25" dirty="0"/>
                        <a:t>1</a:t>
                      </a:r>
                      <a:r>
                        <a:rPr lang="en-US" sz="2400" spc="25" dirty="0"/>
                        <a:t>1</a:t>
                      </a:r>
                      <a:r>
                        <a:rPr sz="2400" spc="25" dirty="0"/>
                        <a:t>%</a:t>
                      </a:r>
                      <a:endParaRPr sz="2400" dirty="0">
                        <a:latin typeface="Calibri"/>
                        <a:cs typeface="Calibri"/>
                      </a:endParaRPr>
                    </a:p>
                  </a:txBody>
                  <a:tcPr marL="0" marR="0" marT="82363" marB="0" anchor="ctr"/>
                </a:tc>
                <a:extLst>
                  <a:ext uri="{0D108BD9-81ED-4DB2-BD59-A6C34878D82A}">
                    <a16:rowId xmlns:a16="http://schemas.microsoft.com/office/drawing/2014/main" val="10011"/>
                  </a:ext>
                </a:extLst>
              </a:tr>
              <a:tr h="898728">
                <a:tc>
                  <a:txBody>
                    <a:bodyPr/>
                    <a:lstStyle/>
                    <a:p>
                      <a:pPr marL="92710" algn="ctr">
                        <a:lnSpc>
                          <a:spcPct val="100000"/>
                        </a:lnSpc>
                        <a:spcBef>
                          <a:spcPts val="735"/>
                        </a:spcBef>
                      </a:pPr>
                      <a:r>
                        <a:rPr sz="2400" spc="20" dirty="0"/>
                        <a:t>Top</a:t>
                      </a:r>
                      <a:r>
                        <a:rPr sz="2400" spc="-30" dirty="0"/>
                        <a:t> </a:t>
                      </a:r>
                      <a:r>
                        <a:rPr sz="2400" spc="35" dirty="0"/>
                        <a:t>.01%</a:t>
                      </a:r>
                      <a:endParaRPr sz="2400">
                        <a:latin typeface="Calibri"/>
                        <a:cs typeface="Calibri"/>
                      </a:endParaRPr>
                    </a:p>
                  </a:txBody>
                  <a:tcPr marL="0" marR="0" marT="82363" marB="0" anchor="ctr"/>
                </a:tc>
                <a:tc>
                  <a:txBody>
                    <a:bodyPr/>
                    <a:lstStyle/>
                    <a:p>
                      <a:pPr marL="109220" algn="r">
                        <a:lnSpc>
                          <a:spcPct val="100000"/>
                        </a:lnSpc>
                        <a:spcBef>
                          <a:spcPts val="735"/>
                        </a:spcBef>
                      </a:pPr>
                      <a:r>
                        <a:rPr sz="2400" dirty="0"/>
                        <a:t>16,070</a:t>
                      </a:r>
                      <a:endParaRPr sz="2400" dirty="0">
                        <a:latin typeface="Calibri"/>
                        <a:cs typeface="Calibri"/>
                      </a:endParaRPr>
                    </a:p>
                  </a:txBody>
                  <a:tcPr marL="0" marR="0" marT="82363" marB="0" anchor="ctr"/>
                </a:tc>
                <a:tc>
                  <a:txBody>
                    <a:bodyPr/>
                    <a:lstStyle/>
                    <a:p>
                      <a:pPr marL="111125" algn="r">
                        <a:lnSpc>
                          <a:spcPct val="100000"/>
                        </a:lnSpc>
                        <a:spcBef>
                          <a:spcPts val="735"/>
                        </a:spcBef>
                      </a:pPr>
                      <a:r>
                        <a:rPr sz="2400" dirty="0"/>
                        <a:t>$111,000,000</a:t>
                      </a:r>
                      <a:endParaRPr sz="2400" dirty="0">
                        <a:latin typeface="Calibri"/>
                        <a:cs typeface="Calibri"/>
                      </a:endParaRPr>
                    </a:p>
                  </a:txBody>
                  <a:tcPr marL="0" marR="0" marT="82363" marB="0" anchor="ctr"/>
                </a:tc>
                <a:tc>
                  <a:txBody>
                    <a:bodyPr/>
                    <a:lstStyle/>
                    <a:p>
                      <a:pPr marL="111125" algn="r">
                        <a:lnSpc>
                          <a:spcPct val="100000"/>
                        </a:lnSpc>
                        <a:spcBef>
                          <a:spcPts val="735"/>
                        </a:spcBef>
                      </a:pPr>
                      <a:r>
                        <a:rPr sz="2400" dirty="0"/>
                        <a:t>$371,000,000</a:t>
                      </a:r>
                      <a:endParaRPr sz="2400" dirty="0">
                        <a:latin typeface="Calibri"/>
                        <a:cs typeface="Calibri"/>
                      </a:endParaRPr>
                    </a:p>
                  </a:txBody>
                  <a:tcPr marL="0" marR="0" marT="82363" marB="0" anchor="ctr"/>
                </a:tc>
                <a:tc>
                  <a:txBody>
                    <a:bodyPr/>
                    <a:lstStyle/>
                    <a:p>
                      <a:pPr marL="111760" algn="ctr">
                        <a:lnSpc>
                          <a:spcPct val="100000"/>
                        </a:lnSpc>
                        <a:spcBef>
                          <a:spcPts val="735"/>
                        </a:spcBef>
                      </a:pPr>
                      <a:r>
                        <a:rPr sz="2400" spc="25" dirty="0"/>
                        <a:t>11%</a:t>
                      </a:r>
                      <a:endParaRPr sz="2400" dirty="0">
                        <a:latin typeface="Calibri"/>
                        <a:cs typeface="Calibri"/>
                      </a:endParaRPr>
                    </a:p>
                  </a:txBody>
                  <a:tcPr marL="0" marR="0" marT="82363"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94487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9919" r="10521" b="11813"/>
          <a:stretch/>
        </p:blipFill>
        <p:spPr>
          <a:xfrm>
            <a:off x="1865723" y="1184160"/>
            <a:ext cx="8607600" cy="5328106"/>
          </a:xfrm>
          <a:prstGeom prst="rect">
            <a:avLst/>
          </a:prstGeom>
        </p:spPr>
      </p:pic>
      <p:sp>
        <p:nvSpPr>
          <p:cNvPr id="2" name="Title 1"/>
          <p:cNvSpPr>
            <a:spLocks noGrp="1"/>
          </p:cNvSpPr>
          <p:nvPr>
            <p:ph type="title"/>
          </p:nvPr>
        </p:nvSpPr>
        <p:spPr>
          <a:xfrm>
            <a:off x="838200" y="254524"/>
            <a:ext cx="10515600" cy="1325563"/>
          </a:xfrm>
        </p:spPr>
        <p:txBody>
          <a:bodyPr>
            <a:normAutofit/>
          </a:bodyPr>
          <a:lstStyle/>
          <a:p>
            <a:r>
              <a:rPr lang="en-US" dirty="0">
                <a:solidFill>
                  <a:srgbClr val="FAF7F0"/>
                </a:solidFill>
              </a:rPr>
              <a:t>We</a:t>
            </a:r>
            <a:r>
              <a:rPr lang="en-US" dirty="0"/>
              <a:t>alth share of the top 1%: US, UK, </a:t>
            </a:r>
            <a:br>
              <a:rPr lang="en-US" dirty="0"/>
            </a:br>
            <a:r>
              <a:rPr lang="en-US" dirty="0"/>
              <a:t>France and China</a:t>
            </a:r>
          </a:p>
        </p:txBody>
      </p:sp>
    </p:spTree>
    <p:extLst>
      <p:ext uri="{BB962C8B-B14F-4D97-AF65-F5344CB8AC3E}">
        <p14:creationId xmlns:p14="http://schemas.microsoft.com/office/powerpoint/2010/main" val="3650032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C7FC-2DE6-6848-B943-52BAED7A1EAF}"/>
              </a:ext>
            </a:extLst>
          </p:cNvPr>
          <p:cNvSpPr>
            <a:spLocks noGrp="1"/>
          </p:cNvSpPr>
          <p:nvPr>
            <p:ph type="title"/>
          </p:nvPr>
        </p:nvSpPr>
        <p:spPr>
          <a:xfrm>
            <a:off x="825511" y="262975"/>
            <a:ext cx="9761376" cy="1325563"/>
          </a:xfrm>
        </p:spPr>
        <p:txBody>
          <a:bodyPr/>
          <a:lstStyle/>
          <a:p>
            <a:r>
              <a:rPr lang="en-US" dirty="0">
                <a:solidFill>
                  <a:srgbClr val="FAF7F0"/>
                </a:solidFill>
              </a:rPr>
              <a:t>Wh</a:t>
            </a:r>
            <a:r>
              <a:rPr lang="en-US" dirty="0"/>
              <a:t>y might wealth be distributed more unequally compared to income?</a:t>
            </a:r>
          </a:p>
        </p:txBody>
      </p:sp>
      <p:sp>
        <p:nvSpPr>
          <p:cNvPr id="5" name="Slide Number Placeholder 4">
            <a:extLst>
              <a:ext uri="{FF2B5EF4-FFF2-40B4-BE49-F238E27FC236}">
                <a16:creationId xmlns:a16="http://schemas.microsoft.com/office/drawing/2014/main" id="{5156600C-E1C7-3A40-945D-05FD2F77E01B}"/>
              </a:ext>
            </a:extLst>
          </p:cNvPr>
          <p:cNvSpPr>
            <a:spLocks noGrp="1"/>
          </p:cNvSpPr>
          <p:nvPr>
            <p:ph type="sldNum" sz="quarter" idx="12"/>
          </p:nvPr>
        </p:nvSpPr>
        <p:spPr/>
        <p:txBody>
          <a:bodyPr/>
          <a:lstStyle/>
          <a:p>
            <a:fld id="{D9F085D5-EC86-4F6A-B501-C1359CB39116}" type="slidenum">
              <a:rPr lang="en-US" smtClean="0"/>
              <a:t>22</a:t>
            </a:fld>
            <a:endParaRPr lang="en-US" dirty="0"/>
          </a:p>
        </p:txBody>
      </p:sp>
      <p:sp>
        <p:nvSpPr>
          <p:cNvPr id="6" name="TextBox 5"/>
          <p:cNvSpPr txBox="1"/>
          <p:nvPr/>
        </p:nvSpPr>
        <p:spPr>
          <a:xfrm>
            <a:off x="556054" y="2366129"/>
            <a:ext cx="10925793" cy="2769989"/>
          </a:xfrm>
          <a:prstGeom prst="rect">
            <a:avLst/>
          </a:prstGeom>
          <a:noFill/>
        </p:spPr>
        <p:txBody>
          <a:bodyPr wrap="square" rtlCol="0">
            <a:spAutoFit/>
          </a:bodyPr>
          <a:lstStyle/>
          <a:p>
            <a:pPr>
              <a:spcAft>
                <a:spcPts val="1200"/>
              </a:spcAft>
            </a:pPr>
            <a:r>
              <a:rPr lang="en-US" sz="2400" b="1" dirty="0">
                <a:solidFill>
                  <a:srgbClr val="0C4C88"/>
                </a:solidFill>
                <a:latin typeface="Cambria "/>
              </a:rPr>
              <a:t>Differences in saving behavior</a:t>
            </a:r>
          </a:p>
          <a:p>
            <a:pPr marL="342900" indent="-342900">
              <a:spcAft>
                <a:spcPts val="1200"/>
              </a:spcAft>
              <a:buFont typeface="Arial" panose="020B0604020202020204" pitchFamily="34" charset="0"/>
              <a:buChar char="•"/>
            </a:pPr>
            <a:r>
              <a:rPr lang="en-US" sz="2400" dirty="0">
                <a:solidFill>
                  <a:srgbClr val="0C4C88"/>
                </a:solidFill>
                <a:latin typeface="Cambria "/>
              </a:rPr>
              <a:t>Wealthy households save a larger fraction of their income; thus, they accumulate more wealth</a:t>
            </a:r>
            <a:endParaRPr lang="en-US" sz="2400" b="1" dirty="0">
              <a:solidFill>
                <a:srgbClr val="0C4C88"/>
              </a:solidFill>
              <a:latin typeface="Cambria "/>
            </a:endParaRPr>
          </a:p>
          <a:p>
            <a:pPr>
              <a:spcAft>
                <a:spcPts val="1200"/>
              </a:spcAft>
            </a:pPr>
            <a:r>
              <a:rPr lang="en-US" sz="2400" b="1" dirty="0">
                <a:solidFill>
                  <a:srgbClr val="0C4C88"/>
                </a:solidFill>
                <a:latin typeface="Cambria "/>
              </a:rPr>
              <a:t>Differences in rate of return on saving</a:t>
            </a:r>
          </a:p>
          <a:p>
            <a:pPr marL="342900" indent="-342900">
              <a:spcAft>
                <a:spcPts val="1200"/>
              </a:spcAft>
              <a:buFont typeface="Arial" panose="020B0604020202020204" pitchFamily="34" charset="0"/>
              <a:buChar char="•"/>
            </a:pPr>
            <a:r>
              <a:rPr lang="en-US" sz="2400" dirty="0">
                <a:solidFill>
                  <a:srgbClr val="0C4C88"/>
                </a:solidFill>
                <a:latin typeface="Cambria "/>
              </a:rPr>
              <a:t>Wealthy households hold riskier assets (e.g. stocks and private businesses) and receive higher average returns</a:t>
            </a:r>
          </a:p>
        </p:txBody>
      </p:sp>
    </p:spTree>
    <p:extLst>
      <p:ext uri="{BB962C8B-B14F-4D97-AF65-F5344CB8AC3E}">
        <p14:creationId xmlns:p14="http://schemas.microsoft.com/office/powerpoint/2010/main" val="89490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33400" y="1238891"/>
            <a:ext cx="7027469" cy="4690568"/>
            <a:chOff x="533400" y="1238891"/>
            <a:chExt cx="7027469" cy="4690568"/>
          </a:xfrm>
        </p:grpSpPr>
        <p:pic>
          <p:nvPicPr>
            <p:cNvPr id="16" name="New picture"/>
            <p:cNvPicPr/>
            <p:nvPr/>
          </p:nvPicPr>
          <p:blipFill rotWithShape="1">
            <a:blip r:embed="rId3"/>
            <a:srcRect b="50427"/>
            <a:stretch/>
          </p:blipFill>
          <p:spPr>
            <a:xfrm>
              <a:off x="533400" y="1238891"/>
              <a:ext cx="7027469" cy="4254934"/>
            </a:xfrm>
            <a:prstGeom prst="rect">
              <a:avLst/>
            </a:prstGeom>
          </p:spPr>
        </p:pic>
        <p:sp>
          <p:nvSpPr>
            <p:cNvPr id="15" name="TextBox 14"/>
            <p:cNvSpPr txBox="1"/>
            <p:nvPr/>
          </p:nvSpPr>
          <p:spPr>
            <a:xfrm>
              <a:off x="1607524" y="5590905"/>
              <a:ext cx="5584221" cy="338554"/>
            </a:xfrm>
            <a:prstGeom prst="rect">
              <a:avLst/>
            </a:prstGeom>
            <a:noFill/>
          </p:spPr>
          <p:txBody>
            <a:bodyPr wrap="none" rtlCol="0">
              <a:spAutoFit/>
            </a:bodyPr>
            <a:lstStyle/>
            <a:p>
              <a:r>
                <a:rPr lang="en-US" sz="1600" i="1" dirty="0"/>
                <a:t>Source: </a:t>
              </a:r>
              <a:r>
                <a:rPr lang="en-US" sz="1600" i="1" dirty="0" err="1"/>
                <a:t>Saez</a:t>
              </a:r>
              <a:r>
                <a:rPr lang="en-US" sz="1600" i="1" dirty="0"/>
                <a:t> and </a:t>
              </a:r>
              <a:r>
                <a:rPr lang="en-US" sz="1600" i="1" dirty="0" err="1"/>
                <a:t>Zuchman</a:t>
              </a:r>
              <a:r>
                <a:rPr lang="en-US" sz="1600" i="1" dirty="0"/>
                <a:t>, Quarterly Journal of Economics, 2016</a:t>
              </a:r>
            </a:p>
          </p:txBody>
        </p:sp>
      </p:grpSp>
      <p:sp>
        <p:nvSpPr>
          <p:cNvPr id="2" name="Title 1">
            <a:extLst>
              <a:ext uri="{FF2B5EF4-FFF2-40B4-BE49-F238E27FC236}">
                <a16:creationId xmlns:a16="http://schemas.microsoft.com/office/drawing/2014/main" id="{B3D8C7FC-2DE6-6848-B943-52BAED7A1EAF}"/>
              </a:ext>
            </a:extLst>
          </p:cNvPr>
          <p:cNvSpPr>
            <a:spLocks noGrp="1"/>
          </p:cNvSpPr>
          <p:nvPr>
            <p:ph type="title"/>
          </p:nvPr>
        </p:nvSpPr>
        <p:spPr>
          <a:xfrm>
            <a:off x="853212" y="11606"/>
            <a:ext cx="9761376" cy="1325563"/>
          </a:xfrm>
        </p:spPr>
        <p:txBody>
          <a:bodyPr>
            <a:normAutofit/>
          </a:bodyPr>
          <a:lstStyle/>
          <a:p>
            <a:r>
              <a:rPr lang="en-US" dirty="0">
                <a:solidFill>
                  <a:srgbClr val="FAF7F0"/>
                </a:solidFill>
              </a:rPr>
              <a:t>Sav</a:t>
            </a:r>
            <a:r>
              <a:rPr lang="en-US" dirty="0"/>
              <a:t>ing rates by wealth group</a:t>
            </a:r>
          </a:p>
        </p:txBody>
      </p:sp>
      <p:sp>
        <p:nvSpPr>
          <p:cNvPr id="5" name="Slide Number Placeholder 4">
            <a:extLst>
              <a:ext uri="{FF2B5EF4-FFF2-40B4-BE49-F238E27FC236}">
                <a16:creationId xmlns:a16="http://schemas.microsoft.com/office/drawing/2014/main" id="{5156600C-E1C7-3A40-945D-05FD2F77E01B}"/>
              </a:ext>
            </a:extLst>
          </p:cNvPr>
          <p:cNvSpPr>
            <a:spLocks noGrp="1"/>
          </p:cNvSpPr>
          <p:nvPr>
            <p:ph type="sldNum" sz="quarter" idx="12"/>
          </p:nvPr>
        </p:nvSpPr>
        <p:spPr/>
        <p:txBody>
          <a:bodyPr/>
          <a:lstStyle/>
          <a:p>
            <a:fld id="{D9F085D5-EC86-4F6A-B501-C1359CB39116}" type="slidenum">
              <a:rPr lang="en-US" smtClean="0"/>
              <a:t>23</a:t>
            </a:fld>
            <a:endParaRPr lang="en-US" dirty="0"/>
          </a:p>
        </p:txBody>
      </p:sp>
      <p:grpSp>
        <p:nvGrpSpPr>
          <p:cNvPr id="3" name="Group 2"/>
          <p:cNvGrpSpPr/>
          <p:nvPr/>
        </p:nvGrpSpPr>
        <p:grpSpPr>
          <a:xfrm>
            <a:off x="7278065" y="1541146"/>
            <a:ext cx="3786914" cy="802597"/>
            <a:chOff x="7278065" y="1541146"/>
            <a:chExt cx="3786914" cy="802597"/>
          </a:xfrm>
        </p:grpSpPr>
        <p:cxnSp>
          <p:nvCxnSpPr>
            <p:cNvPr id="10" name="Straight Arrow Connector 9"/>
            <p:cNvCxnSpPr/>
            <p:nvPr/>
          </p:nvCxnSpPr>
          <p:spPr>
            <a:xfrm flipH="1">
              <a:off x="7278065" y="1873601"/>
              <a:ext cx="1103241" cy="4701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81307" y="1541146"/>
              <a:ext cx="2683672" cy="646331"/>
            </a:xfrm>
            <a:prstGeom prst="rect">
              <a:avLst/>
            </a:prstGeom>
            <a:noFill/>
            <a:ln w="19050">
              <a:solidFill>
                <a:srgbClr val="FF0000"/>
              </a:solidFill>
            </a:ln>
          </p:spPr>
          <p:txBody>
            <a:bodyPr wrap="square" rtlCol="0">
              <a:spAutoFit/>
            </a:bodyPr>
            <a:lstStyle/>
            <a:p>
              <a:r>
                <a:rPr lang="en-US" b="1" dirty="0">
                  <a:solidFill>
                    <a:srgbClr val="FF0000"/>
                  </a:solidFill>
                </a:rPr>
                <a:t>Top 1% save over a third of their income</a:t>
              </a:r>
            </a:p>
          </p:txBody>
        </p:sp>
      </p:grpSp>
      <p:grpSp>
        <p:nvGrpSpPr>
          <p:cNvPr id="14" name="Group 13"/>
          <p:cNvGrpSpPr/>
          <p:nvPr/>
        </p:nvGrpSpPr>
        <p:grpSpPr>
          <a:xfrm>
            <a:off x="7278065" y="3326697"/>
            <a:ext cx="3786912" cy="707705"/>
            <a:chOff x="8169511" y="3934343"/>
            <a:chExt cx="3786912" cy="707705"/>
          </a:xfrm>
        </p:grpSpPr>
        <p:cxnSp>
          <p:nvCxnSpPr>
            <p:cNvPr id="12" name="Straight Arrow Connector 11"/>
            <p:cNvCxnSpPr/>
            <p:nvPr/>
          </p:nvCxnSpPr>
          <p:spPr>
            <a:xfrm flipH="1">
              <a:off x="8169511" y="4171906"/>
              <a:ext cx="1103241" cy="4701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272751" y="3934343"/>
              <a:ext cx="2683672" cy="369332"/>
            </a:xfrm>
            <a:prstGeom prst="rect">
              <a:avLst/>
            </a:prstGeom>
            <a:noFill/>
            <a:ln w="19050">
              <a:solidFill>
                <a:srgbClr val="FF0000"/>
              </a:solidFill>
            </a:ln>
          </p:spPr>
          <p:txBody>
            <a:bodyPr wrap="square" rtlCol="0">
              <a:spAutoFit/>
            </a:bodyPr>
            <a:lstStyle/>
            <a:p>
              <a:r>
                <a:rPr lang="en-US" b="1" dirty="0">
                  <a:solidFill>
                    <a:srgbClr val="FF0000"/>
                  </a:solidFill>
                </a:rPr>
                <a:t>Bottom 90% save little</a:t>
              </a:r>
            </a:p>
          </p:txBody>
        </p:sp>
      </p:grpSp>
    </p:spTree>
    <p:extLst>
      <p:ext uri="{BB962C8B-B14F-4D97-AF65-F5344CB8AC3E}">
        <p14:creationId xmlns:p14="http://schemas.microsoft.com/office/powerpoint/2010/main" val="4758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224088" algn="l"/>
              </a:tabLst>
            </a:pPr>
            <a:r>
              <a:rPr lang="en-US" dirty="0">
                <a:solidFill>
                  <a:schemeClr val="bg1"/>
                </a:solidFill>
              </a:rPr>
              <a:t>Wh</a:t>
            </a:r>
            <a:r>
              <a:rPr lang="en-US" dirty="0"/>
              <a:t>ere Does Inequality Come From?</a:t>
            </a:r>
          </a:p>
        </p:txBody>
      </p:sp>
      <p:sp>
        <p:nvSpPr>
          <p:cNvPr id="3" name="Content Placeholder 2"/>
          <p:cNvSpPr>
            <a:spLocks noGrp="1"/>
          </p:cNvSpPr>
          <p:nvPr>
            <p:ph sz="half" idx="1"/>
          </p:nvPr>
        </p:nvSpPr>
        <p:spPr>
          <a:xfrm>
            <a:off x="838200" y="1606668"/>
            <a:ext cx="5181600" cy="4189162"/>
          </a:xfrm>
        </p:spPr>
        <p:txBody>
          <a:bodyPr anchor="t" anchorCtr="0">
            <a:normAutofit/>
          </a:bodyPr>
          <a:lstStyle/>
          <a:p>
            <a:r>
              <a:rPr lang="en-US" dirty="0"/>
              <a:t>Labor Characteristics</a:t>
            </a:r>
          </a:p>
          <a:p>
            <a:pPr lvl="1"/>
            <a:r>
              <a:rPr lang="en-US" dirty="0"/>
              <a:t>Population composition</a:t>
            </a:r>
          </a:p>
          <a:p>
            <a:pPr lvl="2"/>
            <a:r>
              <a:rPr lang="en-US" dirty="0"/>
              <a:t>Aging</a:t>
            </a:r>
          </a:p>
          <a:p>
            <a:pPr lvl="2"/>
            <a:r>
              <a:rPr lang="en-US" dirty="0"/>
              <a:t>Immigration</a:t>
            </a:r>
          </a:p>
          <a:p>
            <a:pPr lvl="1"/>
            <a:r>
              <a:rPr lang="en-US" dirty="0"/>
              <a:t>Personal Choices</a:t>
            </a:r>
          </a:p>
          <a:p>
            <a:pPr lvl="2"/>
            <a:r>
              <a:rPr lang="en-US" dirty="0"/>
              <a:t>Educational attainment</a:t>
            </a:r>
          </a:p>
          <a:p>
            <a:pPr lvl="2"/>
            <a:r>
              <a:rPr lang="en-US" dirty="0"/>
              <a:t>Effort</a:t>
            </a:r>
          </a:p>
          <a:p>
            <a:pPr lvl="2"/>
            <a:r>
              <a:rPr lang="en-US" dirty="0"/>
              <a:t>Priorities</a:t>
            </a:r>
          </a:p>
          <a:p>
            <a:pPr lvl="2"/>
            <a:r>
              <a:rPr lang="en-US" dirty="0"/>
              <a:t>Household composition</a:t>
            </a:r>
          </a:p>
          <a:p>
            <a:pPr lvl="1"/>
            <a:endParaRPr lang="en-US" dirty="0"/>
          </a:p>
        </p:txBody>
      </p:sp>
      <p:sp>
        <p:nvSpPr>
          <p:cNvPr id="4" name="Content Placeholder 3"/>
          <p:cNvSpPr>
            <a:spLocks noGrp="1"/>
          </p:cNvSpPr>
          <p:nvPr>
            <p:ph sz="half" idx="2"/>
          </p:nvPr>
        </p:nvSpPr>
        <p:spPr>
          <a:xfrm>
            <a:off x="6019800" y="1355679"/>
            <a:ext cx="5181600" cy="4189162"/>
          </a:xfrm>
        </p:spPr>
        <p:txBody>
          <a:bodyPr>
            <a:normAutofit/>
          </a:bodyPr>
          <a:lstStyle/>
          <a:p>
            <a:r>
              <a:rPr lang="en-US" dirty="0"/>
              <a:t>Market Forces</a:t>
            </a:r>
          </a:p>
          <a:p>
            <a:pPr lvl="1"/>
            <a:r>
              <a:rPr lang="en-US" dirty="0"/>
              <a:t>Technological change</a:t>
            </a:r>
          </a:p>
          <a:p>
            <a:pPr lvl="1"/>
            <a:r>
              <a:rPr lang="en-US" dirty="0"/>
              <a:t>Job polarization</a:t>
            </a:r>
          </a:p>
          <a:p>
            <a:pPr lvl="1"/>
            <a:r>
              <a:rPr lang="en-US" dirty="0"/>
              <a:t>Globalization</a:t>
            </a:r>
          </a:p>
          <a:p>
            <a:r>
              <a:rPr lang="en-US" dirty="0"/>
              <a:t>Government Policy</a:t>
            </a:r>
          </a:p>
          <a:p>
            <a:pPr lvl="1"/>
            <a:r>
              <a:rPr lang="en-US" dirty="0"/>
              <a:t>Regulation</a:t>
            </a:r>
          </a:p>
          <a:p>
            <a:pPr lvl="1"/>
            <a:r>
              <a:rPr lang="en-US" dirty="0"/>
              <a:t>Taxation and redistribution of income</a:t>
            </a:r>
          </a:p>
          <a:p>
            <a:pPr marL="457200" lvl="1" indent="0">
              <a:buNone/>
            </a:pPr>
            <a:endParaRPr lang="en-US" dirty="0"/>
          </a:p>
        </p:txBody>
      </p:sp>
    </p:spTree>
    <p:extLst>
      <p:ext uri="{BB962C8B-B14F-4D97-AF65-F5344CB8AC3E}">
        <p14:creationId xmlns:p14="http://schemas.microsoft.com/office/powerpoint/2010/main" val="2946323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416685" y="941390"/>
            <a:ext cx="7784190" cy="5209599"/>
            <a:chOff x="2416685" y="941390"/>
            <a:chExt cx="7784190" cy="520959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017" y="941390"/>
              <a:ext cx="7414858" cy="4836572"/>
            </a:xfrm>
            <a:prstGeom prst="rect">
              <a:avLst/>
            </a:prstGeom>
          </p:spPr>
        </p:pic>
        <p:sp>
          <p:nvSpPr>
            <p:cNvPr id="8" name="TextBox 7"/>
            <p:cNvSpPr txBox="1"/>
            <p:nvPr/>
          </p:nvSpPr>
          <p:spPr>
            <a:xfrm rot="16200000">
              <a:off x="708493" y="3033755"/>
              <a:ext cx="3785716" cy="369332"/>
            </a:xfrm>
            <a:prstGeom prst="rect">
              <a:avLst/>
            </a:prstGeom>
            <a:noFill/>
          </p:spPr>
          <p:txBody>
            <a:bodyPr wrap="none" rtlCol="0">
              <a:spAutoFit/>
            </a:bodyPr>
            <a:lstStyle/>
            <a:p>
              <a:r>
                <a:rPr lang="en-US" dirty="0"/>
                <a:t>Employment share growth, 1980-2005</a:t>
              </a:r>
            </a:p>
          </p:txBody>
        </p:sp>
        <p:sp>
          <p:nvSpPr>
            <p:cNvPr id="15" name="TextBox 14"/>
            <p:cNvSpPr txBox="1"/>
            <p:nvPr/>
          </p:nvSpPr>
          <p:spPr>
            <a:xfrm>
              <a:off x="3564466" y="5781657"/>
              <a:ext cx="6517810" cy="369332"/>
            </a:xfrm>
            <a:prstGeom prst="rect">
              <a:avLst/>
            </a:prstGeom>
            <a:noFill/>
          </p:spPr>
          <p:txBody>
            <a:bodyPr wrap="none" rtlCol="0">
              <a:spAutoFit/>
            </a:bodyPr>
            <a:lstStyle/>
            <a:p>
              <a:r>
                <a:rPr lang="en-US" dirty="0"/>
                <a:t>Low paying                          Occupation rank                         High paying</a:t>
              </a:r>
            </a:p>
          </p:txBody>
        </p:sp>
      </p:grpSp>
      <p:sp>
        <p:nvSpPr>
          <p:cNvPr id="2" name="Title 1"/>
          <p:cNvSpPr>
            <a:spLocks noGrp="1"/>
          </p:cNvSpPr>
          <p:nvPr>
            <p:ph type="title"/>
          </p:nvPr>
        </p:nvSpPr>
        <p:spPr/>
        <p:txBody>
          <a:bodyPr>
            <a:normAutofit/>
          </a:bodyPr>
          <a:lstStyle/>
          <a:p>
            <a:pPr>
              <a:tabLst>
                <a:tab pos="2224088" algn="l"/>
              </a:tabLst>
            </a:pPr>
            <a:r>
              <a:rPr lang="en-US" sz="3600" dirty="0">
                <a:solidFill>
                  <a:schemeClr val="bg1"/>
                </a:solidFill>
              </a:rPr>
              <a:t>Job </a:t>
            </a:r>
            <a:r>
              <a:rPr lang="en-US" sz="3600" dirty="0"/>
              <a:t>polarization: decline of middle-skill occupations</a:t>
            </a:r>
          </a:p>
        </p:txBody>
      </p:sp>
      <p:grpSp>
        <p:nvGrpSpPr>
          <p:cNvPr id="14" name="Group 13"/>
          <p:cNvGrpSpPr/>
          <p:nvPr/>
        </p:nvGrpSpPr>
        <p:grpSpPr>
          <a:xfrm>
            <a:off x="4850707" y="2789545"/>
            <a:ext cx="2683672" cy="1697788"/>
            <a:chOff x="4850707" y="2789545"/>
            <a:chExt cx="2683672" cy="1697788"/>
          </a:xfrm>
        </p:grpSpPr>
        <p:cxnSp>
          <p:nvCxnSpPr>
            <p:cNvPr id="10" name="Straight Arrow Connector 9"/>
            <p:cNvCxnSpPr/>
            <p:nvPr/>
          </p:nvCxnSpPr>
          <p:spPr>
            <a:xfrm flipH="1">
              <a:off x="5393268" y="3435876"/>
              <a:ext cx="228599" cy="10514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50707" y="2789545"/>
              <a:ext cx="2683672" cy="646331"/>
            </a:xfrm>
            <a:prstGeom prst="rect">
              <a:avLst/>
            </a:prstGeom>
            <a:noFill/>
            <a:ln w="19050">
              <a:solidFill>
                <a:srgbClr val="FF0000"/>
              </a:solidFill>
            </a:ln>
          </p:spPr>
          <p:txBody>
            <a:bodyPr wrap="square" rtlCol="0">
              <a:spAutoFit/>
            </a:bodyPr>
            <a:lstStyle/>
            <a:p>
              <a:r>
                <a:rPr lang="en-US" b="1" dirty="0">
                  <a:solidFill>
                    <a:srgbClr val="FF0000"/>
                  </a:solidFill>
                </a:rPr>
                <a:t>Share of middle-skill jobs has declined</a:t>
              </a:r>
            </a:p>
          </p:txBody>
        </p:sp>
      </p:grpSp>
      <p:sp>
        <p:nvSpPr>
          <p:cNvPr id="17" name="TextBox 16"/>
          <p:cNvSpPr txBox="1"/>
          <p:nvPr/>
        </p:nvSpPr>
        <p:spPr>
          <a:xfrm>
            <a:off x="3840168" y="6447785"/>
            <a:ext cx="2352375" cy="307777"/>
          </a:xfrm>
          <a:prstGeom prst="rect">
            <a:avLst/>
          </a:prstGeom>
          <a:noFill/>
        </p:spPr>
        <p:txBody>
          <a:bodyPr wrap="none" rtlCol="0">
            <a:spAutoFit/>
          </a:bodyPr>
          <a:lstStyle/>
          <a:p>
            <a:r>
              <a:rPr lang="en-US" sz="1400" dirty="0"/>
              <a:t>Source: </a:t>
            </a:r>
            <a:r>
              <a:rPr lang="en-US" sz="1400" dirty="0" err="1"/>
              <a:t>Autor</a:t>
            </a:r>
            <a:r>
              <a:rPr lang="en-US" sz="1400" dirty="0"/>
              <a:t> and Dorn, 2013</a:t>
            </a:r>
          </a:p>
        </p:txBody>
      </p:sp>
    </p:spTree>
    <p:extLst>
      <p:ext uri="{BB962C8B-B14F-4D97-AF65-F5344CB8AC3E}">
        <p14:creationId xmlns:p14="http://schemas.microsoft.com/office/powerpoint/2010/main" val="334644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16684" y="1162753"/>
            <a:ext cx="7588621" cy="4988236"/>
            <a:chOff x="2416684" y="1162753"/>
            <a:chExt cx="7588621" cy="498823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877" y="1162753"/>
              <a:ext cx="7323428" cy="4781714"/>
            </a:xfrm>
            <a:prstGeom prst="rect">
              <a:avLst/>
            </a:prstGeom>
          </p:spPr>
        </p:pic>
        <p:sp>
          <p:nvSpPr>
            <p:cNvPr id="8" name="TextBox 7"/>
            <p:cNvSpPr txBox="1"/>
            <p:nvPr/>
          </p:nvSpPr>
          <p:spPr>
            <a:xfrm rot="16200000">
              <a:off x="1001713" y="3251210"/>
              <a:ext cx="3199274" cy="369332"/>
            </a:xfrm>
            <a:prstGeom prst="rect">
              <a:avLst/>
            </a:prstGeom>
            <a:noFill/>
          </p:spPr>
          <p:txBody>
            <a:bodyPr wrap="none" rtlCol="0">
              <a:spAutoFit/>
            </a:bodyPr>
            <a:lstStyle/>
            <a:p>
              <a:r>
                <a:rPr lang="en-US" dirty="0"/>
                <a:t>Hourly wage growth, 1980-2005</a:t>
              </a:r>
            </a:p>
          </p:txBody>
        </p:sp>
        <p:sp>
          <p:nvSpPr>
            <p:cNvPr id="15" name="TextBox 14"/>
            <p:cNvSpPr txBox="1"/>
            <p:nvPr/>
          </p:nvSpPr>
          <p:spPr>
            <a:xfrm>
              <a:off x="3310466" y="5781657"/>
              <a:ext cx="6517810" cy="369332"/>
            </a:xfrm>
            <a:prstGeom prst="rect">
              <a:avLst/>
            </a:prstGeom>
            <a:noFill/>
          </p:spPr>
          <p:txBody>
            <a:bodyPr wrap="none" rtlCol="0">
              <a:spAutoFit/>
            </a:bodyPr>
            <a:lstStyle/>
            <a:p>
              <a:r>
                <a:rPr lang="en-US" dirty="0"/>
                <a:t>Low paying                          Occupation rank                         High paying</a:t>
              </a:r>
            </a:p>
          </p:txBody>
        </p:sp>
      </p:grpSp>
      <p:sp>
        <p:nvSpPr>
          <p:cNvPr id="2" name="Title 1"/>
          <p:cNvSpPr>
            <a:spLocks noGrp="1"/>
          </p:cNvSpPr>
          <p:nvPr>
            <p:ph type="title"/>
          </p:nvPr>
        </p:nvSpPr>
        <p:spPr/>
        <p:txBody>
          <a:bodyPr>
            <a:normAutofit/>
          </a:bodyPr>
          <a:lstStyle/>
          <a:p>
            <a:pPr>
              <a:tabLst>
                <a:tab pos="2224088" algn="l"/>
              </a:tabLst>
            </a:pPr>
            <a:r>
              <a:rPr lang="en-US" sz="3600" dirty="0">
                <a:solidFill>
                  <a:schemeClr val="bg1"/>
                </a:solidFill>
              </a:rPr>
              <a:t>Job </a:t>
            </a:r>
            <a:r>
              <a:rPr lang="en-US" sz="3600" dirty="0"/>
              <a:t>polarization: tepid wage growth in the middle</a:t>
            </a:r>
          </a:p>
        </p:txBody>
      </p:sp>
      <p:sp>
        <p:nvSpPr>
          <p:cNvPr id="17" name="TextBox 16"/>
          <p:cNvSpPr txBox="1"/>
          <p:nvPr/>
        </p:nvSpPr>
        <p:spPr>
          <a:xfrm>
            <a:off x="3840168" y="6447785"/>
            <a:ext cx="2352375" cy="307777"/>
          </a:xfrm>
          <a:prstGeom prst="rect">
            <a:avLst/>
          </a:prstGeom>
          <a:noFill/>
        </p:spPr>
        <p:txBody>
          <a:bodyPr wrap="none" rtlCol="0">
            <a:spAutoFit/>
          </a:bodyPr>
          <a:lstStyle/>
          <a:p>
            <a:r>
              <a:rPr lang="en-US" sz="1400" dirty="0"/>
              <a:t>Source: </a:t>
            </a:r>
            <a:r>
              <a:rPr lang="en-US" sz="1400" dirty="0" err="1"/>
              <a:t>Autor</a:t>
            </a:r>
            <a:r>
              <a:rPr lang="en-US" sz="1400" dirty="0"/>
              <a:t> and Dorn, 2013</a:t>
            </a:r>
          </a:p>
        </p:txBody>
      </p:sp>
    </p:spTree>
    <p:extLst>
      <p:ext uri="{BB962C8B-B14F-4D97-AF65-F5344CB8AC3E}">
        <p14:creationId xmlns:p14="http://schemas.microsoft.com/office/powerpoint/2010/main" val="562407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291B-DCAC-644F-A23D-B8F8BE8C7A04}"/>
              </a:ext>
            </a:extLst>
          </p:cNvPr>
          <p:cNvSpPr>
            <a:spLocks noGrp="1"/>
          </p:cNvSpPr>
          <p:nvPr>
            <p:ph type="title"/>
          </p:nvPr>
        </p:nvSpPr>
        <p:spPr>
          <a:xfrm>
            <a:off x="762000" y="0"/>
            <a:ext cx="10515600" cy="1325563"/>
          </a:xfrm>
        </p:spPr>
        <p:txBody>
          <a:bodyPr/>
          <a:lstStyle/>
          <a:p>
            <a:r>
              <a:rPr lang="en-US" dirty="0">
                <a:solidFill>
                  <a:srgbClr val="FAF7F0"/>
                </a:solidFill>
              </a:rPr>
              <a:t>Sha</a:t>
            </a:r>
            <a:r>
              <a:rPr lang="en-US" dirty="0"/>
              <a:t>re of income paid to labor has been falling</a:t>
            </a:r>
          </a:p>
        </p:txBody>
      </p:sp>
      <p:sp>
        <p:nvSpPr>
          <p:cNvPr id="4" name="Slide Number Placeholder 3">
            <a:extLst>
              <a:ext uri="{FF2B5EF4-FFF2-40B4-BE49-F238E27FC236}">
                <a16:creationId xmlns:a16="http://schemas.microsoft.com/office/drawing/2014/main" id="{0FAD9A56-8E15-1343-9D5E-99C307BDC2E5}"/>
              </a:ext>
            </a:extLst>
          </p:cNvPr>
          <p:cNvSpPr>
            <a:spLocks noGrp="1"/>
          </p:cNvSpPr>
          <p:nvPr>
            <p:ph type="sldNum" sz="quarter" idx="12"/>
          </p:nvPr>
        </p:nvSpPr>
        <p:spPr/>
        <p:txBody>
          <a:bodyPr/>
          <a:lstStyle/>
          <a:p>
            <a:fld id="{D9F085D5-EC86-4F6A-B501-C1359CB39116}" type="slidenum">
              <a:rPr lang="en-US" smtClean="0"/>
              <a:t>27</a:t>
            </a:fld>
            <a:endParaRPr lang="en-US" dirty="0"/>
          </a:p>
        </p:txBody>
      </p:sp>
      <p:sp>
        <p:nvSpPr>
          <p:cNvPr id="7" name="object 3"/>
          <p:cNvSpPr/>
          <p:nvPr/>
        </p:nvSpPr>
        <p:spPr>
          <a:xfrm>
            <a:off x="3254680" y="1712847"/>
            <a:ext cx="6896658" cy="5027562"/>
          </a:xfrm>
          <a:prstGeom prst="rect">
            <a:avLst/>
          </a:prstGeom>
          <a:blipFill>
            <a:blip r:embed="rId3" cstate="print"/>
            <a:stretch>
              <a:fillRect/>
            </a:stretch>
          </a:blipFill>
        </p:spPr>
        <p:txBody>
          <a:bodyPr wrap="square" lIns="0" tIns="0" rIns="0" bIns="0" rtlCol="0"/>
          <a:lstStyle/>
          <a:p>
            <a:endParaRPr/>
          </a:p>
        </p:txBody>
      </p:sp>
      <p:sp>
        <p:nvSpPr>
          <p:cNvPr id="6" name="TextBox 5"/>
          <p:cNvSpPr txBox="1"/>
          <p:nvPr/>
        </p:nvSpPr>
        <p:spPr>
          <a:xfrm>
            <a:off x="4665134" y="1405467"/>
            <a:ext cx="4071051" cy="400110"/>
          </a:xfrm>
          <a:prstGeom prst="rect">
            <a:avLst/>
          </a:prstGeom>
          <a:noFill/>
        </p:spPr>
        <p:txBody>
          <a:bodyPr wrap="none" rtlCol="0">
            <a:spAutoFit/>
          </a:bodyPr>
          <a:lstStyle/>
          <a:p>
            <a:r>
              <a:rPr lang="en-US" sz="2000" dirty="0"/>
              <a:t>Labor income share in manufacturing</a:t>
            </a:r>
          </a:p>
        </p:txBody>
      </p:sp>
    </p:spTree>
    <p:extLst>
      <p:ext uri="{BB962C8B-B14F-4D97-AF65-F5344CB8AC3E}">
        <p14:creationId xmlns:p14="http://schemas.microsoft.com/office/powerpoint/2010/main" val="1805000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64A6-7DA2-524F-8985-DBCB03DE5D4D}"/>
              </a:ext>
            </a:extLst>
          </p:cNvPr>
          <p:cNvSpPr>
            <a:spLocks noGrp="1"/>
          </p:cNvSpPr>
          <p:nvPr>
            <p:ph type="title"/>
          </p:nvPr>
        </p:nvSpPr>
        <p:spPr/>
        <p:txBody>
          <a:bodyPr/>
          <a:lstStyle/>
          <a:p>
            <a:r>
              <a:rPr lang="en-US" dirty="0">
                <a:solidFill>
                  <a:schemeClr val="bg1"/>
                </a:solidFill>
              </a:rPr>
              <a:t>Tec</a:t>
            </a:r>
            <a:r>
              <a:rPr lang="en-US" dirty="0"/>
              <a:t>hnological Change and Inequality</a:t>
            </a:r>
          </a:p>
        </p:txBody>
      </p:sp>
      <p:sp>
        <p:nvSpPr>
          <p:cNvPr id="3" name="Content Placeholder 2">
            <a:extLst>
              <a:ext uri="{FF2B5EF4-FFF2-40B4-BE49-F238E27FC236}">
                <a16:creationId xmlns:a16="http://schemas.microsoft.com/office/drawing/2014/main" id="{8EBB23C7-9FB2-F046-BEA9-D20CC47017D5}"/>
              </a:ext>
            </a:extLst>
          </p:cNvPr>
          <p:cNvSpPr>
            <a:spLocks noGrp="1"/>
          </p:cNvSpPr>
          <p:nvPr>
            <p:ph idx="1"/>
          </p:nvPr>
        </p:nvSpPr>
        <p:spPr/>
        <p:txBody>
          <a:bodyPr/>
          <a:lstStyle/>
          <a:p>
            <a:r>
              <a:rPr lang="en-US" dirty="0"/>
              <a:t>Much of the technology adopted in the last 30 years has eliminated middle-skill jobs.</a:t>
            </a:r>
          </a:p>
          <a:p>
            <a:pPr lvl="1"/>
            <a:r>
              <a:rPr lang="en-US" dirty="0"/>
              <a:t>Computers, advanced manufacturing equipment, automation</a:t>
            </a:r>
          </a:p>
          <a:p>
            <a:r>
              <a:rPr lang="en-US" dirty="0"/>
              <a:t>There is a “winner take all” aspect of the technology-driven economy.</a:t>
            </a:r>
          </a:p>
          <a:p>
            <a:pPr lvl="1"/>
            <a:r>
              <a:rPr lang="en-US" dirty="0"/>
              <a:t>This likely favors a small group of individuals.</a:t>
            </a:r>
          </a:p>
          <a:p>
            <a:r>
              <a:rPr lang="en-US" dirty="0"/>
              <a:t>Both aspects increase inequality by increasing the rewards to:</a:t>
            </a:r>
          </a:p>
          <a:p>
            <a:pPr lvl="1"/>
            <a:r>
              <a:rPr lang="en-US" dirty="0"/>
              <a:t>Those with significant labor market skills</a:t>
            </a:r>
          </a:p>
          <a:p>
            <a:pPr lvl="1"/>
            <a:r>
              <a:rPr lang="en-US" dirty="0"/>
              <a:t>Owners of assets and </a:t>
            </a:r>
            <a:r>
              <a:rPr lang="en-US"/>
              <a:t>intellectual property over </a:t>
            </a:r>
            <a:r>
              <a:rPr lang="en-US" dirty="0"/>
              <a:t>workers</a:t>
            </a:r>
          </a:p>
        </p:txBody>
      </p:sp>
      <p:sp>
        <p:nvSpPr>
          <p:cNvPr id="4" name="Slide Number Placeholder 3">
            <a:extLst>
              <a:ext uri="{FF2B5EF4-FFF2-40B4-BE49-F238E27FC236}">
                <a16:creationId xmlns:a16="http://schemas.microsoft.com/office/drawing/2014/main" id="{7B79DC94-BA23-AA49-8D84-000B6190D1F1}"/>
              </a:ext>
            </a:extLst>
          </p:cNvPr>
          <p:cNvSpPr>
            <a:spLocks noGrp="1"/>
          </p:cNvSpPr>
          <p:nvPr>
            <p:ph type="sldNum" sz="quarter" idx="12"/>
          </p:nvPr>
        </p:nvSpPr>
        <p:spPr/>
        <p:txBody>
          <a:bodyPr/>
          <a:lstStyle/>
          <a:p>
            <a:fld id="{D9F085D5-EC86-4F6A-B501-C1359CB39116}" type="slidenum">
              <a:rPr lang="en-US" smtClean="0"/>
              <a:t>28</a:t>
            </a:fld>
            <a:endParaRPr lang="en-US" dirty="0"/>
          </a:p>
        </p:txBody>
      </p:sp>
    </p:spTree>
    <p:extLst>
      <p:ext uri="{BB962C8B-B14F-4D97-AF65-F5344CB8AC3E}">
        <p14:creationId xmlns:p14="http://schemas.microsoft.com/office/powerpoint/2010/main" val="1419858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DD5D-66E3-CA4A-86A4-44A1BB669131}"/>
              </a:ext>
            </a:extLst>
          </p:cNvPr>
          <p:cNvSpPr>
            <a:spLocks noGrp="1"/>
          </p:cNvSpPr>
          <p:nvPr>
            <p:ph type="ctrTitle"/>
          </p:nvPr>
        </p:nvSpPr>
        <p:spPr>
          <a:xfrm>
            <a:off x="1500351" y="914973"/>
            <a:ext cx="9144000" cy="2387600"/>
          </a:xfrm>
        </p:spPr>
        <p:txBody>
          <a:bodyPr>
            <a:normAutofit/>
          </a:bodyPr>
          <a:lstStyle/>
          <a:p>
            <a:r>
              <a:rPr lang="en-US" sz="4000" dirty="0"/>
              <a:t>Why does economic inequality matter?</a:t>
            </a:r>
          </a:p>
        </p:txBody>
      </p:sp>
      <p:sp>
        <p:nvSpPr>
          <p:cNvPr id="4" name="Slide Number Placeholder 3">
            <a:extLst>
              <a:ext uri="{FF2B5EF4-FFF2-40B4-BE49-F238E27FC236}">
                <a16:creationId xmlns:a16="http://schemas.microsoft.com/office/drawing/2014/main" id="{23FCB0C5-3B33-D745-A590-927ABCA5CBFE}"/>
              </a:ext>
            </a:extLst>
          </p:cNvPr>
          <p:cNvSpPr>
            <a:spLocks noGrp="1"/>
          </p:cNvSpPr>
          <p:nvPr>
            <p:ph type="sldNum" sz="quarter" idx="12"/>
          </p:nvPr>
        </p:nvSpPr>
        <p:spPr/>
        <p:txBody>
          <a:bodyPr/>
          <a:lstStyle/>
          <a:p>
            <a:fld id="{D9F085D5-EC86-4F6A-B501-C1359CB39116}" type="slidenum">
              <a:rPr lang="en-US" smtClean="0"/>
              <a:t>29</a:t>
            </a:fld>
            <a:endParaRPr lang="en-US" dirty="0"/>
          </a:p>
        </p:txBody>
      </p:sp>
    </p:spTree>
    <p:extLst>
      <p:ext uri="{BB962C8B-B14F-4D97-AF65-F5344CB8AC3E}">
        <p14:creationId xmlns:p14="http://schemas.microsoft.com/office/powerpoint/2010/main" val="987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52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522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679242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DD5D-66E3-CA4A-86A4-44A1BB669131}"/>
              </a:ext>
            </a:extLst>
          </p:cNvPr>
          <p:cNvSpPr>
            <a:spLocks noGrp="1"/>
          </p:cNvSpPr>
          <p:nvPr>
            <p:ph type="title"/>
          </p:nvPr>
        </p:nvSpPr>
        <p:spPr>
          <a:xfrm>
            <a:off x="809919" y="-3616"/>
            <a:ext cx="10515600" cy="1325563"/>
          </a:xfrm>
        </p:spPr>
        <p:txBody>
          <a:bodyPr>
            <a:normAutofit/>
          </a:bodyPr>
          <a:lstStyle/>
          <a:p>
            <a:r>
              <a:rPr lang="en-US" sz="3600" dirty="0">
                <a:solidFill>
                  <a:schemeClr val="bg1"/>
                </a:solidFill>
              </a:rPr>
              <a:t>Life </a:t>
            </a:r>
            <a:r>
              <a:rPr lang="en-US" sz="3600" dirty="0"/>
              <a:t>expectancy by income group</a:t>
            </a:r>
          </a:p>
        </p:txBody>
      </p:sp>
      <p:sp>
        <p:nvSpPr>
          <p:cNvPr id="4" name="Slide Number Placeholder 3">
            <a:extLst>
              <a:ext uri="{FF2B5EF4-FFF2-40B4-BE49-F238E27FC236}">
                <a16:creationId xmlns:a16="http://schemas.microsoft.com/office/drawing/2014/main" id="{23FCB0C5-3B33-D745-A590-927ABCA5CBFE}"/>
              </a:ext>
            </a:extLst>
          </p:cNvPr>
          <p:cNvSpPr>
            <a:spLocks noGrp="1"/>
          </p:cNvSpPr>
          <p:nvPr>
            <p:ph type="sldNum" sz="quarter" idx="12"/>
          </p:nvPr>
        </p:nvSpPr>
        <p:spPr/>
        <p:txBody>
          <a:bodyPr/>
          <a:lstStyle/>
          <a:p>
            <a:fld id="{D9F085D5-EC86-4F6A-B501-C1359CB39116}" type="slidenum">
              <a:rPr lang="en-US" smtClean="0"/>
              <a:t>30</a:t>
            </a:fld>
            <a:endParaRPr lang="en-US" dirty="0"/>
          </a:p>
        </p:txBody>
      </p:sp>
      <p:sp>
        <p:nvSpPr>
          <p:cNvPr id="5" name="TextBox 4">
            <a:extLst>
              <a:ext uri="{FF2B5EF4-FFF2-40B4-BE49-F238E27FC236}">
                <a16:creationId xmlns:a16="http://schemas.microsoft.com/office/drawing/2014/main" id="{E0C0DE66-6791-D34B-9350-CDD2ED43A865}"/>
              </a:ext>
            </a:extLst>
          </p:cNvPr>
          <p:cNvSpPr txBox="1"/>
          <p:nvPr/>
        </p:nvSpPr>
        <p:spPr>
          <a:xfrm>
            <a:off x="3249827" y="6457890"/>
            <a:ext cx="1560042" cy="246221"/>
          </a:xfrm>
          <a:prstGeom prst="rect">
            <a:avLst/>
          </a:prstGeom>
          <a:noFill/>
        </p:spPr>
        <p:txBody>
          <a:bodyPr wrap="none" rtlCol="0">
            <a:spAutoFit/>
          </a:bodyPr>
          <a:lstStyle/>
          <a:p>
            <a:pPr lvl="0">
              <a:defRPr/>
            </a:pPr>
            <a:r>
              <a:rPr lang="en-US" sz="1000" dirty="0"/>
              <a:t>Source: </a:t>
            </a:r>
            <a:r>
              <a:rPr lang="en-US" sz="1000" dirty="0" err="1"/>
              <a:t>Chetty</a:t>
            </a:r>
            <a:r>
              <a:rPr lang="en-US" sz="1000" dirty="0"/>
              <a:t> </a:t>
            </a:r>
            <a:r>
              <a:rPr lang="en-US" sz="1000" i="1" dirty="0"/>
              <a:t>et al.</a:t>
            </a:r>
            <a:r>
              <a:rPr lang="en-US" sz="1000" dirty="0"/>
              <a:t>, 2016</a:t>
            </a:r>
          </a:p>
        </p:txBody>
      </p:sp>
      <p:pic>
        <p:nvPicPr>
          <p:cNvPr id="11" name="New picture"/>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l="16750" b="15711"/>
          <a:stretch/>
        </p:blipFill>
        <p:spPr bwMode="auto">
          <a:xfrm>
            <a:off x="1403329" y="1058159"/>
            <a:ext cx="7574973" cy="47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cxnSp>
        <p:nvCxnSpPr>
          <p:cNvPr id="22" name="Straight Connector 21"/>
          <p:cNvCxnSpPr/>
          <p:nvPr/>
        </p:nvCxnSpPr>
        <p:spPr>
          <a:xfrm>
            <a:off x="8931458" y="1635346"/>
            <a:ext cx="0" cy="20325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892766" y="1644173"/>
            <a:ext cx="9299234" cy="2045411"/>
            <a:chOff x="2892766" y="1644173"/>
            <a:chExt cx="9299234" cy="2045411"/>
          </a:xfrm>
        </p:grpSpPr>
        <p:cxnSp>
          <p:nvCxnSpPr>
            <p:cNvPr id="13" name="Straight Arrow Connector 12"/>
            <p:cNvCxnSpPr/>
            <p:nvPr/>
          </p:nvCxnSpPr>
          <p:spPr>
            <a:xfrm flipH="1">
              <a:off x="8515011" y="1644173"/>
              <a:ext cx="41644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508328" y="2391091"/>
              <a:ext cx="2683672" cy="923330"/>
            </a:xfrm>
            <a:prstGeom prst="rect">
              <a:avLst/>
            </a:prstGeom>
            <a:noFill/>
            <a:ln w="19050">
              <a:solidFill>
                <a:srgbClr val="FF0000"/>
              </a:solidFill>
            </a:ln>
          </p:spPr>
          <p:txBody>
            <a:bodyPr wrap="square" rtlCol="0">
              <a:spAutoFit/>
            </a:bodyPr>
            <a:lstStyle/>
            <a:p>
              <a:r>
                <a:rPr lang="en-US" b="1" dirty="0">
                  <a:solidFill>
                    <a:srgbClr val="FF0000"/>
                  </a:solidFill>
                </a:rPr>
                <a:t>Top 1% can expect to live about 10 years longer than bottom 10%</a:t>
              </a:r>
            </a:p>
          </p:txBody>
        </p:sp>
        <p:cxnSp>
          <p:nvCxnSpPr>
            <p:cNvPr id="17" name="Straight Arrow Connector 16"/>
            <p:cNvCxnSpPr/>
            <p:nvPr/>
          </p:nvCxnSpPr>
          <p:spPr>
            <a:xfrm flipH="1">
              <a:off x="2892766" y="3689583"/>
              <a:ext cx="605268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4" idx="1"/>
            </p:cNvCxnSpPr>
            <p:nvPr/>
          </p:nvCxnSpPr>
          <p:spPr>
            <a:xfrm>
              <a:off x="8945453" y="2852756"/>
              <a:ext cx="562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959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DD5D-66E3-CA4A-86A4-44A1BB669131}"/>
              </a:ext>
            </a:extLst>
          </p:cNvPr>
          <p:cNvSpPr>
            <a:spLocks noGrp="1"/>
          </p:cNvSpPr>
          <p:nvPr>
            <p:ph type="title"/>
          </p:nvPr>
        </p:nvSpPr>
        <p:spPr>
          <a:xfrm>
            <a:off x="809919" y="-3616"/>
            <a:ext cx="10515600" cy="1325563"/>
          </a:xfrm>
        </p:spPr>
        <p:txBody>
          <a:bodyPr>
            <a:normAutofit/>
          </a:bodyPr>
          <a:lstStyle/>
          <a:p>
            <a:r>
              <a:rPr lang="en-US" sz="3600" dirty="0">
                <a:solidFill>
                  <a:schemeClr val="bg1"/>
                </a:solidFill>
              </a:rPr>
              <a:t>Pay </a:t>
            </a:r>
            <a:r>
              <a:rPr lang="en-US" sz="3600" dirty="0"/>
              <a:t>grade and health: the Whitehall Study</a:t>
            </a:r>
          </a:p>
        </p:txBody>
      </p:sp>
      <p:sp>
        <p:nvSpPr>
          <p:cNvPr id="4" name="Slide Number Placeholder 3">
            <a:extLst>
              <a:ext uri="{FF2B5EF4-FFF2-40B4-BE49-F238E27FC236}">
                <a16:creationId xmlns:a16="http://schemas.microsoft.com/office/drawing/2014/main" id="{23FCB0C5-3B33-D745-A590-927ABCA5CBFE}"/>
              </a:ext>
            </a:extLst>
          </p:cNvPr>
          <p:cNvSpPr>
            <a:spLocks noGrp="1"/>
          </p:cNvSpPr>
          <p:nvPr>
            <p:ph type="sldNum" sz="quarter" idx="12"/>
          </p:nvPr>
        </p:nvSpPr>
        <p:spPr/>
        <p:txBody>
          <a:bodyPr/>
          <a:lstStyle/>
          <a:p>
            <a:fld id="{D9F085D5-EC86-4F6A-B501-C1359CB39116}" type="slidenum">
              <a:rPr lang="en-US" smtClean="0"/>
              <a:t>31</a:t>
            </a:fld>
            <a:endParaRPr lang="en-US" dirty="0"/>
          </a:p>
        </p:txBody>
      </p:sp>
      <p:sp>
        <p:nvSpPr>
          <p:cNvPr id="5" name="TextBox 4">
            <a:extLst>
              <a:ext uri="{FF2B5EF4-FFF2-40B4-BE49-F238E27FC236}">
                <a16:creationId xmlns:a16="http://schemas.microsoft.com/office/drawing/2014/main" id="{E0C0DE66-6791-D34B-9350-CDD2ED43A865}"/>
              </a:ext>
            </a:extLst>
          </p:cNvPr>
          <p:cNvSpPr txBox="1"/>
          <p:nvPr/>
        </p:nvSpPr>
        <p:spPr>
          <a:xfrm>
            <a:off x="3249827" y="6457890"/>
            <a:ext cx="1560042" cy="246221"/>
          </a:xfrm>
          <a:prstGeom prst="rect">
            <a:avLst/>
          </a:prstGeom>
          <a:noFill/>
        </p:spPr>
        <p:txBody>
          <a:bodyPr wrap="none" rtlCol="0">
            <a:spAutoFit/>
          </a:bodyPr>
          <a:lstStyle/>
          <a:p>
            <a:pPr lvl="0">
              <a:defRPr/>
            </a:pPr>
            <a:r>
              <a:rPr lang="en-US" sz="1000" dirty="0"/>
              <a:t>Source: </a:t>
            </a:r>
            <a:r>
              <a:rPr lang="en-US" sz="1000" dirty="0" err="1"/>
              <a:t>Chetty</a:t>
            </a:r>
            <a:r>
              <a:rPr lang="en-US" sz="1000" dirty="0"/>
              <a:t> </a:t>
            </a:r>
            <a:r>
              <a:rPr lang="en-US" sz="1000" i="1" dirty="0"/>
              <a:t>et al.</a:t>
            </a:r>
            <a:r>
              <a:rPr lang="en-US" sz="1000" dirty="0"/>
              <a:t>, 2016</a:t>
            </a:r>
          </a:p>
        </p:txBody>
      </p:sp>
      <p:sp>
        <p:nvSpPr>
          <p:cNvPr id="3" name="TextBox 2"/>
          <p:cNvSpPr txBox="1"/>
          <p:nvPr/>
        </p:nvSpPr>
        <p:spPr>
          <a:xfrm>
            <a:off x="1344890" y="1197203"/>
            <a:ext cx="9445658" cy="401648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C4C88"/>
                </a:solidFill>
              </a:rPr>
              <a:t>More than 6000 British civil servants were followed for over a decade</a:t>
            </a:r>
          </a:p>
          <a:p>
            <a:pPr marL="342900" indent="-342900">
              <a:buFont typeface="Arial" panose="020B0604020202020204" pitchFamily="34" charset="0"/>
              <a:buChar char="•"/>
            </a:pPr>
            <a:r>
              <a:rPr lang="en-US" sz="2400" dirty="0">
                <a:solidFill>
                  <a:srgbClr val="0C4C88"/>
                </a:solidFill>
              </a:rPr>
              <a:t>All have identical access to health care</a:t>
            </a:r>
          </a:p>
          <a:p>
            <a:pPr marL="342900" indent="-342900">
              <a:buFont typeface="Arial" panose="020B0604020202020204" pitchFamily="34" charset="0"/>
              <a:buChar char="•"/>
            </a:pPr>
            <a:r>
              <a:rPr lang="en-US" sz="2400" dirty="0">
                <a:solidFill>
                  <a:srgbClr val="0C4C88"/>
                </a:solidFill>
              </a:rPr>
              <a:t>No differences in “long-standing illness” prevalence by pay grade</a:t>
            </a:r>
          </a:p>
          <a:p>
            <a:endParaRPr lang="en-US" sz="2400" dirty="0">
              <a:solidFill>
                <a:srgbClr val="0C4C88"/>
              </a:solidFill>
            </a:endParaRPr>
          </a:p>
          <a:p>
            <a:r>
              <a:rPr lang="en-US" sz="2400" dirty="0">
                <a:solidFill>
                  <a:srgbClr val="0C4C88"/>
                </a:solidFill>
              </a:rPr>
              <a:t>Compared to the highest pay grade, the lowest pay grade executives are:</a:t>
            </a:r>
          </a:p>
          <a:p>
            <a:pPr marL="1714500" lvl="3" indent="-342900">
              <a:spcBef>
                <a:spcPts val="600"/>
              </a:spcBef>
              <a:buFont typeface="Wingdings" panose="05000000000000000000" pitchFamily="2" charset="2"/>
              <a:buChar char="Ø"/>
            </a:pPr>
            <a:r>
              <a:rPr lang="en-US" sz="2400" dirty="0">
                <a:solidFill>
                  <a:srgbClr val="0C4C88"/>
                </a:solidFill>
              </a:rPr>
              <a:t>About 2X as likely to have symptoms of depression</a:t>
            </a:r>
          </a:p>
          <a:p>
            <a:pPr marL="1714500" lvl="3" indent="-342900">
              <a:spcBef>
                <a:spcPts val="600"/>
              </a:spcBef>
              <a:buFont typeface="Wingdings" panose="05000000000000000000" pitchFamily="2" charset="2"/>
              <a:buChar char="Ø"/>
            </a:pPr>
            <a:r>
              <a:rPr lang="en-US" sz="2400" dirty="0">
                <a:solidFill>
                  <a:srgbClr val="0C4C88"/>
                </a:solidFill>
              </a:rPr>
              <a:t>3X as likely to be smokers</a:t>
            </a:r>
          </a:p>
          <a:p>
            <a:pPr marL="1714500" lvl="3" indent="-342900">
              <a:spcBef>
                <a:spcPts val="600"/>
              </a:spcBef>
              <a:buFont typeface="Wingdings" panose="05000000000000000000" pitchFamily="2" charset="2"/>
              <a:buChar char="Ø"/>
            </a:pPr>
            <a:r>
              <a:rPr lang="en-US" sz="2400" dirty="0">
                <a:solidFill>
                  <a:srgbClr val="0C4C88"/>
                </a:solidFill>
              </a:rPr>
              <a:t>Have significantly higher BMI and blood pressure</a:t>
            </a:r>
          </a:p>
          <a:p>
            <a:endParaRPr lang="en-US" sz="2400" dirty="0">
              <a:solidFill>
                <a:srgbClr val="0C4C88"/>
              </a:solidFill>
            </a:endParaRPr>
          </a:p>
          <a:p>
            <a:pPr marL="342900" indent="-342900">
              <a:buFont typeface="Arial" panose="020B0604020202020204" pitchFamily="34" charset="0"/>
              <a:buChar char="•"/>
            </a:pPr>
            <a:r>
              <a:rPr lang="en-US" sz="2400" dirty="0">
                <a:solidFill>
                  <a:srgbClr val="0C4C88"/>
                </a:solidFill>
              </a:rPr>
              <a:t>Problematic alcohol consumption is associated with </a:t>
            </a:r>
            <a:r>
              <a:rPr lang="en-US" sz="2400" i="1" dirty="0">
                <a:solidFill>
                  <a:srgbClr val="0C4C88"/>
                </a:solidFill>
              </a:rPr>
              <a:t>higher</a:t>
            </a:r>
            <a:r>
              <a:rPr lang="en-US" sz="2400" dirty="0">
                <a:solidFill>
                  <a:srgbClr val="0C4C88"/>
                </a:solidFill>
              </a:rPr>
              <a:t> pay grade</a:t>
            </a:r>
          </a:p>
        </p:txBody>
      </p:sp>
    </p:spTree>
    <p:extLst>
      <p:ext uri="{BB962C8B-B14F-4D97-AF65-F5344CB8AC3E}">
        <p14:creationId xmlns:p14="http://schemas.microsoft.com/office/powerpoint/2010/main" val="371274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27950" y="1401166"/>
            <a:ext cx="8315500" cy="4979602"/>
            <a:chOff x="0" y="1278320"/>
            <a:chExt cx="8315500" cy="4979602"/>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8320"/>
              <a:ext cx="8315500" cy="4579492"/>
            </a:xfrm>
            <a:prstGeom prst="rect">
              <a:avLst/>
            </a:prstGeom>
          </p:spPr>
        </p:pic>
        <p:sp>
          <p:nvSpPr>
            <p:cNvPr id="8" name="TextBox 7"/>
            <p:cNvSpPr txBox="1"/>
            <p:nvPr/>
          </p:nvSpPr>
          <p:spPr>
            <a:xfrm>
              <a:off x="5071265" y="1982462"/>
              <a:ext cx="822918" cy="400110"/>
            </a:xfrm>
            <a:prstGeom prst="rect">
              <a:avLst/>
            </a:prstGeom>
            <a:noFill/>
          </p:spPr>
          <p:txBody>
            <a:bodyPr wrap="none" rtlCol="0">
              <a:spAutoFit/>
            </a:bodyPr>
            <a:lstStyle/>
            <a:p>
              <a:r>
                <a:rPr lang="en-US" sz="2000" b="1" dirty="0"/>
                <a:t>status</a:t>
              </a:r>
              <a:endParaRPr lang="en-US" b="1" dirty="0"/>
            </a:p>
          </p:txBody>
        </p:sp>
        <p:sp>
          <p:nvSpPr>
            <p:cNvPr id="9" name="TextBox 8"/>
            <p:cNvSpPr txBox="1"/>
            <p:nvPr/>
          </p:nvSpPr>
          <p:spPr>
            <a:xfrm>
              <a:off x="5416910" y="2383008"/>
              <a:ext cx="822918" cy="400110"/>
            </a:xfrm>
            <a:prstGeom prst="rect">
              <a:avLst/>
            </a:prstGeom>
            <a:noFill/>
          </p:spPr>
          <p:txBody>
            <a:bodyPr wrap="none" rtlCol="0">
              <a:spAutoFit/>
            </a:bodyPr>
            <a:lstStyle/>
            <a:p>
              <a:r>
                <a:rPr lang="en-US" sz="2000" b="1" dirty="0"/>
                <a:t>status</a:t>
              </a:r>
              <a:endParaRPr lang="en-US" b="1" dirty="0"/>
            </a:p>
          </p:txBody>
        </p:sp>
        <p:sp>
          <p:nvSpPr>
            <p:cNvPr id="10" name="TextBox 9"/>
            <p:cNvSpPr txBox="1"/>
            <p:nvPr/>
          </p:nvSpPr>
          <p:spPr>
            <a:xfrm>
              <a:off x="2306105" y="5857812"/>
              <a:ext cx="4358244" cy="400110"/>
            </a:xfrm>
            <a:prstGeom prst="rect">
              <a:avLst/>
            </a:prstGeom>
            <a:noFill/>
          </p:spPr>
          <p:txBody>
            <a:bodyPr wrap="none" rtlCol="0">
              <a:spAutoFit/>
            </a:bodyPr>
            <a:lstStyle/>
            <a:p>
              <a:r>
                <a:rPr lang="en-US" sz="2000" dirty="0"/>
                <a:t>Source: </a:t>
              </a:r>
              <a:r>
                <a:rPr lang="en-US" sz="2000" dirty="0" err="1"/>
                <a:t>Sapolsky</a:t>
              </a:r>
              <a:r>
                <a:rPr lang="en-US" sz="2000" dirty="0"/>
                <a:t> (</a:t>
              </a:r>
              <a:r>
                <a:rPr lang="en-US" sz="2000" i="1" dirty="0"/>
                <a:t>Biol. Psychiatry</a:t>
              </a:r>
              <a:r>
                <a:rPr lang="en-US" sz="2000" dirty="0"/>
                <a:t>, 1990)</a:t>
              </a:r>
            </a:p>
          </p:txBody>
        </p:sp>
      </p:grpSp>
      <p:sp>
        <p:nvSpPr>
          <p:cNvPr id="2" name="Title 1">
            <a:extLst>
              <a:ext uri="{FF2B5EF4-FFF2-40B4-BE49-F238E27FC236}">
                <a16:creationId xmlns:a16="http://schemas.microsoft.com/office/drawing/2014/main" id="{E637DD5D-66E3-CA4A-86A4-44A1BB669131}"/>
              </a:ext>
            </a:extLst>
          </p:cNvPr>
          <p:cNvSpPr>
            <a:spLocks noGrp="1"/>
          </p:cNvSpPr>
          <p:nvPr>
            <p:ph type="title"/>
          </p:nvPr>
        </p:nvSpPr>
        <p:spPr>
          <a:xfrm>
            <a:off x="913614" y="-3616"/>
            <a:ext cx="10515600" cy="1325563"/>
          </a:xfrm>
        </p:spPr>
        <p:txBody>
          <a:bodyPr>
            <a:normAutofit/>
          </a:bodyPr>
          <a:lstStyle/>
          <a:p>
            <a:r>
              <a:rPr lang="en-US" sz="3600" dirty="0">
                <a:solidFill>
                  <a:schemeClr val="bg1"/>
                </a:solidFill>
              </a:rPr>
              <a:t>Ine</a:t>
            </a:r>
            <a:r>
              <a:rPr lang="en-US" sz="3600" dirty="0"/>
              <a:t>quality and toxic stress</a:t>
            </a:r>
          </a:p>
        </p:txBody>
      </p:sp>
      <p:sp>
        <p:nvSpPr>
          <p:cNvPr id="4" name="Slide Number Placeholder 3">
            <a:extLst>
              <a:ext uri="{FF2B5EF4-FFF2-40B4-BE49-F238E27FC236}">
                <a16:creationId xmlns:a16="http://schemas.microsoft.com/office/drawing/2014/main" id="{23FCB0C5-3B33-D745-A590-927ABCA5CBFE}"/>
              </a:ext>
            </a:extLst>
          </p:cNvPr>
          <p:cNvSpPr>
            <a:spLocks noGrp="1"/>
          </p:cNvSpPr>
          <p:nvPr>
            <p:ph type="sldNum" sz="quarter" idx="12"/>
          </p:nvPr>
        </p:nvSpPr>
        <p:spPr/>
        <p:txBody>
          <a:bodyPr/>
          <a:lstStyle/>
          <a:p>
            <a:fld id="{D9F085D5-EC86-4F6A-B501-C1359CB39116}" type="slidenum">
              <a:rPr lang="en-US" smtClean="0"/>
              <a:t>32</a:t>
            </a:fld>
            <a:endParaRPr lang="en-US" dirty="0"/>
          </a:p>
        </p:txBody>
      </p:sp>
      <p:sp>
        <p:nvSpPr>
          <p:cNvPr id="11" name="TextBox 10"/>
          <p:cNvSpPr txBox="1"/>
          <p:nvPr/>
        </p:nvSpPr>
        <p:spPr>
          <a:xfrm>
            <a:off x="778878" y="1204947"/>
            <a:ext cx="10592259" cy="461665"/>
          </a:xfrm>
          <a:prstGeom prst="rect">
            <a:avLst/>
          </a:prstGeom>
          <a:noFill/>
        </p:spPr>
        <p:txBody>
          <a:bodyPr wrap="none" rtlCol="0">
            <a:spAutoFit/>
          </a:bodyPr>
          <a:lstStyle/>
          <a:p>
            <a:r>
              <a:rPr lang="en-US" sz="2400" b="1" dirty="0">
                <a:solidFill>
                  <a:srgbClr val="0C4C88"/>
                </a:solidFill>
              </a:rPr>
              <a:t>Differences in stress hormone levels between high-status and low-status baboons</a:t>
            </a:r>
          </a:p>
        </p:txBody>
      </p:sp>
    </p:spTree>
    <p:extLst>
      <p:ext uri="{BB962C8B-B14F-4D97-AF65-F5344CB8AC3E}">
        <p14:creationId xmlns:p14="http://schemas.microsoft.com/office/powerpoint/2010/main" val="3841663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DD5D-66E3-CA4A-86A4-44A1BB669131}"/>
              </a:ext>
            </a:extLst>
          </p:cNvPr>
          <p:cNvSpPr>
            <a:spLocks noGrp="1"/>
          </p:cNvSpPr>
          <p:nvPr>
            <p:ph type="title"/>
          </p:nvPr>
        </p:nvSpPr>
        <p:spPr>
          <a:xfrm>
            <a:off x="913614" y="-3616"/>
            <a:ext cx="10515600" cy="1325563"/>
          </a:xfrm>
        </p:spPr>
        <p:txBody>
          <a:bodyPr>
            <a:normAutofit/>
          </a:bodyPr>
          <a:lstStyle/>
          <a:p>
            <a:r>
              <a:rPr lang="en-US" sz="3600" dirty="0">
                <a:solidFill>
                  <a:schemeClr val="bg1"/>
                </a:solidFill>
              </a:rPr>
              <a:t>Ine</a:t>
            </a:r>
            <a:r>
              <a:rPr lang="en-US" sz="3600" dirty="0"/>
              <a:t>quality and lack of social cohesion</a:t>
            </a:r>
          </a:p>
        </p:txBody>
      </p:sp>
      <p:sp>
        <p:nvSpPr>
          <p:cNvPr id="4" name="Slide Number Placeholder 3">
            <a:extLst>
              <a:ext uri="{FF2B5EF4-FFF2-40B4-BE49-F238E27FC236}">
                <a16:creationId xmlns:a16="http://schemas.microsoft.com/office/drawing/2014/main" id="{23FCB0C5-3B33-D745-A590-927ABCA5CBFE}"/>
              </a:ext>
            </a:extLst>
          </p:cNvPr>
          <p:cNvSpPr>
            <a:spLocks noGrp="1"/>
          </p:cNvSpPr>
          <p:nvPr>
            <p:ph type="sldNum" sz="quarter" idx="12"/>
          </p:nvPr>
        </p:nvSpPr>
        <p:spPr/>
        <p:txBody>
          <a:bodyPr/>
          <a:lstStyle/>
          <a:p>
            <a:fld id="{D9F085D5-EC86-4F6A-B501-C1359CB39116}" type="slidenum">
              <a:rPr lang="en-US" smtClean="0"/>
              <a:t>33</a:t>
            </a:fld>
            <a:endParaRPr lang="en-US" dirty="0"/>
          </a:p>
        </p:txBody>
      </p:sp>
      <p:sp>
        <p:nvSpPr>
          <p:cNvPr id="3" name="TextBox 2"/>
          <p:cNvSpPr txBox="1"/>
          <p:nvPr/>
        </p:nvSpPr>
        <p:spPr>
          <a:xfrm>
            <a:off x="376286" y="1498540"/>
            <a:ext cx="9144786" cy="4632037"/>
          </a:xfrm>
          <a:prstGeom prst="rect">
            <a:avLst/>
          </a:prstGeom>
          <a:noFill/>
        </p:spPr>
        <p:txBody>
          <a:bodyPr wrap="square" rtlCol="0">
            <a:spAutoFit/>
          </a:bodyPr>
          <a:lstStyle/>
          <a:p>
            <a:pPr>
              <a:spcAft>
                <a:spcPts val="1800"/>
              </a:spcAft>
            </a:pPr>
            <a:r>
              <a:rPr lang="en-US" sz="2800" dirty="0">
                <a:solidFill>
                  <a:srgbClr val="0C4C88"/>
                </a:solidFill>
              </a:rPr>
              <a:t>“For the poor, </a:t>
            </a:r>
            <a:r>
              <a:rPr lang="en-US" sz="2800" b="1" i="1" dirty="0">
                <a:solidFill>
                  <a:srgbClr val="0C4C88"/>
                </a:solidFill>
              </a:rPr>
              <a:t>more inequality means more anger</a:t>
            </a:r>
            <a:r>
              <a:rPr lang="en-US" sz="2800" i="1" dirty="0">
                <a:solidFill>
                  <a:srgbClr val="0C4C88"/>
                </a:solidFill>
              </a:rPr>
              <a:t> </a:t>
            </a:r>
            <a:r>
              <a:rPr lang="en-US" sz="2800" dirty="0">
                <a:solidFill>
                  <a:srgbClr val="0C4C88"/>
                </a:solidFill>
              </a:rPr>
              <a:t>at what they don’t have and more cognitive load from the worry about how to keep up. For the wealthy, it’s </a:t>
            </a:r>
            <a:r>
              <a:rPr lang="en-US" sz="2800" b="1" i="1" dirty="0">
                <a:solidFill>
                  <a:srgbClr val="0C4C88"/>
                </a:solidFill>
              </a:rPr>
              <a:t>more fear</a:t>
            </a:r>
            <a:r>
              <a:rPr lang="en-US" sz="2800" dirty="0">
                <a:solidFill>
                  <a:srgbClr val="0C4C88"/>
                </a:solidFill>
              </a:rPr>
              <a:t> about the menace of the have-nots and more effort put into walling themselves off from them. </a:t>
            </a:r>
            <a:r>
              <a:rPr lang="en-US" sz="2800" b="1" i="1" dirty="0">
                <a:solidFill>
                  <a:srgbClr val="0C4C88"/>
                </a:solidFill>
              </a:rPr>
              <a:t>For everyone, there’s less social support</a:t>
            </a:r>
            <a:r>
              <a:rPr lang="en-US" sz="2800" dirty="0">
                <a:solidFill>
                  <a:srgbClr val="0C4C88"/>
                </a:solidFill>
              </a:rPr>
              <a:t> - by definition, the more widely-spread and unequal a hierarchy, the fewer peers one has, and true social support requires the symmetry of peers.” </a:t>
            </a:r>
          </a:p>
          <a:p>
            <a:pPr lvl="1" algn="r"/>
            <a:r>
              <a:rPr lang="en-US" sz="2800" i="1" dirty="0">
                <a:solidFill>
                  <a:srgbClr val="0C4C88"/>
                </a:solidFill>
              </a:rPr>
              <a:t>Robert </a:t>
            </a:r>
            <a:r>
              <a:rPr lang="en-US" sz="2800" i="1" dirty="0" err="1">
                <a:solidFill>
                  <a:srgbClr val="0C4C88"/>
                </a:solidFill>
              </a:rPr>
              <a:t>Sapolsky</a:t>
            </a:r>
            <a:r>
              <a:rPr lang="en-US" sz="2800" i="1" dirty="0">
                <a:solidFill>
                  <a:srgbClr val="0C4C88"/>
                </a:solidFill>
              </a:rPr>
              <a:t>, Professor of Biology and Neurology, Stanford University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628822" y="0"/>
            <a:ext cx="2563178" cy="3021330"/>
          </a:xfrm>
          <a:prstGeom prst="rect">
            <a:avLst/>
          </a:prstGeom>
        </p:spPr>
      </p:pic>
    </p:spTree>
    <p:extLst>
      <p:ext uri="{BB962C8B-B14F-4D97-AF65-F5344CB8AC3E}">
        <p14:creationId xmlns:p14="http://schemas.microsoft.com/office/powerpoint/2010/main" val="126906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DD5D-66E3-CA4A-86A4-44A1BB669131}"/>
              </a:ext>
            </a:extLst>
          </p:cNvPr>
          <p:cNvSpPr>
            <a:spLocks noGrp="1"/>
          </p:cNvSpPr>
          <p:nvPr>
            <p:ph type="title"/>
          </p:nvPr>
        </p:nvSpPr>
        <p:spPr>
          <a:xfrm>
            <a:off x="913614" y="-3616"/>
            <a:ext cx="10515600" cy="1325563"/>
          </a:xfrm>
        </p:spPr>
        <p:txBody>
          <a:bodyPr>
            <a:normAutofit/>
          </a:bodyPr>
          <a:lstStyle/>
          <a:p>
            <a:r>
              <a:rPr lang="en-US" sz="3600" dirty="0">
                <a:solidFill>
                  <a:schemeClr val="bg1"/>
                </a:solidFill>
              </a:rPr>
              <a:t>Ine</a:t>
            </a:r>
            <a:r>
              <a:rPr lang="en-US" sz="3600" dirty="0"/>
              <a:t>quality and intergenerational income mobility</a:t>
            </a:r>
          </a:p>
        </p:txBody>
      </p:sp>
      <p:sp>
        <p:nvSpPr>
          <p:cNvPr id="4" name="Slide Number Placeholder 3">
            <a:extLst>
              <a:ext uri="{FF2B5EF4-FFF2-40B4-BE49-F238E27FC236}">
                <a16:creationId xmlns:a16="http://schemas.microsoft.com/office/drawing/2014/main" id="{23FCB0C5-3B33-D745-A590-927ABCA5CBFE}"/>
              </a:ext>
            </a:extLst>
          </p:cNvPr>
          <p:cNvSpPr>
            <a:spLocks noGrp="1"/>
          </p:cNvSpPr>
          <p:nvPr>
            <p:ph type="sldNum" sz="quarter" idx="12"/>
          </p:nvPr>
        </p:nvSpPr>
        <p:spPr/>
        <p:txBody>
          <a:bodyPr/>
          <a:lstStyle/>
          <a:p>
            <a:fld id="{D9F085D5-EC86-4F6A-B501-C1359CB39116}" type="slidenum">
              <a:rPr lang="en-US" smtClean="0"/>
              <a:t>34</a:t>
            </a:fld>
            <a:endParaRPr lang="en-US" dirty="0"/>
          </a:p>
        </p:txBody>
      </p:sp>
      <p:grpSp>
        <p:nvGrpSpPr>
          <p:cNvPr id="30" name="Group 29"/>
          <p:cNvGrpSpPr/>
          <p:nvPr/>
        </p:nvGrpSpPr>
        <p:grpSpPr>
          <a:xfrm>
            <a:off x="3224303" y="848721"/>
            <a:ext cx="7553660" cy="5852160"/>
            <a:chOff x="1524000" y="990600"/>
            <a:chExt cx="6294717" cy="4876800"/>
          </a:xfrm>
        </p:grpSpPr>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990600"/>
              <a:ext cx="629471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600200" y="5575012"/>
              <a:ext cx="3577518" cy="292388"/>
            </a:xfrm>
            <a:prstGeom prst="rect">
              <a:avLst/>
            </a:prstGeom>
            <a:noFill/>
          </p:spPr>
          <p:txBody>
            <a:bodyPr wrap="none" rtlCol="0">
              <a:spAutoFit/>
            </a:bodyPr>
            <a:lstStyle/>
            <a:p>
              <a:r>
                <a:rPr lang="en-US" sz="1300" dirty="0"/>
                <a:t>Source: </a:t>
              </a:r>
              <a:r>
                <a:rPr lang="en-US" sz="1300" dirty="0" err="1"/>
                <a:t>Corak</a:t>
              </a:r>
              <a:r>
                <a:rPr lang="en-US" sz="1300" dirty="0"/>
                <a:t> (2011), OECD, CEA estimates</a:t>
              </a:r>
            </a:p>
          </p:txBody>
        </p:sp>
      </p:grpSp>
      <p:cxnSp>
        <p:nvCxnSpPr>
          <p:cNvPr id="5" name="Straight Arrow Connector 4"/>
          <p:cNvCxnSpPr/>
          <p:nvPr/>
        </p:nvCxnSpPr>
        <p:spPr>
          <a:xfrm>
            <a:off x="2573052" y="1528763"/>
            <a:ext cx="14288" cy="41719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1156716" y="3430072"/>
            <a:ext cx="2374048" cy="369332"/>
          </a:xfrm>
          <a:prstGeom prst="rect">
            <a:avLst/>
          </a:prstGeom>
          <a:noFill/>
        </p:spPr>
        <p:txBody>
          <a:bodyPr wrap="none" rtlCol="0">
            <a:spAutoFit/>
          </a:bodyPr>
          <a:lstStyle/>
          <a:p>
            <a:r>
              <a:rPr lang="en-US" dirty="0">
                <a:solidFill>
                  <a:srgbClr val="FF0000"/>
                </a:solidFill>
              </a:rPr>
              <a:t>Higher income mobility</a:t>
            </a:r>
          </a:p>
        </p:txBody>
      </p:sp>
    </p:spTree>
    <p:extLst>
      <p:ext uri="{BB962C8B-B14F-4D97-AF65-F5344CB8AC3E}">
        <p14:creationId xmlns:p14="http://schemas.microsoft.com/office/powerpoint/2010/main" val="1405032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DD5D-66E3-CA4A-86A4-44A1BB669131}"/>
              </a:ext>
            </a:extLst>
          </p:cNvPr>
          <p:cNvSpPr>
            <a:spLocks noGrp="1"/>
          </p:cNvSpPr>
          <p:nvPr>
            <p:ph type="title"/>
          </p:nvPr>
        </p:nvSpPr>
        <p:spPr>
          <a:xfrm>
            <a:off x="913614" y="-3616"/>
            <a:ext cx="10515600" cy="1325563"/>
          </a:xfrm>
        </p:spPr>
        <p:txBody>
          <a:bodyPr>
            <a:normAutofit/>
          </a:bodyPr>
          <a:lstStyle/>
          <a:p>
            <a:r>
              <a:rPr lang="en-US" sz="3600" dirty="0">
                <a:solidFill>
                  <a:schemeClr val="bg1"/>
                </a:solidFill>
              </a:rPr>
              <a:t>Ine</a:t>
            </a:r>
            <a:r>
              <a:rPr lang="en-US" sz="3600" dirty="0"/>
              <a:t>quality and intergenerational income mobility</a:t>
            </a:r>
          </a:p>
        </p:txBody>
      </p:sp>
      <p:sp>
        <p:nvSpPr>
          <p:cNvPr id="4" name="Slide Number Placeholder 3">
            <a:extLst>
              <a:ext uri="{FF2B5EF4-FFF2-40B4-BE49-F238E27FC236}">
                <a16:creationId xmlns:a16="http://schemas.microsoft.com/office/drawing/2014/main" id="{23FCB0C5-3B33-D745-A590-927ABCA5CBFE}"/>
              </a:ext>
            </a:extLst>
          </p:cNvPr>
          <p:cNvSpPr>
            <a:spLocks noGrp="1"/>
          </p:cNvSpPr>
          <p:nvPr>
            <p:ph type="sldNum" sz="quarter" idx="12"/>
          </p:nvPr>
        </p:nvSpPr>
        <p:spPr/>
        <p:txBody>
          <a:bodyPr/>
          <a:lstStyle/>
          <a:p>
            <a:fld id="{D9F085D5-EC86-4F6A-B501-C1359CB39116}" type="slidenum">
              <a:rPr lang="en-US" smtClean="0"/>
              <a:t>35</a:t>
            </a:fld>
            <a:endParaRPr lang="en-US" dirty="0"/>
          </a:p>
        </p:txBody>
      </p:sp>
      <p:grpSp>
        <p:nvGrpSpPr>
          <p:cNvPr id="12" name="Group 11"/>
          <p:cNvGrpSpPr/>
          <p:nvPr/>
        </p:nvGrpSpPr>
        <p:grpSpPr>
          <a:xfrm>
            <a:off x="3224303" y="848721"/>
            <a:ext cx="8204911" cy="5854732"/>
            <a:chOff x="1524000" y="988457"/>
            <a:chExt cx="6837426" cy="4878943"/>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990600"/>
              <a:ext cx="629471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010400" y="1671935"/>
              <a:ext cx="1351026" cy="461665"/>
            </a:xfrm>
            <a:prstGeom prst="rect">
              <a:avLst/>
            </a:prstGeom>
            <a:solidFill>
              <a:schemeClr val="bg1"/>
            </a:solidFill>
          </p:spPr>
          <p:txBody>
            <a:bodyPr wrap="square" rtlCol="0">
              <a:spAutoFit/>
            </a:bodyPr>
            <a:lstStyle/>
            <a:p>
              <a:pPr algn="ctr"/>
              <a:r>
                <a:rPr lang="en-US" sz="1200" dirty="0">
                  <a:solidFill>
                    <a:srgbClr val="FF0000"/>
                  </a:solidFill>
                </a:rPr>
                <a:t>United States </a:t>
              </a:r>
            </a:p>
            <a:p>
              <a:pPr algn="ctr"/>
              <a:r>
                <a:rPr lang="en-US" sz="1200" dirty="0">
                  <a:solidFill>
                    <a:srgbClr val="FF0000"/>
                  </a:solidFill>
                </a:rPr>
                <a:t>(2010 Gini)</a:t>
              </a:r>
            </a:p>
          </p:txBody>
        </p:sp>
        <p:sp>
          <p:nvSpPr>
            <p:cNvPr id="15" name="TextBox 14"/>
            <p:cNvSpPr txBox="1"/>
            <p:nvPr/>
          </p:nvSpPr>
          <p:spPr>
            <a:xfrm>
              <a:off x="3657600" y="988457"/>
              <a:ext cx="2362200" cy="369332"/>
            </a:xfrm>
            <a:prstGeom prst="rect">
              <a:avLst/>
            </a:prstGeom>
            <a:solidFill>
              <a:schemeClr val="bg1"/>
            </a:solidFill>
          </p:spPr>
          <p:txBody>
            <a:bodyPr wrap="square" rtlCol="0">
              <a:spAutoFit/>
            </a:bodyPr>
            <a:lstStyle/>
            <a:p>
              <a:r>
                <a:rPr lang="en-US" dirty="0">
                  <a:solidFill>
                    <a:schemeClr val="bg1"/>
                  </a:solidFill>
                </a:rPr>
                <a:t>.</a:t>
              </a:r>
            </a:p>
          </p:txBody>
        </p:sp>
        <p:sp>
          <p:nvSpPr>
            <p:cNvPr id="16" name="Oval 15"/>
            <p:cNvSpPr>
              <a:spLocks noChangeAspect="1"/>
            </p:cNvSpPr>
            <p:nvPr/>
          </p:nvSpPr>
          <p:spPr>
            <a:xfrm>
              <a:off x="6141910" y="2327148"/>
              <a:ext cx="111252" cy="1112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296691" y="2216943"/>
              <a:ext cx="111252" cy="1112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6441948" y="2131219"/>
              <a:ext cx="111252" cy="1112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91967" y="2031872"/>
              <a:ext cx="111252" cy="1112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6746748" y="1941386"/>
              <a:ext cx="111252" cy="1112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6899148" y="1840705"/>
              <a:ext cx="111252" cy="1112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7051548" y="1757362"/>
              <a:ext cx="111252" cy="1112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6141910" y="2327148"/>
              <a:ext cx="111252" cy="111252"/>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6296691" y="2216943"/>
              <a:ext cx="111252" cy="111252"/>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6441948" y="2131219"/>
              <a:ext cx="111252" cy="111252"/>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91967" y="2031872"/>
              <a:ext cx="111252" cy="111252"/>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746748" y="1941386"/>
              <a:ext cx="111252" cy="111252"/>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899148" y="1840705"/>
              <a:ext cx="111252" cy="111252"/>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600200" y="5575012"/>
              <a:ext cx="3577518" cy="292388"/>
            </a:xfrm>
            <a:prstGeom prst="rect">
              <a:avLst/>
            </a:prstGeom>
            <a:noFill/>
          </p:spPr>
          <p:txBody>
            <a:bodyPr wrap="none" rtlCol="0">
              <a:spAutoFit/>
            </a:bodyPr>
            <a:lstStyle/>
            <a:p>
              <a:r>
                <a:rPr lang="en-US" sz="1300" dirty="0"/>
                <a:t>Source: </a:t>
              </a:r>
              <a:r>
                <a:rPr lang="en-US" sz="1300" dirty="0" err="1"/>
                <a:t>Corak</a:t>
              </a:r>
              <a:r>
                <a:rPr lang="en-US" sz="1300" dirty="0"/>
                <a:t> (2011), OECD, CEA estimates</a:t>
              </a:r>
            </a:p>
          </p:txBody>
        </p:sp>
      </p:grpSp>
      <p:cxnSp>
        <p:nvCxnSpPr>
          <p:cNvPr id="30" name="Straight Arrow Connector 29"/>
          <p:cNvCxnSpPr/>
          <p:nvPr/>
        </p:nvCxnSpPr>
        <p:spPr>
          <a:xfrm>
            <a:off x="2573052" y="1528763"/>
            <a:ext cx="14288" cy="41719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16200000">
            <a:off x="1156716" y="3430072"/>
            <a:ext cx="2374048" cy="369332"/>
          </a:xfrm>
          <a:prstGeom prst="rect">
            <a:avLst/>
          </a:prstGeom>
          <a:noFill/>
        </p:spPr>
        <p:txBody>
          <a:bodyPr wrap="none" rtlCol="0">
            <a:spAutoFit/>
          </a:bodyPr>
          <a:lstStyle/>
          <a:p>
            <a:r>
              <a:rPr lang="en-US" dirty="0">
                <a:solidFill>
                  <a:srgbClr val="FF0000"/>
                </a:solidFill>
              </a:rPr>
              <a:t>Higher income mobility</a:t>
            </a:r>
          </a:p>
        </p:txBody>
      </p:sp>
    </p:spTree>
    <p:extLst>
      <p:ext uri="{BB962C8B-B14F-4D97-AF65-F5344CB8AC3E}">
        <p14:creationId xmlns:p14="http://schemas.microsoft.com/office/powerpoint/2010/main" val="3449081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DD5D-66E3-CA4A-86A4-44A1BB669131}"/>
              </a:ext>
            </a:extLst>
          </p:cNvPr>
          <p:cNvSpPr>
            <a:spLocks noGrp="1"/>
          </p:cNvSpPr>
          <p:nvPr>
            <p:ph type="ctrTitle"/>
          </p:nvPr>
        </p:nvSpPr>
        <p:spPr>
          <a:xfrm>
            <a:off x="1124607" y="1062117"/>
            <a:ext cx="9940158" cy="2387600"/>
          </a:xfrm>
        </p:spPr>
        <p:txBody>
          <a:bodyPr>
            <a:normAutofit/>
          </a:bodyPr>
          <a:lstStyle/>
          <a:p>
            <a:r>
              <a:rPr lang="en-US" sz="4000" dirty="0"/>
              <a:t>What can/should be done about inequality?</a:t>
            </a:r>
          </a:p>
        </p:txBody>
      </p:sp>
      <p:sp>
        <p:nvSpPr>
          <p:cNvPr id="4" name="Slide Number Placeholder 3">
            <a:extLst>
              <a:ext uri="{FF2B5EF4-FFF2-40B4-BE49-F238E27FC236}">
                <a16:creationId xmlns:a16="http://schemas.microsoft.com/office/drawing/2014/main" id="{23FCB0C5-3B33-D745-A590-927ABCA5CBFE}"/>
              </a:ext>
            </a:extLst>
          </p:cNvPr>
          <p:cNvSpPr>
            <a:spLocks noGrp="1"/>
          </p:cNvSpPr>
          <p:nvPr>
            <p:ph type="sldNum" sz="quarter" idx="12"/>
          </p:nvPr>
        </p:nvSpPr>
        <p:spPr/>
        <p:txBody>
          <a:bodyPr/>
          <a:lstStyle/>
          <a:p>
            <a:fld id="{D9F085D5-EC86-4F6A-B501-C1359CB39116}" type="slidenum">
              <a:rPr lang="en-US" smtClean="0"/>
              <a:t>36</a:t>
            </a:fld>
            <a:endParaRPr lang="en-US" dirty="0"/>
          </a:p>
        </p:txBody>
      </p:sp>
    </p:spTree>
    <p:extLst>
      <p:ext uri="{BB962C8B-B14F-4D97-AF65-F5344CB8AC3E}">
        <p14:creationId xmlns:p14="http://schemas.microsoft.com/office/powerpoint/2010/main" val="1991848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96FD-218A-BE43-9122-0DBC057E3E3F}"/>
              </a:ext>
            </a:extLst>
          </p:cNvPr>
          <p:cNvSpPr>
            <a:spLocks noGrp="1"/>
          </p:cNvSpPr>
          <p:nvPr>
            <p:ph type="title"/>
          </p:nvPr>
        </p:nvSpPr>
        <p:spPr>
          <a:xfrm>
            <a:off x="922283" y="0"/>
            <a:ext cx="10515600" cy="1325563"/>
          </a:xfrm>
        </p:spPr>
        <p:txBody>
          <a:bodyPr/>
          <a:lstStyle/>
          <a:p>
            <a:r>
              <a:rPr lang="en-US" dirty="0">
                <a:solidFill>
                  <a:schemeClr val="bg1"/>
                </a:solidFill>
              </a:rPr>
              <a:t>Go</a:t>
            </a:r>
            <a:r>
              <a:rPr lang="en-US" dirty="0"/>
              <a:t>vernment policy tools</a:t>
            </a:r>
          </a:p>
        </p:txBody>
      </p:sp>
      <p:sp>
        <p:nvSpPr>
          <p:cNvPr id="3" name="Content Placeholder 2">
            <a:extLst>
              <a:ext uri="{FF2B5EF4-FFF2-40B4-BE49-F238E27FC236}">
                <a16:creationId xmlns:a16="http://schemas.microsoft.com/office/drawing/2014/main" id="{8A235438-CAAE-804C-AE7F-D152CD7BBC62}"/>
              </a:ext>
            </a:extLst>
          </p:cNvPr>
          <p:cNvSpPr>
            <a:spLocks noGrp="1"/>
          </p:cNvSpPr>
          <p:nvPr>
            <p:ph sz="half" idx="1"/>
          </p:nvPr>
        </p:nvSpPr>
        <p:spPr>
          <a:xfrm>
            <a:off x="838200" y="1665980"/>
            <a:ext cx="5552090" cy="4189162"/>
          </a:xfrm>
        </p:spPr>
        <p:txBody>
          <a:bodyPr>
            <a:normAutofit fontScale="92500" lnSpcReduction="20000"/>
          </a:bodyPr>
          <a:lstStyle/>
          <a:p>
            <a:r>
              <a:rPr lang="en-US" dirty="0"/>
              <a:t>Market Influence: PRE-distribution</a:t>
            </a:r>
          </a:p>
          <a:p>
            <a:pPr lvl="1">
              <a:spcBef>
                <a:spcPts val="1200"/>
              </a:spcBef>
            </a:pPr>
            <a:r>
              <a:rPr lang="en-US" sz="2800" dirty="0"/>
              <a:t>Characteristics of labor</a:t>
            </a:r>
          </a:p>
          <a:p>
            <a:pPr lvl="2">
              <a:spcBef>
                <a:spcPts val="1200"/>
              </a:spcBef>
            </a:pPr>
            <a:r>
              <a:rPr lang="en-US" sz="2800" dirty="0"/>
              <a:t>Access to education</a:t>
            </a:r>
          </a:p>
          <a:p>
            <a:pPr lvl="1">
              <a:spcBef>
                <a:spcPts val="1200"/>
              </a:spcBef>
            </a:pPr>
            <a:r>
              <a:rPr lang="en-US" sz="2800" dirty="0"/>
              <a:t>Effects on labor demand</a:t>
            </a:r>
          </a:p>
          <a:p>
            <a:pPr lvl="2">
              <a:spcBef>
                <a:spcPts val="1200"/>
              </a:spcBef>
            </a:pPr>
            <a:r>
              <a:rPr lang="en-US" sz="2800" dirty="0"/>
              <a:t>Market regulation</a:t>
            </a:r>
          </a:p>
          <a:p>
            <a:pPr lvl="3">
              <a:spcBef>
                <a:spcPts val="1200"/>
              </a:spcBef>
            </a:pPr>
            <a:r>
              <a:rPr lang="en-US" sz="2000" dirty="0"/>
              <a:t>Antitrust policy</a:t>
            </a:r>
          </a:p>
          <a:p>
            <a:pPr lvl="3">
              <a:spcBef>
                <a:spcPts val="1200"/>
              </a:spcBef>
            </a:pPr>
            <a:r>
              <a:rPr lang="en-US" sz="2000" dirty="0"/>
              <a:t>Intellectual property policy</a:t>
            </a:r>
          </a:p>
          <a:p>
            <a:pPr lvl="2">
              <a:spcBef>
                <a:spcPts val="1200"/>
              </a:spcBef>
            </a:pPr>
            <a:r>
              <a:rPr lang="en-US" sz="2800" dirty="0"/>
              <a:t>Labor regulations</a:t>
            </a:r>
          </a:p>
          <a:p>
            <a:pPr lvl="3">
              <a:spcBef>
                <a:spcPts val="1200"/>
              </a:spcBef>
            </a:pPr>
            <a:r>
              <a:rPr lang="en-US" sz="2000" dirty="0"/>
              <a:t>Minimum wage, overtime, health insurance, etc.</a:t>
            </a:r>
          </a:p>
          <a:p>
            <a:pPr lvl="3">
              <a:spcBef>
                <a:spcPts val="1200"/>
              </a:spcBef>
            </a:pPr>
            <a:r>
              <a:rPr lang="en-US" sz="2000" dirty="0"/>
              <a:t>Occupational licensing</a:t>
            </a:r>
          </a:p>
        </p:txBody>
      </p:sp>
      <p:sp>
        <p:nvSpPr>
          <p:cNvPr id="4" name="Content Placeholder 3">
            <a:extLst>
              <a:ext uri="{FF2B5EF4-FFF2-40B4-BE49-F238E27FC236}">
                <a16:creationId xmlns:a16="http://schemas.microsoft.com/office/drawing/2014/main" id="{3050D8AA-139E-B047-BF12-8FD87DC12318}"/>
              </a:ext>
            </a:extLst>
          </p:cNvPr>
          <p:cNvSpPr>
            <a:spLocks noGrp="1"/>
          </p:cNvSpPr>
          <p:nvPr>
            <p:ph sz="half" idx="2"/>
          </p:nvPr>
        </p:nvSpPr>
        <p:spPr>
          <a:xfrm>
            <a:off x="7010400" y="1484661"/>
            <a:ext cx="5181600" cy="4189162"/>
          </a:xfrm>
        </p:spPr>
        <p:txBody>
          <a:bodyPr>
            <a:normAutofit fontScale="92500" lnSpcReduction="20000"/>
          </a:bodyPr>
          <a:lstStyle/>
          <a:p>
            <a:r>
              <a:rPr lang="en-US" dirty="0"/>
              <a:t>RE-distribution</a:t>
            </a:r>
          </a:p>
          <a:p>
            <a:pPr lvl="1">
              <a:spcBef>
                <a:spcPts val="1200"/>
              </a:spcBef>
            </a:pPr>
            <a:r>
              <a:rPr lang="en-US" sz="2600" dirty="0"/>
              <a:t>Tax system</a:t>
            </a:r>
          </a:p>
          <a:p>
            <a:pPr lvl="1">
              <a:spcBef>
                <a:spcPts val="1200"/>
              </a:spcBef>
            </a:pPr>
            <a:r>
              <a:rPr lang="en-US" sz="2600" dirty="0"/>
              <a:t>Transfers</a:t>
            </a:r>
          </a:p>
          <a:p>
            <a:pPr lvl="2">
              <a:spcBef>
                <a:spcPts val="1200"/>
              </a:spcBef>
            </a:pPr>
            <a:r>
              <a:rPr lang="en-US" sz="2600" dirty="0"/>
              <a:t>Direct aid</a:t>
            </a:r>
          </a:p>
          <a:p>
            <a:pPr lvl="2">
              <a:spcBef>
                <a:spcPts val="1200"/>
              </a:spcBef>
            </a:pPr>
            <a:r>
              <a:rPr lang="en-US" sz="2600" dirty="0"/>
              <a:t>Food stamps</a:t>
            </a:r>
          </a:p>
          <a:p>
            <a:pPr lvl="2">
              <a:spcBef>
                <a:spcPts val="1200"/>
              </a:spcBef>
            </a:pPr>
            <a:r>
              <a:rPr lang="en-US" sz="2600" dirty="0"/>
              <a:t>Medicaid</a:t>
            </a:r>
          </a:p>
          <a:p>
            <a:pPr lvl="2"/>
            <a:endParaRPr lang="en-US" dirty="0"/>
          </a:p>
          <a:p>
            <a:pPr lvl="2"/>
            <a:endParaRPr lang="en-US" dirty="0"/>
          </a:p>
          <a:p>
            <a:pPr lvl="2"/>
            <a:endParaRPr lang="en-US" dirty="0"/>
          </a:p>
          <a:p>
            <a:pPr lvl="2"/>
            <a:endParaRPr lang="en-US" dirty="0"/>
          </a:p>
        </p:txBody>
      </p:sp>
      <p:sp>
        <p:nvSpPr>
          <p:cNvPr id="5" name="Slide Number Placeholder 4">
            <a:extLst>
              <a:ext uri="{FF2B5EF4-FFF2-40B4-BE49-F238E27FC236}">
                <a16:creationId xmlns:a16="http://schemas.microsoft.com/office/drawing/2014/main" id="{B7E48B4F-BDD6-994D-B6C8-BE26FD5615EC}"/>
              </a:ext>
            </a:extLst>
          </p:cNvPr>
          <p:cNvSpPr>
            <a:spLocks noGrp="1"/>
          </p:cNvSpPr>
          <p:nvPr>
            <p:ph type="sldNum" sz="quarter" idx="12"/>
          </p:nvPr>
        </p:nvSpPr>
        <p:spPr/>
        <p:txBody>
          <a:bodyPr/>
          <a:lstStyle/>
          <a:p>
            <a:fld id="{D9F085D5-EC86-4F6A-B501-C1359CB39116}" type="slidenum">
              <a:rPr lang="en-US" smtClean="0"/>
              <a:t>37</a:t>
            </a:fld>
            <a:endParaRPr lang="en-US" dirty="0"/>
          </a:p>
        </p:txBody>
      </p:sp>
    </p:spTree>
    <p:extLst>
      <p:ext uri="{BB962C8B-B14F-4D97-AF65-F5344CB8AC3E}">
        <p14:creationId xmlns:p14="http://schemas.microsoft.com/office/powerpoint/2010/main" val="14371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793" y="-13961"/>
            <a:ext cx="10515600" cy="1325563"/>
          </a:xfrm>
        </p:spPr>
        <p:txBody>
          <a:bodyPr/>
          <a:lstStyle/>
          <a:p>
            <a:r>
              <a:rPr lang="en-US" dirty="0">
                <a:solidFill>
                  <a:schemeClr val="bg1"/>
                </a:solidFill>
              </a:rPr>
              <a:t>Ad</a:t>
            </a:r>
            <a:r>
              <a:rPr lang="en-US" dirty="0"/>
              <a:t>dressing Inequality: Long Term</a:t>
            </a:r>
          </a:p>
        </p:txBody>
      </p:sp>
      <p:sp>
        <p:nvSpPr>
          <p:cNvPr id="3" name="Content Placeholder 2"/>
          <p:cNvSpPr>
            <a:spLocks noGrp="1"/>
          </p:cNvSpPr>
          <p:nvPr>
            <p:ph idx="1"/>
          </p:nvPr>
        </p:nvSpPr>
        <p:spPr/>
        <p:txBody>
          <a:bodyPr>
            <a:normAutofit/>
          </a:bodyPr>
          <a:lstStyle/>
          <a:p>
            <a:r>
              <a:rPr lang="en-US" dirty="0"/>
              <a:t>Focus on education</a:t>
            </a:r>
          </a:p>
          <a:p>
            <a:pPr lvl="1"/>
            <a:r>
              <a:rPr lang="en-US" dirty="0"/>
              <a:t>Public education, in particular</a:t>
            </a:r>
          </a:p>
          <a:p>
            <a:pPr lvl="2"/>
            <a:r>
              <a:rPr lang="en-US" dirty="0"/>
              <a:t>Reduce disparities in quality of public education</a:t>
            </a:r>
          </a:p>
          <a:p>
            <a:pPr lvl="2"/>
            <a:r>
              <a:rPr lang="en-US" dirty="0"/>
              <a:t>Improve counseling in low-income schools</a:t>
            </a:r>
          </a:p>
          <a:p>
            <a:pPr lvl="3"/>
            <a:r>
              <a:rPr lang="en-US" dirty="0"/>
              <a:t>With respect to college – paths to success and funding</a:t>
            </a:r>
          </a:p>
          <a:p>
            <a:pPr lvl="1"/>
            <a:r>
              <a:rPr lang="en-US" dirty="0"/>
              <a:t>Investments are needed in early education, not later</a:t>
            </a:r>
          </a:p>
          <a:p>
            <a:pPr lvl="2"/>
            <a:r>
              <a:rPr lang="en-US" dirty="0"/>
              <a:t>Universal pre-K</a:t>
            </a:r>
          </a:p>
          <a:p>
            <a:pPr lvl="2"/>
            <a:r>
              <a:rPr lang="en-US" dirty="0"/>
              <a:t>Upgrade quality of elementary schools in low-income areas</a:t>
            </a:r>
          </a:p>
          <a:p>
            <a:r>
              <a:rPr lang="en-US" dirty="0"/>
              <a:t>Focus on childhood poverty</a:t>
            </a:r>
          </a:p>
          <a:p>
            <a:pPr lvl="2"/>
            <a:r>
              <a:rPr lang="en-US" dirty="0"/>
              <a:t>Childhood poverty was shown to have long-lasting adverse effects</a:t>
            </a:r>
          </a:p>
        </p:txBody>
      </p:sp>
    </p:spTree>
    <p:extLst>
      <p:ext uri="{BB962C8B-B14F-4D97-AF65-F5344CB8AC3E}">
        <p14:creationId xmlns:p14="http://schemas.microsoft.com/office/powerpoint/2010/main" val="1830894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470E-1A75-5847-86EF-ADBB2081F883}"/>
              </a:ext>
            </a:extLst>
          </p:cNvPr>
          <p:cNvSpPr>
            <a:spLocks noGrp="1"/>
          </p:cNvSpPr>
          <p:nvPr>
            <p:ph type="title"/>
          </p:nvPr>
        </p:nvSpPr>
        <p:spPr/>
        <p:txBody>
          <a:bodyPr/>
          <a:lstStyle/>
          <a:p>
            <a:r>
              <a:rPr lang="en-US" dirty="0">
                <a:solidFill>
                  <a:schemeClr val="bg1"/>
                </a:solidFill>
              </a:rPr>
              <a:t>Wh</a:t>
            </a:r>
            <a:r>
              <a:rPr lang="en-US" dirty="0"/>
              <a:t>at to do About Inequality?</a:t>
            </a:r>
          </a:p>
        </p:txBody>
      </p:sp>
      <p:sp>
        <p:nvSpPr>
          <p:cNvPr id="3" name="Content Placeholder 2">
            <a:extLst>
              <a:ext uri="{FF2B5EF4-FFF2-40B4-BE49-F238E27FC236}">
                <a16:creationId xmlns:a16="http://schemas.microsoft.com/office/drawing/2014/main" id="{FA76E66A-D182-914E-971B-64118C2E9465}"/>
              </a:ext>
            </a:extLst>
          </p:cNvPr>
          <p:cNvSpPr>
            <a:spLocks noGrp="1"/>
          </p:cNvSpPr>
          <p:nvPr>
            <p:ph idx="1"/>
          </p:nvPr>
        </p:nvSpPr>
        <p:spPr>
          <a:xfrm>
            <a:off x="838199" y="1544225"/>
            <a:ext cx="7969469" cy="3716887"/>
          </a:xfrm>
        </p:spPr>
        <p:txBody>
          <a:bodyPr/>
          <a:lstStyle/>
          <a:p>
            <a:pPr>
              <a:lnSpc>
                <a:spcPct val="100000"/>
              </a:lnSpc>
            </a:pPr>
            <a:r>
              <a:rPr lang="en-US" dirty="0"/>
              <a:t>Nothing?</a:t>
            </a:r>
          </a:p>
          <a:p>
            <a:pPr>
              <a:lnSpc>
                <a:spcPct val="100000"/>
              </a:lnSpc>
            </a:pPr>
            <a:r>
              <a:rPr lang="en-US" dirty="0"/>
              <a:t>Redistribution?</a:t>
            </a:r>
          </a:p>
          <a:p>
            <a:pPr>
              <a:lnSpc>
                <a:spcPct val="100000"/>
              </a:lnSpc>
            </a:pPr>
            <a:r>
              <a:rPr lang="en-US" dirty="0"/>
              <a:t>PRE-distribution?</a:t>
            </a:r>
          </a:p>
          <a:p>
            <a:pPr>
              <a:lnSpc>
                <a:spcPct val="100000"/>
              </a:lnSpc>
            </a:pPr>
            <a:r>
              <a:rPr lang="en-US" dirty="0"/>
              <a:t>Early access to resources?</a:t>
            </a:r>
          </a:p>
        </p:txBody>
      </p:sp>
      <p:sp>
        <p:nvSpPr>
          <p:cNvPr id="4" name="Slide Number Placeholder 3">
            <a:extLst>
              <a:ext uri="{FF2B5EF4-FFF2-40B4-BE49-F238E27FC236}">
                <a16:creationId xmlns:a16="http://schemas.microsoft.com/office/drawing/2014/main" id="{171884B6-5E76-4348-8EDA-1509A0771B2C}"/>
              </a:ext>
            </a:extLst>
          </p:cNvPr>
          <p:cNvSpPr>
            <a:spLocks noGrp="1"/>
          </p:cNvSpPr>
          <p:nvPr>
            <p:ph type="sldNum" sz="quarter" idx="12"/>
          </p:nvPr>
        </p:nvSpPr>
        <p:spPr/>
        <p:txBody>
          <a:bodyPr/>
          <a:lstStyle/>
          <a:p>
            <a:fld id="{D9F085D5-EC86-4F6A-B501-C1359CB39116}" type="slidenum">
              <a:rPr lang="en-US" smtClean="0"/>
              <a:t>39</a:t>
            </a:fld>
            <a:endParaRPr lang="en-US" dirty="0"/>
          </a:p>
        </p:txBody>
      </p:sp>
    </p:spTree>
    <p:extLst>
      <p:ext uri="{BB962C8B-B14F-4D97-AF65-F5344CB8AC3E}">
        <p14:creationId xmlns:p14="http://schemas.microsoft.com/office/powerpoint/2010/main" val="244182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447163"/>
            <a:ext cx="10515600" cy="4351338"/>
          </a:xfrm>
        </p:spPr>
        <p:txBody>
          <a:bodyPr>
            <a:normAutofit fontScale="92500" lnSpcReduction="10000"/>
          </a:bodyPr>
          <a:lstStyle/>
          <a:p>
            <a:r>
              <a:rPr lang="en-US" dirty="0"/>
              <a:t>This slide deck was authored by:</a:t>
            </a:r>
          </a:p>
          <a:p>
            <a:pPr lvl="1"/>
            <a:r>
              <a:rPr lang="en-US" dirty="0"/>
              <a:t>Jon </a:t>
            </a:r>
            <a:r>
              <a:rPr lang="en-US" dirty="0" err="1"/>
              <a:t>Haveman</a:t>
            </a:r>
            <a:r>
              <a:rPr lang="en-US" dirty="0"/>
              <a:t>, Executive Director of NEED</a:t>
            </a:r>
          </a:p>
          <a:p>
            <a:pPr lvl="1"/>
            <a:r>
              <a:rPr lang="en-US" dirty="0"/>
              <a:t>Dmitriy Stolyarov, University of Michigan</a:t>
            </a:r>
          </a:p>
          <a:p>
            <a:r>
              <a:rPr lang="en-US" dirty="0"/>
              <a:t>This slide deck was reviewed by:</a:t>
            </a:r>
          </a:p>
          <a:p>
            <a:pPr lvl="1"/>
            <a:r>
              <a:rPr lang="en-US" dirty="0"/>
              <a:t>Timothy </a:t>
            </a:r>
            <a:r>
              <a:rPr lang="en-US" dirty="0" err="1"/>
              <a:t>Smeeding</a:t>
            </a:r>
            <a:r>
              <a:rPr lang="en-US" dirty="0"/>
              <a:t>, University of Wisconsin</a:t>
            </a:r>
          </a:p>
          <a:p>
            <a:pPr lvl="1"/>
            <a:r>
              <a:rPr lang="en-US" dirty="0"/>
              <a:t>Robert Wright, </a:t>
            </a:r>
            <a:r>
              <a:rPr lang="en-US" dirty="0" err="1"/>
              <a:t>Augustana</a:t>
            </a:r>
            <a:r>
              <a:rPr lang="en-US" dirty="0"/>
              <a:t> University</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US" smtClean="0"/>
              <a:t>4</a:t>
            </a:fld>
            <a:endParaRPr lang="en-US" dirty="0"/>
          </a:p>
        </p:txBody>
      </p:sp>
    </p:spTree>
    <p:extLst>
      <p:ext uri="{BB962C8B-B14F-4D97-AF65-F5344CB8AC3E}">
        <p14:creationId xmlns:p14="http://schemas.microsoft.com/office/powerpoint/2010/main" val="628788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 Su</a:t>
            </a:r>
            <a:r>
              <a:rPr lang="en-US"/>
              <a:t>mmary</a:t>
            </a:r>
            <a:endParaRPr lang="en-US" dirty="0"/>
          </a:p>
        </p:txBody>
      </p:sp>
      <p:sp>
        <p:nvSpPr>
          <p:cNvPr id="3" name="Content Placeholder 2"/>
          <p:cNvSpPr>
            <a:spLocks noGrp="1"/>
          </p:cNvSpPr>
          <p:nvPr>
            <p:ph idx="1"/>
          </p:nvPr>
        </p:nvSpPr>
        <p:spPr>
          <a:xfrm>
            <a:off x="827982" y="1459275"/>
            <a:ext cx="9899016" cy="4660900"/>
          </a:xfrm>
        </p:spPr>
        <p:txBody>
          <a:bodyPr/>
          <a:lstStyle/>
          <a:p>
            <a:r>
              <a:rPr lang="en-US" dirty="0"/>
              <a:t>Income inequality is clearly increasing.</a:t>
            </a:r>
          </a:p>
          <a:p>
            <a:pPr lvl="1"/>
            <a:r>
              <a:rPr lang="en-US" dirty="0"/>
              <a:t>The economy is favoring owners of assets and intellectual property over labor.</a:t>
            </a:r>
          </a:p>
          <a:p>
            <a:r>
              <a:rPr lang="en-US" dirty="0"/>
              <a:t>The causes appear to be largely driven by:</a:t>
            </a:r>
          </a:p>
          <a:p>
            <a:pPr lvl="1"/>
            <a:r>
              <a:rPr lang="en-US" dirty="0"/>
              <a:t>The market – technology, competition, and trade</a:t>
            </a:r>
          </a:p>
          <a:p>
            <a:pPr lvl="1"/>
            <a:r>
              <a:rPr lang="en-US" dirty="0"/>
              <a:t>Changing institutions/regulation.</a:t>
            </a:r>
          </a:p>
          <a:p>
            <a:r>
              <a:rPr lang="en-US" dirty="0"/>
              <a:t>Open questions are:</a:t>
            </a:r>
          </a:p>
          <a:p>
            <a:pPr lvl="1"/>
            <a:r>
              <a:rPr lang="en-US" dirty="0"/>
              <a:t>To act or not to act?</a:t>
            </a:r>
          </a:p>
          <a:p>
            <a:pPr lvl="1"/>
            <a:r>
              <a:rPr lang="en-US" dirty="0"/>
              <a:t>If so, how?</a:t>
            </a:r>
          </a:p>
          <a:p>
            <a:r>
              <a:rPr lang="en-US" dirty="0"/>
              <a:t>The level of inequality is a policy choice.</a:t>
            </a:r>
          </a:p>
          <a:p>
            <a:pPr lvl="1"/>
            <a:endParaRPr lang="en-US" dirty="0"/>
          </a:p>
        </p:txBody>
      </p:sp>
      <p:grpSp>
        <p:nvGrpSpPr>
          <p:cNvPr id="5" name="Group 4">
            <a:extLst>
              <a:ext uri="{FF2B5EF4-FFF2-40B4-BE49-F238E27FC236}">
                <a16:creationId xmlns:a16="http://schemas.microsoft.com/office/drawing/2014/main" id="{446F715B-E9A7-46B7-BE1C-780B0735D7F3}"/>
              </a:ext>
            </a:extLst>
          </p:cNvPr>
          <p:cNvGrpSpPr>
            <a:grpSpLocks/>
          </p:cNvGrpSpPr>
          <p:nvPr/>
        </p:nvGrpSpPr>
        <p:grpSpPr>
          <a:xfrm>
            <a:off x="8704223" y="2903680"/>
            <a:ext cx="2383949" cy="1541125"/>
            <a:chOff x="8439150" y="2876550"/>
            <a:chExt cx="2801938" cy="1811338"/>
          </a:xfrm>
        </p:grpSpPr>
        <p:sp>
          <p:nvSpPr>
            <p:cNvPr id="17" name="Oval 6">
              <a:extLst>
                <a:ext uri="{FF2B5EF4-FFF2-40B4-BE49-F238E27FC236}">
                  <a16:creationId xmlns:a16="http://schemas.microsoft.com/office/drawing/2014/main" id="{863EC9BA-F29B-4714-BEB7-59311E88FD5A}"/>
                </a:ext>
              </a:extLst>
            </p:cNvPr>
            <p:cNvSpPr>
              <a:spLocks noChangeArrowheads="1"/>
            </p:cNvSpPr>
            <p:nvPr/>
          </p:nvSpPr>
          <p:spPr bwMode="auto">
            <a:xfrm>
              <a:off x="10942638" y="2878139"/>
              <a:ext cx="161925" cy="1587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0" name="Group 29">
              <a:extLst>
                <a:ext uri="{FF2B5EF4-FFF2-40B4-BE49-F238E27FC236}">
                  <a16:creationId xmlns:a16="http://schemas.microsoft.com/office/drawing/2014/main" id="{BB1FAC40-34B9-4C49-BF2F-5633919A1CA6}"/>
                </a:ext>
              </a:extLst>
            </p:cNvPr>
            <p:cNvGrpSpPr>
              <a:grpSpLocks/>
            </p:cNvGrpSpPr>
            <p:nvPr/>
          </p:nvGrpSpPr>
          <p:grpSpPr>
            <a:xfrm>
              <a:off x="9669145" y="3917950"/>
              <a:ext cx="320675" cy="769938"/>
              <a:chOff x="8751888" y="3917950"/>
              <a:chExt cx="320675" cy="769938"/>
            </a:xfrm>
            <a:solidFill>
              <a:srgbClr val="0C4C88"/>
            </a:solidFill>
          </p:grpSpPr>
          <p:sp>
            <p:nvSpPr>
              <p:cNvPr id="31" name="Freeform 10">
                <a:extLst>
                  <a:ext uri="{FF2B5EF4-FFF2-40B4-BE49-F238E27FC236}">
                    <a16:creationId xmlns:a16="http://schemas.microsoft.com/office/drawing/2014/main" id="{B3943380-46DC-4CAE-B77E-DAAA5431C774}"/>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1">
                <a:extLst>
                  <a:ext uri="{FF2B5EF4-FFF2-40B4-BE49-F238E27FC236}">
                    <a16:creationId xmlns:a16="http://schemas.microsoft.com/office/drawing/2014/main" id="{49BD028E-453E-4C64-A147-937010D6A727}"/>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7" name="Picture 6">
              <a:extLst>
                <a:ext uri="{FF2B5EF4-FFF2-40B4-BE49-F238E27FC236}">
                  <a16:creationId xmlns:a16="http://schemas.microsoft.com/office/drawing/2014/main" id="{4C23EBD4-DAE5-454E-AF23-693CBD2E1A1D}"/>
                </a:ext>
              </a:extLst>
            </p:cNvPr>
            <p:cNvPicPr>
              <a:picLocks noChangeAspect="1"/>
            </p:cNvPicPr>
            <p:nvPr/>
          </p:nvPicPr>
          <p:blipFill>
            <a:blip r:embed="rId2"/>
            <a:stretch>
              <a:fillRect/>
            </a:stretch>
          </p:blipFill>
          <p:spPr>
            <a:xfrm>
              <a:off x="10333989" y="2876550"/>
              <a:ext cx="431800" cy="1081200"/>
            </a:xfrm>
            <a:prstGeom prst="rect">
              <a:avLst/>
            </a:prstGeom>
          </p:spPr>
        </p:pic>
        <p:pic>
          <p:nvPicPr>
            <p:cNvPr id="8" name="Picture 7">
              <a:extLst>
                <a:ext uri="{FF2B5EF4-FFF2-40B4-BE49-F238E27FC236}">
                  <a16:creationId xmlns:a16="http://schemas.microsoft.com/office/drawing/2014/main" id="{9818C085-B3BE-4D96-BE96-E7E5190474D8}"/>
                </a:ext>
              </a:extLst>
            </p:cNvPr>
            <p:cNvPicPr>
              <a:picLocks noChangeAspect="1"/>
            </p:cNvPicPr>
            <p:nvPr/>
          </p:nvPicPr>
          <p:blipFill>
            <a:blip r:embed="rId2"/>
            <a:stretch>
              <a:fillRect/>
            </a:stretch>
          </p:blipFill>
          <p:spPr>
            <a:xfrm>
              <a:off x="9860280" y="2876550"/>
              <a:ext cx="431800" cy="1081200"/>
            </a:xfrm>
            <a:prstGeom prst="rect">
              <a:avLst/>
            </a:prstGeom>
          </p:spPr>
        </p:pic>
        <p:pic>
          <p:nvPicPr>
            <p:cNvPr id="9" name="Picture 8">
              <a:extLst>
                <a:ext uri="{FF2B5EF4-FFF2-40B4-BE49-F238E27FC236}">
                  <a16:creationId xmlns:a16="http://schemas.microsoft.com/office/drawing/2014/main" id="{0A170B94-7B12-4695-B253-3B2FF75F2EAB}"/>
                </a:ext>
              </a:extLst>
            </p:cNvPr>
            <p:cNvPicPr>
              <a:picLocks noChangeAspect="1"/>
            </p:cNvPicPr>
            <p:nvPr/>
          </p:nvPicPr>
          <p:blipFill>
            <a:blip r:embed="rId2"/>
            <a:stretch>
              <a:fillRect/>
            </a:stretch>
          </p:blipFill>
          <p:spPr>
            <a:xfrm>
              <a:off x="9386570" y="2876550"/>
              <a:ext cx="431800" cy="1081200"/>
            </a:xfrm>
            <a:prstGeom prst="rect">
              <a:avLst/>
            </a:prstGeom>
          </p:spPr>
        </p:pic>
        <p:pic>
          <p:nvPicPr>
            <p:cNvPr id="10" name="Picture 9">
              <a:extLst>
                <a:ext uri="{FF2B5EF4-FFF2-40B4-BE49-F238E27FC236}">
                  <a16:creationId xmlns:a16="http://schemas.microsoft.com/office/drawing/2014/main" id="{32A412EB-F981-4468-8D20-78C6320A8E46}"/>
                </a:ext>
              </a:extLst>
            </p:cNvPr>
            <p:cNvPicPr>
              <a:picLocks noChangeAspect="1"/>
            </p:cNvPicPr>
            <p:nvPr/>
          </p:nvPicPr>
          <p:blipFill>
            <a:blip r:embed="rId2"/>
            <a:stretch>
              <a:fillRect/>
            </a:stretch>
          </p:blipFill>
          <p:spPr>
            <a:xfrm>
              <a:off x="8912860" y="2876550"/>
              <a:ext cx="431800" cy="1081200"/>
            </a:xfrm>
            <a:prstGeom prst="rect">
              <a:avLst/>
            </a:prstGeom>
          </p:spPr>
        </p:pic>
        <p:pic>
          <p:nvPicPr>
            <p:cNvPr id="11" name="Picture 10">
              <a:extLst>
                <a:ext uri="{FF2B5EF4-FFF2-40B4-BE49-F238E27FC236}">
                  <a16:creationId xmlns:a16="http://schemas.microsoft.com/office/drawing/2014/main" id="{71B0D2F4-507A-4457-8268-F848424517B4}"/>
                </a:ext>
              </a:extLst>
            </p:cNvPr>
            <p:cNvPicPr>
              <a:picLocks noChangeAspect="1"/>
            </p:cNvPicPr>
            <p:nvPr/>
          </p:nvPicPr>
          <p:blipFill>
            <a:blip r:embed="rId2"/>
            <a:stretch>
              <a:fillRect/>
            </a:stretch>
          </p:blipFill>
          <p:spPr>
            <a:xfrm>
              <a:off x="8439150" y="2876550"/>
              <a:ext cx="431800" cy="1081200"/>
            </a:xfrm>
            <a:prstGeom prst="rect">
              <a:avLst/>
            </a:prstGeom>
          </p:spPr>
        </p:pic>
        <p:sp>
          <p:nvSpPr>
            <p:cNvPr id="16" name="Freeform 5">
              <a:extLst>
                <a:ext uri="{FF2B5EF4-FFF2-40B4-BE49-F238E27FC236}">
                  <a16:creationId xmlns:a16="http://schemas.microsoft.com/office/drawing/2014/main" id="{B2C535EA-334F-4D2B-84EC-CC51163E62C8}"/>
                </a:ext>
              </a:extLst>
            </p:cNvPr>
            <p:cNvSpPr>
              <a:spLocks/>
            </p:cNvSpPr>
            <p:nvPr/>
          </p:nvSpPr>
          <p:spPr bwMode="auto">
            <a:xfrm>
              <a:off x="10806113" y="3060701"/>
              <a:ext cx="434975" cy="898526"/>
            </a:xfrm>
            <a:custGeom>
              <a:avLst/>
              <a:gdLst>
                <a:gd name="T0" fmla="*/ 20 w 203"/>
                <a:gd name="T1" fmla="*/ 202 h 422"/>
                <a:gd name="T2" fmla="*/ 39 w 203"/>
                <a:gd name="T3" fmla="*/ 182 h 422"/>
                <a:gd name="T4" fmla="*/ 39 w 203"/>
                <a:gd name="T5" fmla="*/ 64 h 422"/>
                <a:gd name="T6" fmla="*/ 41 w 203"/>
                <a:gd name="T7" fmla="*/ 62 h 422"/>
                <a:gd name="T8" fmla="*/ 45 w 203"/>
                <a:gd name="T9" fmla="*/ 62 h 422"/>
                <a:gd name="T10" fmla="*/ 47 w 203"/>
                <a:gd name="T11" fmla="*/ 64 h 422"/>
                <a:gd name="T12" fmla="*/ 47 w 203"/>
                <a:gd name="T13" fmla="*/ 397 h 422"/>
                <a:gd name="T14" fmla="*/ 72 w 203"/>
                <a:gd name="T15" fmla="*/ 422 h 422"/>
                <a:gd name="T16" fmla="*/ 97 w 203"/>
                <a:gd name="T17" fmla="*/ 397 h 422"/>
                <a:gd name="T18" fmla="*/ 97 w 203"/>
                <a:gd name="T19" fmla="*/ 201 h 422"/>
                <a:gd name="T20" fmla="*/ 99 w 203"/>
                <a:gd name="T21" fmla="*/ 199 h 422"/>
                <a:gd name="T22" fmla="*/ 103 w 203"/>
                <a:gd name="T23" fmla="*/ 199 h 422"/>
                <a:gd name="T24" fmla="*/ 105 w 203"/>
                <a:gd name="T25" fmla="*/ 201 h 422"/>
                <a:gd name="T26" fmla="*/ 105 w 203"/>
                <a:gd name="T27" fmla="*/ 397 h 422"/>
                <a:gd name="T28" fmla="*/ 131 w 203"/>
                <a:gd name="T29" fmla="*/ 422 h 422"/>
                <a:gd name="T30" fmla="*/ 156 w 203"/>
                <a:gd name="T31" fmla="*/ 397 h 422"/>
                <a:gd name="T32" fmla="*/ 156 w 203"/>
                <a:gd name="T33" fmla="*/ 64 h 422"/>
                <a:gd name="T34" fmla="*/ 158 w 203"/>
                <a:gd name="T35" fmla="*/ 62 h 422"/>
                <a:gd name="T36" fmla="*/ 162 w 203"/>
                <a:gd name="T37" fmla="*/ 62 h 422"/>
                <a:gd name="T38" fmla="*/ 164 w 203"/>
                <a:gd name="T39" fmla="*/ 64 h 422"/>
                <a:gd name="T40" fmla="*/ 164 w 203"/>
                <a:gd name="T41" fmla="*/ 182 h 422"/>
                <a:gd name="T42" fmla="*/ 183 w 203"/>
                <a:gd name="T43" fmla="*/ 202 h 422"/>
                <a:gd name="T44" fmla="*/ 203 w 203"/>
                <a:gd name="T45" fmla="*/ 182 h 422"/>
                <a:gd name="T46" fmla="*/ 203 w 203"/>
                <a:gd name="T47" fmla="*/ 48 h 422"/>
                <a:gd name="T48" fmla="*/ 157 w 203"/>
                <a:gd name="T49" fmla="*/ 0 h 422"/>
                <a:gd name="T50" fmla="*/ 105 w 203"/>
                <a:gd name="T51" fmla="*/ 0 h 422"/>
                <a:gd name="T52" fmla="*/ 46 w 203"/>
                <a:gd name="T53" fmla="*/ 0 h 422"/>
                <a:gd name="T54" fmla="*/ 0 w 203"/>
                <a:gd name="T55" fmla="*/ 48 h 422"/>
                <a:gd name="T56" fmla="*/ 0 w 203"/>
                <a:gd name="T57" fmla="*/ 182 h 422"/>
                <a:gd name="T58" fmla="*/ 20 w 203"/>
                <a:gd name="T59" fmla="*/ 2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422">
                  <a:moveTo>
                    <a:pt x="20" y="202"/>
                  </a:moveTo>
                  <a:cubicBezTo>
                    <a:pt x="30" y="202"/>
                    <a:pt x="39" y="193"/>
                    <a:pt x="39" y="182"/>
                  </a:cubicBezTo>
                  <a:cubicBezTo>
                    <a:pt x="39" y="182"/>
                    <a:pt x="39" y="64"/>
                    <a:pt x="39" y="64"/>
                  </a:cubicBezTo>
                  <a:cubicBezTo>
                    <a:pt x="39" y="63"/>
                    <a:pt x="40" y="62"/>
                    <a:pt x="41" y="62"/>
                  </a:cubicBezTo>
                  <a:cubicBezTo>
                    <a:pt x="45" y="62"/>
                    <a:pt x="45" y="62"/>
                    <a:pt x="45" y="62"/>
                  </a:cubicBezTo>
                  <a:cubicBezTo>
                    <a:pt x="46" y="62"/>
                    <a:pt x="47" y="63"/>
                    <a:pt x="47" y="64"/>
                  </a:cubicBezTo>
                  <a:cubicBezTo>
                    <a:pt x="47" y="64"/>
                    <a:pt x="47" y="397"/>
                    <a:pt x="47" y="397"/>
                  </a:cubicBezTo>
                  <a:cubicBezTo>
                    <a:pt x="47" y="410"/>
                    <a:pt x="58" y="422"/>
                    <a:pt x="72" y="422"/>
                  </a:cubicBezTo>
                  <a:cubicBezTo>
                    <a:pt x="86" y="422"/>
                    <a:pt x="97" y="410"/>
                    <a:pt x="97" y="397"/>
                  </a:cubicBezTo>
                  <a:cubicBezTo>
                    <a:pt x="97" y="397"/>
                    <a:pt x="97" y="201"/>
                    <a:pt x="97" y="201"/>
                  </a:cubicBezTo>
                  <a:cubicBezTo>
                    <a:pt x="97" y="199"/>
                    <a:pt x="98" y="199"/>
                    <a:pt x="99" y="199"/>
                  </a:cubicBezTo>
                  <a:cubicBezTo>
                    <a:pt x="103" y="199"/>
                    <a:pt x="103" y="199"/>
                    <a:pt x="103" y="199"/>
                  </a:cubicBezTo>
                  <a:cubicBezTo>
                    <a:pt x="105" y="199"/>
                    <a:pt x="105" y="199"/>
                    <a:pt x="105" y="201"/>
                  </a:cubicBezTo>
                  <a:cubicBezTo>
                    <a:pt x="105" y="201"/>
                    <a:pt x="105" y="397"/>
                    <a:pt x="105" y="397"/>
                  </a:cubicBezTo>
                  <a:cubicBezTo>
                    <a:pt x="105" y="410"/>
                    <a:pt x="117" y="422"/>
                    <a:pt x="131" y="422"/>
                  </a:cubicBezTo>
                  <a:cubicBezTo>
                    <a:pt x="144" y="422"/>
                    <a:pt x="156" y="410"/>
                    <a:pt x="156" y="397"/>
                  </a:cubicBezTo>
                  <a:cubicBezTo>
                    <a:pt x="156" y="397"/>
                    <a:pt x="156" y="64"/>
                    <a:pt x="156" y="64"/>
                  </a:cubicBezTo>
                  <a:cubicBezTo>
                    <a:pt x="156" y="63"/>
                    <a:pt x="156" y="62"/>
                    <a:pt x="158" y="62"/>
                  </a:cubicBezTo>
                  <a:cubicBezTo>
                    <a:pt x="162" y="62"/>
                    <a:pt x="162" y="62"/>
                    <a:pt x="162" y="62"/>
                  </a:cubicBezTo>
                  <a:cubicBezTo>
                    <a:pt x="163" y="62"/>
                    <a:pt x="164" y="63"/>
                    <a:pt x="164" y="64"/>
                  </a:cubicBezTo>
                  <a:cubicBezTo>
                    <a:pt x="164" y="64"/>
                    <a:pt x="164" y="182"/>
                    <a:pt x="164" y="182"/>
                  </a:cubicBezTo>
                  <a:cubicBezTo>
                    <a:pt x="164" y="193"/>
                    <a:pt x="172" y="202"/>
                    <a:pt x="183" y="202"/>
                  </a:cubicBezTo>
                  <a:cubicBezTo>
                    <a:pt x="194" y="202"/>
                    <a:pt x="203" y="193"/>
                    <a:pt x="203" y="182"/>
                  </a:cubicBezTo>
                  <a:cubicBezTo>
                    <a:pt x="203" y="182"/>
                    <a:pt x="203" y="49"/>
                    <a:pt x="203" y="48"/>
                  </a:cubicBezTo>
                  <a:cubicBezTo>
                    <a:pt x="203" y="21"/>
                    <a:pt x="182" y="0"/>
                    <a:pt x="157" y="0"/>
                  </a:cubicBezTo>
                  <a:cubicBezTo>
                    <a:pt x="156" y="0"/>
                    <a:pt x="122" y="0"/>
                    <a:pt x="105" y="0"/>
                  </a:cubicBezTo>
                  <a:cubicBezTo>
                    <a:pt x="105" y="0"/>
                    <a:pt x="47" y="0"/>
                    <a:pt x="46" y="0"/>
                  </a:cubicBezTo>
                  <a:cubicBezTo>
                    <a:pt x="21" y="0"/>
                    <a:pt x="0" y="21"/>
                    <a:pt x="0" y="48"/>
                  </a:cubicBezTo>
                  <a:cubicBezTo>
                    <a:pt x="0" y="49"/>
                    <a:pt x="0" y="182"/>
                    <a:pt x="0" y="182"/>
                  </a:cubicBezTo>
                  <a:cubicBezTo>
                    <a:pt x="0" y="193"/>
                    <a:pt x="9" y="202"/>
                    <a:pt x="20" y="2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6" name="Group 25">
              <a:extLst>
                <a:ext uri="{FF2B5EF4-FFF2-40B4-BE49-F238E27FC236}">
                  <a16:creationId xmlns:a16="http://schemas.microsoft.com/office/drawing/2014/main" id="{92740979-7212-4AB5-BBF1-311540104E15}"/>
                </a:ext>
              </a:extLst>
            </p:cNvPr>
            <p:cNvGrpSpPr>
              <a:grpSpLocks/>
            </p:cNvGrpSpPr>
            <p:nvPr/>
          </p:nvGrpSpPr>
          <p:grpSpPr>
            <a:xfrm>
              <a:off x="8742363" y="3917950"/>
              <a:ext cx="320675" cy="769938"/>
              <a:chOff x="8751888" y="3917950"/>
              <a:chExt cx="320675" cy="769938"/>
            </a:xfrm>
          </p:grpSpPr>
          <p:sp>
            <p:nvSpPr>
              <p:cNvPr id="24" name="Freeform 10">
                <a:extLst>
                  <a:ext uri="{FF2B5EF4-FFF2-40B4-BE49-F238E27FC236}">
                    <a16:creationId xmlns:a16="http://schemas.microsoft.com/office/drawing/2014/main" id="{F4BB354E-529A-4905-8BBA-FD778D6E9428}"/>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1">
                <a:extLst>
                  <a:ext uri="{FF2B5EF4-FFF2-40B4-BE49-F238E27FC236}">
                    <a16:creationId xmlns:a16="http://schemas.microsoft.com/office/drawing/2014/main" id="{C5324CFE-4DFE-4253-867E-6A84B7EAB2AC}"/>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
              <a:extLst>
                <a:ext uri="{FF2B5EF4-FFF2-40B4-BE49-F238E27FC236}">
                  <a16:creationId xmlns:a16="http://schemas.microsoft.com/office/drawing/2014/main" id="{F7DAA15D-9AF0-41E9-9E93-F7FDD1867324}"/>
                </a:ext>
              </a:extLst>
            </p:cNvPr>
            <p:cNvGrpSpPr>
              <a:grpSpLocks/>
            </p:cNvGrpSpPr>
            <p:nvPr/>
          </p:nvGrpSpPr>
          <p:grpSpPr>
            <a:xfrm>
              <a:off x="9205754" y="3917950"/>
              <a:ext cx="320675" cy="769938"/>
              <a:chOff x="8751888" y="3917950"/>
              <a:chExt cx="320675" cy="769938"/>
            </a:xfrm>
            <a:solidFill>
              <a:srgbClr val="0C4C88"/>
            </a:solidFill>
          </p:grpSpPr>
          <p:sp>
            <p:nvSpPr>
              <p:cNvPr id="28" name="Freeform 10">
                <a:extLst>
                  <a:ext uri="{FF2B5EF4-FFF2-40B4-BE49-F238E27FC236}">
                    <a16:creationId xmlns:a16="http://schemas.microsoft.com/office/drawing/2014/main" id="{40E1818B-5EC3-4BBF-9806-5288E72B9052}"/>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1">
                <a:extLst>
                  <a:ext uri="{FF2B5EF4-FFF2-40B4-BE49-F238E27FC236}">
                    <a16:creationId xmlns:a16="http://schemas.microsoft.com/office/drawing/2014/main" id="{37179649-AED2-42D6-B3C8-DD9845CFA4A9}"/>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3" name="Group 32">
              <a:extLst>
                <a:ext uri="{FF2B5EF4-FFF2-40B4-BE49-F238E27FC236}">
                  <a16:creationId xmlns:a16="http://schemas.microsoft.com/office/drawing/2014/main" id="{30CFBD6A-937F-4DDB-8CB0-EC3348ED4AA8}"/>
                </a:ext>
              </a:extLst>
            </p:cNvPr>
            <p:cNvGrpSpPr>
              <a:grpSpLocks/>
            </p:cNvGrpSpPr>
            <p:nvPr/>
          </p:nvGrpSpPr>
          <p:grpSpPr>
            <a:xfrm>
              <a:off x="10132535" y="3917950"/>
              <a:ext cx="320675" cy="769938"/>
              <a:chOff x="8751888" y="3917950"/>
              <a:chExt cx="320675" cy="769938"/>
            </a:xfrm>
            <a:solidFill>
              <a:srgbClr val="0C4C88"/>
            </a:solidFill>
          </p:grpSpPr>
          <p:sp>
            <p:nvSpPr>
              <p:cNvPr id="34" name="Freeform 10">
                <a:extLst>
                  <a:ext uri="{FF2B5EF4-FFF2-40B4-BE49-F238E27FC236}">
                    <a16:creationId xmlns:a16="http://schemas.microsoft.com/office/drawing/2014/main" id="{FAF85E04-B34A-4E60-A950-43A89F09C7BD}"/>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1">
                <a:extLst>
                  <a:ext uri="{FF2B5EF4-FFF2-40B4-BE49-F238E27FC236}">
                    <a16:creationId xmlns:a16="http://schemas.microsoft.com/office/drawing/2014/main" id="{D4EE9AD8-B487-47A4-9BC7-15904CA9EABF}"/>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96250D31-31BE-45E4-B941-A073D3CDD111}"/>
                </a:ext>
              </a:extLst>
            </p:cNvPr>
            <p:cNvGrpSpPr/>
            <p:nvPr/>
          </p:nvGrpSpPr>
          <p:grpSpPr>
            <a:xfrm>
              <a:off x="10595926" y="3917950"/>
              <a:ext cx="320675" cy="769938"/>
              <a:chOff x="8751888" y="3917950"/>
              <a:chExt cx="320675" cy="769938"/>
            </a:xfrm>
            <a:solidFill>
              <a:srgbClr val="0C4C88"/>
            </a:solidFill>
          </p:grpSpPr>
          <p:sp>
            <p:nvSpPr>
              <p:cNvPr id="37" name="Freeform 10">
                <a:extLst>
                  <a:ext uri="{FF2B5EF4-FFF2-40B4-BE49-F238E27FC236}">
                    <a16:creationId xmlns:a16="http://schemas.microsoft.com/office/drawing/2014/main" id="{A479415C-6C30-4732-8773-3ACE89E49F44}"/>
                  </a:ext>
                </a:extLst>
              </p:cNvPr>
              <p:cNvSpPr>
                <a:spLocks/>
              </p:cNvSpPr>
              <p:nvPr/>
            </p:nvSpPr>
            <p:spPr bwMode="auto">
              <a:xfrm>
                <a:off x="8751888" y="4068763"/>
                <a:ext cx="320675" cy="619125"/>
              </a:xfrm>
              <a:custGeom>
                <a:avLst/>
                <a:gdLst>
                  <a:gd name="T0" fmla="*/ 107 w 166"/>
                  <a:gd name="T1" fmla="*/ 324 h 324"/>
                  <a:gd name="T2" fmla="*/ 126 w 166"/>
                  <a:gd name="T3" fmla="*/ 304 h 324"/>
                  <a:gd name="T4" fmla="*/ 126 w 166"/>
                  <a:gd name="T5" fmla="*/ 50 h 324"/>
                  <a:gd name="T6" fmla="*/ 128 w 166"/>
                  <a:gd name="T7" fmla="*/ 48 h 324"/>
                  <a:gd name="T8" fmla="*/ 134 w 166"/>
                  <a:gd name="T9" fmla="*/ 48 h 324"/>
                  <a:gd name="T10" fmla="*/ 136 w 166"/>
                  <a:gd name="T11" fmla="*/ 50 h 324"/>
                  <a:gd name="T12" fmla="*/ 136 w 166"/>
                  <a:gd name="T13" fmla="*/ 140 h 324"/>
                  <a:gd name="T14" fmla="*/ 151 w 166"/>
                  <a:gd name="T15" fmla="*/ 155 h 324"/>
                  <a:gd name="T16" fmla="*/ 166 w 166"/>
                  <a:gd name="T17" fmla="*/ 140 h 324"/>
                  <a:gd name="T18" fmla="*/ 166 w 166"/>
                  <a:gd name="T19" fmla="*/ 37 h 324"/>
                  <a:gd name="T20" fmla="*/ 127 w 166"/>
                  <a:gd name="T21" fmla="*/ 0 h 324"/>
                  <a:gd name="T22" fmla="*/ 39 w 166"/>
                  <a:gd name="T23" fmla="*/ 0 h 324"/>
                  <a:gd name="T24" fmla="*/ 0 w 166"/>
                  <a:gd name="T25" fmla="*/ 37 h 324"/>
                  <a:gd name="T26" fmla="*/ 0 w 166"/>
                  <a:gd name="T27" fmla="*/ 140 h 324"/>
                  <a:gd name="T28" fmla="*/ 15 w 166"/>
                  <a:gd name="T29" fmla="*/ 155 h 324"/>
                  <a:gd name="T30" fmla="*/ 30 w 166"/>
                  <a:gd name="T31" fmla="*/ 140 h 324"/>
                  <a:gd name="T32" fmla="*/ 30 w 166"/>
                  <a:gd name="T33" fmla="*/ 50 h 324"/>
                  <a:gd name="T34" fmla="*/ 32 w 166"/>
                  <a:gd name="T35" fmla="*/ 48 h 324"/>
                  <a:gd name="T36" fmla="*/ 38 w 166"/>
                  <a:gd name="T37" fmla="*/ 48 h 324"/>
                  <a:gd name="T38" fmla="*/ 40 w 166"/>
                  <a:gd name="T39" fmla="*/ 50 h 324"/>
                  <a:gd name="T40" fmla="*/ 40 w 166"/>
                  <a:gd name="T41" fmla="*/ 304 h 324"/>
                  <a:gd name="T42" fmla="*/ 59 w 166"/>
                  <a:gd name="T43" fmla="*/ 324 h 324"/>
                  <a:gd name="T44" fmla="*/ 78 w 166"/>
                  <a:gd name="T45" fmla="*/ 304 h 324"/>
                  <a:gd name="T46" fmla="*/ 78 w 166"/>
                  <a:gd name="T47" fmla="*/ 154 h 324"/>
                  <a:gd name="T48" fmla="*/ 80 w 166"/>
                  <a:gd name="T49" fmla="*/ 152 h 324"/>
                  <a:gd name="T50" fmla="*/ 86 w 166"/>
                  <a:gd name="T51" fmla="*/ 152 h 324"/>
                  <a:gd name="T52" fmla="*/ 88 w 166"/>
                  <a:gd name="T53" fmla="*/ 154 h 324"/>
                  <a:gd name="T54" fmla="*/ 88 w 166"/>
                  <a:gd name="T55" fmla="*/ 304 h 324"/>
                  <a:gd name="T56" fmla="*/ 107 w 166"/>
                  <a:gd name="T5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324">
                    <a:moveTo>
                      <a:pt x="107" y="324"/>
                    </a:moveTo>
                    <a:cubicBezTo>
                      <a:pt x="118" y="324"/>
                      <a:pt x="126" y="315"/>
                      <a:pt x="126" y="304"/>
                    </a:cubicBezTo>
                    <a:cubicBezTo>
                      <a:pt x="126" y="304"/>
                      <a:pt x="126" y="50"/>
                      <a:pt x="126" y="50"/>
                    </a:cubicBezTo>
                    <a:cubicBezTo>
                      <a:pt x="126" y="49"/>
                      <a:pt x="127" y="48"/>
                      <a:pt x="128" y="48"/>
                    </a:cubicBezTo>
                    <a:cubicBezTo>
                      <a:pt x="134" y="48"/>
                      <a:pt x="134" y="48"/>
                      <a:pt x="134" y="48"/>
                    </a:cubicBezTo>
                    <a:cubicBezTo>
                      <a:pt x="135" y="48"/>
                      <a:pt x="136" y="49"/>
                      <a:pt x="136" y="50"/>
                    </a:cubicBezTo>
                    <a:cubicBezTo>
                      <a:pt x="136" y="50"/>
                      <a:pt x="136" y="140"/>
                      <a:pt x="136" y="140"/>
                    </a:cubicBezTo>
                    <a:cubicBezTo>
                      <a:pt x="136" y="148"/>
                      <a:pt x="142" y="155"/>
                      <a:pt x="151" y="155"/>
                    </a:cubicBezTo>
                    <a:cubicBezTo>
                      <a:pt x="159" y="155"/>
                      <a:pt x="166" y="148"/>
                      <a:pt x="166" y="140"/>
                    </a:cubicBezTo>
                    <a:cubicBezTo>
                      <a:pt x="166" y="140"/>
                      <a:pt x="166" y="38"/>
                      <a:pt x="166" y="37"/>
                    </a:cubicBezTo>
                    <a:cubicBezTo>
                      <a:pt x="166" y="16"/>
                      <a:pt x="146" y="0"/>
                      <a:pt x="127" y="0"/>
                    </a:cubicBezTo>
                    <a:cubicBezTo>
                      <a:pt x="126" y="0"/>
                      <a:pt x="39" y="0"/>
                      <a:pt x="39" y="0"/>
                    </a:cubicBezTo>
                    <a:cubicBezTo>
                      <a:pt x="19" y="0"/>
                      <a:pt x="0" y="16"/>
                      <a:pt x="0" y="37"/>
                    </a:cubicBezTo>
                    <a:cubicBezTo>
                      <a:pt x="0" y="38"/>
                      <a:pt x="0" y="140"/>
                      <a:pt x="0" y="140"/>
                    </a:cubicBezTo>
                    <a:cubicBezTo>
                      <a:pt x="0" y="148"/>
                      <a:pt x="7" y="155"/>
                      <a:pt x="15" y="155"/>
                    </a:cubicBezTo>
                    <a:cubicBezTo>
                      <a:pt x="23" y="155"/>
                      <a:pt x="30" y="148"/>
                      <a:pt x="30" y="140"/>
                    </a:cubicBezTo>
                    <a:cubicBezTo>
                      <a:pt x="30" y="50"/>
                      <a:pt x="30" y="50"/>
                      <a:pt x="30" y="50"/>
                    </a:cubicBezTo>
                    <a:cubicBezTo>
                      <a:pt x="30" y="49"/>
                      <a:pt x="31" y="48"/>
                      <a:pt x="32" y="48"/>
                    </a:cubicBezTo>
                    <a:cubicBezTo>
                      <a:pt x="38" y="48"/>
                      <a:pt x="38" y="48"/>
                      <a:pt x="38" y="48"/>
                    </a:cubicBezTo>
                    <a:cubicBezTo>
                      <a:pt x="39" y="48"/>
                      <a:pt x="40" y="49"/>
                      <a:pt x="40" y="50"/>
                    </a:cubicBezTo>
                    <a:cubicBezTo>
                      <a:pt x="40" y="50"/>
                      <a:pt x="40" y="304"/>
                      <a:pt x="40" y="304"/>
                    </a:cubicBezTo>
                    <a:cubicBezTo>
                      <a:pt x="40" y="315"/>
                      <a:pt x="48" y="324"/>
                      <a:pt x="59" y="324"/>
                    </a:cubicBezTo>
                    <a:cubicBezTo>
                      <a:pt x="70" y="324"/>
                      <a:pt x="78" y="315"/>
                      <a:pt x="78" y="304"/>
                    </a:cubicBezTo>
                    <a:cubicBezTo>
                      <a:pt x="78" y="304"/>
                      <a:pt x="78" y="154"/>
                      <a:pt x="78" y="154"/>
                    </a:cubicBezTo>
                    <a:cubicBezTo>
                      <a:pt x="78" y="153"/>
                      <a:pt x="79" y="152"/>
                      <a:pt x="80" y="152"/>
                    </a:cubicBezTo>
                    <a:cubicBezTo>
                      <a:pt x="86" y="152"/>
                      <a:pt x="86" y="152"/>
                      <a:pt x="86" y="152"/>
                    </a:cubicBezTo>
                    <a:cubicBezTo>
                      <a:pt x="87" y="152"/>
                      <a:pt x="88" y="153"/>
                      <a:pt x="88" y="154"/>
                    </a:cubicBezTo>
                    <a:cubicBezTo>
                      <a:pt x="88" y="154"/>
                      <a:pt x="88" y="304"/>
                      <a:pt x="88" y="304"/>
                    </a:cubicBezTo>
                    <a:cubicBezTo>
                      <a:pt x="88" y="315"/>
                      <a:pt x="96" y="324"/>
                      <a:pt x="107" y="3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1">
                <a:extLst>
                  <a:ext uri="{FF2B5EF4-FFF2-40B4-BE49-F238E27FC236}">
                    <a16:creationId xmlns:a16="http://schemas.microsoft.com/office/drawing/2014/main" id="{9B04DF24-4B5E-423F-A744-295F8C757513}"/>
                  </a:ext>
                </a:extLst>
              </p:cNvPr>
              <p:cNvSpPr>
                <a:spLocks/>
              </p:cNvSpPr>
              <p:nvPr/>
            </p:nvSpPr>
            <p:spPr bwMode="auto">
              <a:xfrm>
                <a:off x="8851900" y="3917950"/>
                <a:ext cx="120650" cy="141288"/>
              </a:xfrm>
              <a:custGeom>
                <a:avLst/>
                <a:gdLst>
                  <a:gd name="T0" fmla="*/ 16 w 62"/>
                  <a:gd name="T1" fmla="*/ 16 h 74"/>
                  <a:gd name="T2" fmla="*/ 0 w 62"/>
                  <a:gd name="T3" fmla="*/ 43 h 74"/>
                  <a:gd name="T4" fmla="*/ 31 w 62"/>
                  <a:gd name="T5" fmla="*/ 74 h 74"/>
                  <a:gd name="T6" fmla="*/ 62 w 62"/>
                  <a:gd name="T7" fmla="*/ 43 h 74"/>
                  <a:gd name="T8" fmla="*/ 48 w 62"/>
                  <a:gd name="T9" fmla="*/ 18 h 74"/>
                  <a:gd name="T10" fmla="*/ 48 w 62"/>
                  <a:gd name="T11" fmla="*/ 0 h 74"/>
                  <a:gd name="T12" fmla="*/ 40 w 62"/>
                  <a:gd name="T13" fmla="*/ 14 h 74"/>
                  <a:gd name="T14" fmla="*/ 37 w 62"/>
                  <a:gd name="T15" fmla="*/ 13 h 74"/>
                  <a:gd name="T16" fmla="*/ 37 w 62"/>
                  <a:gd name="T17" fmla="*/ 0 h 74"/>
                  <a:gd name="T18" fmla="*/ 30 w 62"/>
                  <a:gd name="T19" fmla="*/ 13 h 74"/>
                  <a:gd name="T20" fmla="*/ 26 w 62"/>
                  <a:gd name="T21" fmla="*/ 13 h 74"/>
                  <a:gd name="T22" fmla="*/ 26 w 62"/>
                  <a:gd name="T23" fmla="*/ 0 h 74"/>
                  <a:gd name="T24" fmla="*/ 16 w 62"/>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6" y="16"/>
                    </a:moveTo>
                    <a:cubicBezTo>
                      <a:pt x="7" y="21"/>
                      <a:pt x="0" y="32"/>
                      <a:pt x="0" y="43"/>
                    </a:cubicBezTo>
                    <a:cubicBezTo>
                      <a:pt x="0" y="61"/>
                      <a:pt x="14" y="74"/>
                      <a:pt x="31" y="74"/>
                    </a:cubicBezTo>
                    <a:cubicBezTo>
                      <a:pt x="48" y="74"/>
                      <a:pt x="62" y="61"/>
                      <a:pt x="62" y="43"/>
                    </a:cubicBezTo>
                    <a:cubicBezTo>
                      <a:pt x="62" y="33"/>
                      <a:pt x="57" y="24"/>
                      <a:pt x="48" y="18"/>
                    </a:cubicBezTo>
                    <a:cubicBezTo>
                      <a:pt x="48" y="0"/>
                      <a:pt x="48" y="0"/>
                      <a:pt x="48" y="0"/>
                    </a:cubicBezTo>
                    <a:cubicBezTo>
                      <a:pt x="40" y="14"/>
                      <a:pt x="40" y="14"/>
                      <a:pt x="40" y="14"/>
                    </a:cubicBezTo>
                    <a:cubicBezTo>
                      <a:pt x="39" y="14"/>
                      <a:pt x="38" y="13"/>
                      <a:pt x="37" y="13"/>
                    </a:cubicBezTo>
                    <a:cubicBezTo>
                      <a:pt x="37" y="0"/>
                      <a:pt x="37" y="0"/>
                      <a:pt x="37" y="0"/>
                    </a:cubicBezTo>
                    <a:cubicBezTo>
                      <a:pt x="30" y="13"/>
                      <a:pt x="30" y="13"/>
                      <a:pt x="30" y="13"/>
                    </a:cubicBezTo>
                    <a:cubicBezTo>
                      <a:pt x="29" y="13"/>
                      <a:pt x="27" y="13"/>
                      <a:pt x="26" y="13"/>
                    </a:cubicBezTo>
                    <a:cubicBezTo>
                      <a:pt x="26" y="0"/>
                      <a:pt x="26" y="0"/>
                      <a:pt x="26" y="0"/>
                    </a:cubicBezTo>
                    <a:lnTo>
                      <a:pt x="16" y="1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427525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Dmitriy </a:t>
            </a:r>
            <a:r>
              <a:rPr lang="en-US" dirty="0" err="1"/>
              <a:t>Stolyarov</a:t>
            </a:r>
            <a:r>
              <a:rPr lang="en-US" dirty="0"/>
              <a:t>, Ph.D.</a:t>
            </a:r>
          </a:p>
          <a:p>
            <a:pPr marL="0" indent="0" algn="ctr">
              <a:buNone/>
            </a:pPr>
            <a:r>
              <a:rPr lang="en-US" dirty="0">
                <a:hlinkClick r:id="rId3"/>
              </a:rPr>
              <a:t>stolyar@umich.edu</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dirty="0">
                <a:hlinkClick r:id="rId5"/>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850110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07247B2-215B-4554-876C-1F0EB271D4AE}"/>
              </a:ext>
            </a:extLst>
          </p:cNvPr>
          <p:cNvSpPr>
            <a:spLocks/>
          </p:cNvSpPr>
          <p:nvPr/>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Ou</a:t>
            </a:r>
            <a:r>
              <a:rPr lang="en-US" dirty="0"/>
              <a:t>tline</a:t>
            </a:r>
          </a:p>
        </p:txBody>
      </p:sp>
      <p:sp>
        <p:nvSpPr>
          <p:cNvPr id="11" name="Slide Number Placeholder 10">
            <a:extLst>
              <a:ext uri="{FF2B5EF4-FFF2-40B4-BE49-F238E27FC236}">
                <a16:creationId xmlns:a16="http://schemas.microsoft.com/office/drawing/2014/main" id="{0A81A560-D6F0-4CF2-A6B8-0F9C43F36E71}"/>
              </a:ext>
            </a:extLst>
          </p:cNvPr>
          <p:cNvSpPr>
            <a:spLocks noGrp="1"/>
          </p:cNvSpPr>
          <p:nvPr>
            <p:ph type="sldNum" sz="quarter" idx="12"/>
          </p:nvPr>
        </p:nvSpPr>
        <p:spPr/>
        <p:txBody>
          <a:bodyPr/>
          <a:lstStyle/>
          <a:p>
            <a:fld id="{D9F085D5-EC86-4F6A-B501-C1359CB39116}" type="slidenum">
              <a:rPr lang="en-US" smtClean="0"/>
              <a:pPr/>
              <a:t>5</a:t>
            </a:fld>
            <a:endParaRPr lang="en-US" dirty="0"/>
          </a:p>
        </p:txBody>
      </p:sp>
      <p:cxnSp>
        <p:nvCxnSpPr>
          <p:cNvPr id="7" name="Straight Connector 6">
            <a:extLst>
              <a:ext uri="{FF2B5EF4-FFF2-40B4-BE49-F238E27FC236}">
                <a16:creationId xmlns:a16="http://schemas.microsoft.com/office/drawing/2014/main" id="{9F69183D-BA9A-4ADF-BD36-FB418154C4BB}"/>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F60C5E11-4956-F645-9B92-01DBB4FA25D2}"/>
              </a:ext>
            </a:extLst>
          </p:cNvPr>
          <p:cNvSpPr txBox="1">
            <a:spLocks/>
          </p:cNvSpPr>
          <p:nvPr/>
        </p:nvSpPr>
        <p:spPr>
          <a:xfrm>
            <a:off x="567892" y="1334419"/>
            <a:ext cx="10896270" cy="4189162"/>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Measurement of economic inequality</a:t>
            </a:r>
          </a:p>
          <a:p>
            <a:pPr>
              <a:lnSpc>
                <a:spcPct val="100000"/>
              </a:lnSpc>
            </a:pPr>
            <a:r>
              <a:rPr lang="en-US" dirty="0"/>
              <a:t>Some facts: Inequality measures over time and across countries</a:t>
            </a:r>
          </a:p>
          <a:p>
            <a:pPr>
              <a:lnSpc>
                <a:spcPct val="100000"/>
              </a:lnSpc>
            </a:pPr>
            <a:r>
              <a:rPr lang="en-US" dirty="0"/>
              <a:t>Why does it happen? Some key drivers of economic inequality</a:t>
            </a:r>
          </a:p>
          <a:p>
            <a:pPr>
              <a:lnSpc>
                <a:spcPct val="100000"/>
              </a:lnSpc>
            </a:pPr>
            <a:r>
              <a:rPr lang="en-US" dirty="0"/>
              <a:t>Does it matter and is it a problem? </a:t>
            </a:r>
          </a:p>
          <a:p>
            <a:pPr>
              <a:lnSpc>
                <a:spcPct val="100000"/>
              </a:lnSpc>
            </a:pPr>
            <a:r>
              <a:rPr lang="en-US" dirty="0"/>
              <a:t>What should/can be done about inequality?</a:t>
            </a:r>
          </a:p>
        </p:txBody>
      </p:sp>
    </p:spTree>
    <p:extLst>
      <p:ext uri="{BB962C8B-B14F-4D97-AF65-F5344CB8AC3E}">
        <p14:creationId xmlns:p14="http://schemas.microsoft.com/office/powerpoint/2010/main" val="751562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Inc</a:t>
            </a:r>
            <a:r>
              <a:rPr lang="en-US" dirty="0"/>
              <a:t>ome distribution in the US</a:t>
            </a:r>
          </a:p>
        </p:txBody>
      </p:sp>
      <p:sp>
        <p:nvSpPr>
          <p:cNvPr id="5" name="Slide Number Placeholder 4"/>
          <p:cNvSpPr>
            <a:spLocks noGrp="1"/>
          </p:cNvSpPr>
          <p:nvPr>
            <p:ph type="sldNum" sz="quarter" idx="12"/>
          </p:nvPr>
        </p:nvSpPr>
        <p:spPr/>
        <p:txBody>
          <a:bodyPr/>
          <a:lstStyle/>
          <a:p>
            <a:fld id="{D9F085D5-EC86-4F6A-B501-C1359CB39116}" type="slidenum">
              <a:rPr lang="en-GB" smtClean="0"/>
              <a:t>6</a:t>
            </a:fld>
            <a:endParaRPr lang="en-GB"/>
          </a:p>
        </p:txBody>
      </p:sp>
      <p:grpSp>
        <p:nvGrpSpPr>
          <p:cNvPr id="11" name="Group 10"/>
          <p:cNvGrpSpPr/>
          <p:nvPr/>
        </p:nvGrpSpPr>
        <p:grpSpPr>
          <a:xfrm>
            <a:off x="2955770" y="1028743"/>
            <a:ext cx="8085185" cy="5829257"/>
            <a:chOff x="2955770" y="1028743"/>
            <a:chExt cx="8085185" cy="582925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613" y="1028743"/>
              <a:ext cx="7772342" cy="5829257"/>
            </a:xfrm>
            <a:prstGeom prst="rect">
              <a:avLst/>
            </a:prstGeom>
          </p:spPr>
        </p:pic>
        <p:sp>
          <p:nvSpPr>
            <p:cNvPr id="9" name="TextBox 8"/>
            <p:cNvSpPr txBox="1"/>
            <p:nvPr/>
          </p:nvSpPr>
          <p:spPr>
            <a:xfrm rot="16200000">
              <a:off x="2188091" y="3593229"/>
              <a:ext cx="1904689" cy="369332"/>
            </a:xfrm>
            <a:prstGeom prst="rect">
              <a:avLst/>
            </a:prstGeom>
            <a:noFill/>
          </p:spPr>
          <p:txBody>
            <a:bodyPr wrap="none" rtlCol="0">
              <a:spAutoFit/>
            </a:bodyPr>
            <a:lstStyle/>
            <a:p>
              <a:r>
                <a:rPr lang="en-US" dirty="0"/>
                <a:t>Number of people</a:t>
              </a:r>
            </a:p>
          </p:txBody>
        </p:sp>
        <p:sp>
          <p:nvSpPr>
            <p:cNvPr id="10" name="TextBox 9"/>
            <p:cNvSpPr txBox="1"/>
            <p:nvPr/>
          </p:nvSpPr>
          <p:spPr>
            <a:xfrm>
              <a:off x="5584693" y="5860894"/>
              <a:ext cx="1371979" cy="369332"/>
            </a:xfrm>
            <a:prstGeom prst="rect">
              <a:avLst/>
            </a:prstGeom>
            <a:noFill/>
          </p:spPr>
          <p:txBody>
            <a:bodyPr wrap="none" rtlCol="0">
              <a:spAutoFit/>
            </a:bodyPr>
            <a:lstStyle/>
            <a:p>
              <a:r>
                <a:rPr lang="en-US" dirty="0"/>
                <a:t>Income level</a:t>
              </a:r>
            </a:p>
          </p:txBody>
        </p:sp>
      </p:grpSp>
    </p:spTree>
    <p:extLst>
      <p:ext uri="{BB962C8B-B14F-4D97-AF65-F5344CB8AC3E}">
        <p14:creationId xmlns:p14="http://schemas.microsoft.com/office/powerpoint/2010/main" val="4009470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Inc</a:t>
            </a:r>
            <a:r>
              <a:rPr lang="en-US" dirty="0"/>
              <a:t>ome distribution in the US</a:t>
            </a:r>
          </a:p>
        </p:txBody>
      </p:sp>
      <p:sp>
        <p:nvSpPr>
          <p:cNvPr id="5" name="Slide Number Placeholder 4"/>
          <p:cNvSpPr>
            <a:spLocks noGrp="1"/>
          </p:cNvSpPr>
          <p:nvPr>
            <p:ph type="sldNum" sz="quarter" idx="12"/>
          </p:nvPr>
        </p:nvSpPr>
        <p:spPr/>
        <p:txBody>
          <a:bodyPr/>
          <a:lstStyle/>
          <a:p>
            <a:fld id="{D9F085D5-EC86-4F6A-B501-C1359CB39116}" type="slidenum">
              <a:rPr lang="en-GB" smtClean="0"/>
              <a:t>7</a:t>
            </a:fld>
            <a:endParaRPr lang="en-GB"/>
          </a:p>
        </p:txBody>
      </p:sp>
      <p:grpSp>
        <p:nvGrpSpPr>
          <p:cNvPr id="11" name="Group 10"/>
          <p:cNvGrpSpPr/>
          <p:nvPr/>
        </p:nvGrpSpPr>
        <p:grpSpPr>
          <a:xfrm>
            <a:off x="2955770" y="1028743"/>
            <a:ext cx="8085185" cy="5829257"/>
            <a:chOff x="2955770" y="1028743"/>
            <a:chExt cx="8085185" cy="582925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613" y="1028743"/>
              <a:ext cx="7772342" cy="5829257"/>
            </a:xfrm>
            <a:prstGeom prst="rect">
              <a:avLst/>
            </a:prstGeom>
          </p:spPr>
        </p:pic>
        <p:sp>
          <p:nvSpPr>
            <p:cNvPr id="9" name="TextBox 8"/>
            <p:cNvSpPr txBox="1"/>
            <p:nvPr/>
          </p:nvSpPr>
          <p:spPr>
            <a:xfrm rot="16200000">
              <a:off x="2188091" y="3593229"/>
              <a:ext cx="1904689" cy="369332"/>
            </a:xfrm>
            <a:prstGeom prst="rect">
              <a:avLst/>
            </a:prstGeom>
            <a:noFill/>
          </p:spPr>
          <p:txBody>
            <a:bodyPr wrap="none" rtlCol="0">
              <a:spAutoFit/>
            </a:bodyPr>
            <a:lstStyle/>
            <a:p>
              <a:r>
                <a:rPr lang="en-US" dirty="0"/>
                <a:t>Number of people</a:t>
              </a:r>
            </a:p>
          </p:txBody>
        </p:sp>
        <p:sp>
          <p:nvSpPr>
            <p:cNvPr id="10" name="TextBox 9"/>
            <p:cNvSpPr txBox="1"/>
            <p:nvPr/>
          </p:nvSpPr>
          <p:spPr>
            <a:xfrm>
              <a:off x="5584693" y="5860894"/>
              <a:ext cx="1371979" cy="369332"/>
            </a:xfrm>
            <a:prstGeom prst="rect">
              <a:avLst/>
            </a:prstGeom>
            <a:noFill/>
          </p:spPr>
          <p:txBody>
            <a:bodyPr wrap="none" rtlCol="0">
              <a:spAutoFit/>
            </a:bodyPr>
            <a:lstStyle/>
            <a:p>
              <a:r>
                <a:rPr lang="en-US" dirty="0"/>
                <a:t>Income level</a:t>
              </a:r>
            </a:p>
          </p:txBody>
        </p:sp>
      </p:grpSp>
      <p:sp>
        <p:nvSpPr>
          <p:cNvPr id="12" name="Isosceles Triangle 11"/>
          <p:cNvSpPr/>
          <p:nvPr/>
        </p:nvSpPr>
        <p:spPr>
          <a:xfrm>
            <a:off x="6956672" y="5530409"/>
            <a:ext cx="3419568" cy="217597"/>
          </a:xfrm>
          <a:prstGeom prst="triangle">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7657106" y="4850296"/>
            <a:ext cx="421419" cy="6801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78525" y="4480964"/>
            <a:ext cx="2202512" cy="369332"/>
          </a:xfrm>
          <a:prstGeom prst="rect">
            <a:avLst/>
          </a:prstGeom>
          <a:noFill/>
          <a:ln w="19050">
            <a:solidFill>
              <a:srgbClr val="FF0000"/>
            </a:solidFill>
          </a:ln>
        </p:spPr>
        <p:txBody>
          <a:bodyPr wrap="square" rtlCol="0">
            <a:spAutoFit/>
          </a:bodyPr>
          <a:lstStyle/>
          <a:p>
            <a:r>
              <a:rPr lang="en-US" dirty="0">
                <a:solidFill>
                  <a:srgbClr val="FF0000"/>
                </a:solidFill>
              </a:rPr>
              <a:t>Top 5% income share</a:t>
            </a:r>
          </a:p>
        </p:txBody>
      </p:sp>
    </p:spTree>
    <p:extLst>
      <p:ext uri="{BB962C8B-B14F-4D97-AF65-F5344CB8AC3E}">
        <p14:creationId xmlns:p14="http://schemas.microsoft.com/office/powerpoint/2010/main" val="338433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Inc</a:t>
            </a:r>
            <a:r>
              <a:rPr lang="en-US" dirty="0"/>
              <a:t>ome distribution in the US</a:t>
            </a:r>
          </a:p>
        </p:txBody>
      </p:sp>
      <p:sp>
        <p:nvSpPr>
          <p:cNvPr id="5" name="Slide Number Placeholder 4"/>
          <p:cNvSpPr>
            <a:spLocks noGrp="1"/>
          </p:cNvSpPr>
          <p:nvPr>
            <p:ph type="sldNum" sz="quarter" idx="12"/>
          </p:nvPr>
        </p:nvSpPr>
        <p:spPr/>
        <p:txBody>
          <a:bodyPr/>
          <a:lstStyle/>
          <a:p>
            <a:fld id="{D9F085D5-EC86-4F6A-B501-C1359CB39116}" type="slidenum">
              <a:rPr lang="en-GB" smtClean="0"/>
              <a:t>8</a:t>
            </a:fld>
            <a:endParaRPr lang="en-GB"/>
          </a:p>
        </p:txBody>
      </p:sp>
      <p:grpSp>
        <p:nvGrpSpPr>
          <p:cNvPr id="11" name="Group 10"/>
          <p:cNvGrpSpPr/>
          <p:nvPr/>
        </p:nvGrpSpPr>
        <p:grpSpPr>
          <a:xfrm>
            <a:off x="2955770" y="1028743"/>
            <a:ext cx="8085185" cy="5829257"/>
            <a:chOff x="2955770" y="1028743"/>
            <a:chExt cx="8085185" cy="582925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613" y="1028743"/>
              <a:ext cx="7772342" cy="5829257"/>
            </a:xfrm>
            <a:prstGeom prst="rect">
              <a:avLst/>
            </a:prstGeom>
          </p:spPr>
        </p:pic>
        <p:sp>
          <p:nvSpPr>
            <p:cNvPr id="9" name="TextBox 8"/>
            <p:cNvSpPr txBox="1"/>
            <p:nvPr/>
          </p:nvSpPr>
          <p:spPr>
            <a:xfrm rot="16200000">
              <a:off x="2188091" y="3593229"/>
              <a:ext cx="1904689" cy="369332"/>
            </a:xfrm>
            <a:prstGeom prst="rect">
              <a:avLst/>
            </a:prstGeom>
            <a:noFill/>
          </p:spPr>
          <p:txBody>
            <a:bodyPr wrap="none" rtlCol="0">
              <a:spAutoFit/>
            </a:bodyPr>
            <a:lstStyle/>
            <a:p>
              <a:r>
                <a:rPr lang="en-US" dirty="0"/>
                <a:t>Number of people</a:t>
              </a:r>
            </a:p>
          </p:txBody>
        </p:sp>
        <p:sp>
          <p:nvSpPr>
            <p:cNvPr id="10" name="TextBox 9"/>
            <p:cNvSpPr txBox="1"/>
            <p:nvPr/>
          </p:nvSpPr>
          <p:spPr>
            <a:xfrm>
              <a:off x="5584693" y="5860894"/>
              <a:ext cx="1371979" cy="369332"/>
            </a:xfrm>
            <a:prstGeom prst="rect">
              <a:avLst/>
            </a:prstGeom>
            <a:noFill/>
          </p:spPr>
          <p:txBody>
            <a:bodyPr wrap="none" rtlCol="0">
              <a:spAutoFit/>
            </a:bodyPr>
            <a:lstStyle/>
            <a:p>
              <a:r>
                <a:rPr lang="en-US" dirty="0"/>
                <a:t>Income level</a:t>
              </a:r>
            </a:p>
          </p:txBody>
        </p:sp>
      </p:grpSp>
      <p:sp>
        <p:nvSpPr>
          <p:cNvPr id="12" name="Isosceles Triangle 11"/>
          <p:cNvSpPr/>
          <p:nvPr/>
        </p:nvSpPr>
        <p:spPr>
          <a:xfrm>
            <a:off x="6956672" y="5530409"/>
            <a:ext cx="3419568" cy="217597"/>
          </a:xfrm>
          <a:prstGeom prst="triangle">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7239775" y="4850296"/>
            <a:ext cx="838751" cy="6801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78524" y="4480964"/>
            <a:ext cx="2297715" cy="369332"/>
          </a:xfrm>
          <a:prstGeom prst="rect">
            <a:avLst/>
          </a:prstGeom>
          <a:noFill/>
          <a:ln w="19050">
            <a:solidFill>
              <a:srgbClr val="FF0000"/>
            </a:solidFill>
          </a:ln>
        </p:spPr>
        <p:txBody>
          <a:bodyPr wrap="square" rtlCol="0">
            <a:spAutoFit/>
          </a:bodyPr>
          <a:lstStyle/>
          <a:p>
            <a:r>
              <a:rPr lang="en-US" dirty="0">
                <a:solidFill>
                  <a:srgbClr val="FF0000"/>
                </a:solidFill>
              </a:rPr>
              <a:t>Top 10% income share</a:t>
            </a:r>
            <a:endParaRPr lang="ru-RU" dirty="0">
              <a:solidFill>
                <a:srgbClr val="FF0000"/>
              </a:solidFill>
            </a:endParaRPr>
          </a:p>
        </p:txBody>
      </p:sp>
      <p:sp>
        <p:nvSpPr>
          <p:cNvPr id="7" name="Freeform 6"/>
          <p:cNvSpPr/>
          <p:nvPr/>
        </p:nvSpPr>
        <p:spPr>
          <a:xfrm>
            <a:off x="6102051" y="5218853"/>
            <a:ext cx="860936" cy="535094"/>
          </a:xfrm>
          <a:custGeom>
            <a:avLst/>
            <a:gdLst>
              <a:gd name="connsiteX0" fmla="*/ 14269 w 860936"/>
              <a:gd name="connsiteY0" fmla="*/ 0 h 535094"/>
              <a:gd name="connsiteX1" fmla="*/ 14269 w 860936"/>
              <a:gd name="connsiteY1" fmla="*/ 0 h 535094"/>
              <a:gd name="connsiteX2" fmla="*/ 41362 w 860936"/>
              <a:gd name="connsiteY2" fmla="*/ 10160 h 535094"/>
              <a:gd name="connsiteX3" fmla="*/ 51522 w 860936"/>
              <a:gd name="connsiteY3" fmla="*/ 16934 h 535094"/>
              <a:gd name="connsiteX4" fmla="*/ 58296 w 860936"/>
              <a:gd name="connsiteY4" fmla="*/ 23707 h 535094"/>
              <a:gd name="connsiteX5" fmla="*/ 78616 w 860936"/>
              <a:gd name="connsiteY5" fmla="*/ 30480 h 535094"/>
              <a:gd name="connsiteX6" fmla="*/ 95549 w 860936"/>
              <a:gd name="connsiteY6" fmla="*/ 40640 h 535094"/>
              <a:gd name="connsiteX7" fmla="*/ 115869 w 860936"/>
              <a:gd name="connsiteY7" fmla="*/ 50800 h 535094"/>
              <a:gd name="connsiteX8" fmla="*/ 126029 w 860936"/>
              <a:gd name="connsiteY8" fmla="*/ 57574 h 535094"/>
              <a:gd name="connsiteX9" fmla="*/ 149736 w 860936"/>
              <a:gd name="connsiteY9" fmla="*/ 64347 h 535094"/>
              <a:gd name="connsiteX10" fmla="*/ 170056 w 860936"/>
              <a:gd name="connsiteY10" fmla="*/ 71120 h 535094"/>
              <a:gd name="connsiteX11" fmla="*/ 190376 w 860936"/>
              <a:gd name="connsiteY11" fmla="*/ 77894 h 535094"/>
              <a:gd name="connsiteX12" fmla="*/ 200536 w 860936"/>
              <a:gd name="connsiteY12" fmla="*/ 81280 h 535094"/>
              <a:gd name="connsiteX13" fmla="*/ 217469 w 860936"/>
              <a:gd name="connsiteY13" fmla="*/ 84667 h 535094"/>
              <a:gd name="connsiteX14" fmla="*/ 237789 w 860936"/>
              <a:gd name="connsiteY14" fmla="*/ 91440 h 535094"/>
              <a:gd name="connsiteX15" fmla="*/ 247949 w 860936"/>
              <a:gd name="connsiteY15" fmla="*/ 98214 h 535094"/>
              <a:gd name="connsiteX16" fmla="*/ 271656 w 860936"/>
              <a:gd name="connsiteY16" fmla="*/ 104987 h 535094"/>
              <a:gd name="connsiteX17" fmla="*/ 291976 w 860936"/>
              <a:gd name="connsiteY17" fmla="*/ 111760 h 535094"/>
              <a:gd name="connsiteX18" fmla="*/ 312296 w 860936"/>
              <a:gd name="connsiteY18" fmla="*/ 118534 h 535094"/>
              <a:gd name="connsiteX19" fmla="*/ 336002 w 860936"/>
              <a:gd name="connsiteY19" fmla="*/ 125307 h 535094"/>
              <a:gd name="connsiteX20" fmla="*/ 356322 w 860936"/>
              <a:gd name="connsiteY20" fmla="*/ 132080 h 535094"/>
              <a:gd name="connsiteX21" fmla="*/ 386802 w 860936"/>
              <a:gd name="connsiteY21" fmla="*/ 142240 h 535094"/>
              <a:gd name="connsiteX22" fmla="*/ 407122 w 860936"/>
              <a:gd name="connsiteY22" fmla="*/ 149014 h 535094"/>
              <a:gd name="connsiteX23" fmla="*/ 417282 w 860936"/>
              <a:gd name="connsiteY23" fmla="*/ 152400 h 535094"/>
              <a:gd name="connsiteX24" fmla="*/ 424056 w 860936"/>
              <a:gd name="connsiteY24" fmla="*/ 159174 h 535094"/>
              <a:gd name="connsiteX25" fmla="*/ 444376 w 860936"/>
              <a:gd name="connsiteY25" fmla="*/ 162560 h 535094"/>
              <a:gd name="connsiteX26" fmla="*/ 457922 w 860936"/>
              <a:gd name="connsiteY26" fmla="*/ 165947 h 535094"/>
              <a:gd name="connsiteX27" fmla="*/ 468082 w 860936"/>
              <a:gd name="connsiteY27" fmla="*/ 172720 h 535094"/>
              <a:gd name="connsiteX28" fmla="*/ 498562 w 860936"/>
              <a:gd name="connsiteY28" fmla="*/ 182880 h 535094"/>
              <a:gd name="connsiteX29" fmla="*/ 529042 w 860936"/>
              <a:gd name="connsiteY29" fmla="*/ 193040 h 535094"/>
              <a:gd name="connsiteX30" fmla="*/ 539202 w 860936"/>
              <a:gd name="connsiteY30" fmla="*/ 196427 h 535094"/>
              <a:gd name="connsiteX31" fmla="*/ 549362 w 860936"/>
              <a:gd name="connsiteY31" fmla="*/ 199814 h 535094"/>
              <a:gd name="connsiteX32" fmla="*/ 583229 w 860936"/>
              <a:gd name="connsiteY32" fmla="*/ 203200 h 535094"/>
              <a:gd name="connsiteX33" fmla="*/ 600162 w 860936"/>
              <a:gd name="connsiteY33" fmla="*/ 206587 h 535094"/>
              <a:gd name="connsiteX34" fmla="*/ 630642 w 860936"/>
              <a:gd name="connsiteY34" fmla="*/ 216747 h 535094"/>
              <a:gd name="connsiteX35" fmla="*/ 640802 w 860936"/>
              <a:gd name="connsiteY35" fmla="*/ 220134 h 535094"/>
              <a:gd name="connsiteX36" fmla="*/ 650962 w 860936"/>
              <a:gd name="connsiteY36" fmla="*/ 223520 h 535094"/>
              <a:gd name="connsiteX37" fmla="*/ 657736 w 860936"/>
              <a:gd name="connsiteY37" fmla="*/ 230294 h 535094"/>
              <a:gd name="connsiteX38" fmla="*/ 678056 w 860936"/>
              <a:gd name="connsiteY38" fmla="*/ 237067 h 535094"/>
              <a:gd name="connsiteX39" fmla="*/ 688216 w 860936"/>
              <a:gd name="connsiteY39" fmla="*/ 240454 h 535094"/>
              <a:gd name="connsiteX40" fmla="*/ 749176 w 860936"/>
              <a:gd name="connsiteY40" fmla="*/ 260774 h 535094"/>
              <a:gd name="connsiteX41" fmla="*/ 769496 w 860936"/>
              <a:gd name="connsiteY41" fmla="*/ 267547 h 535094"/>
              <a:gd name="connsiteX42" fmla="*/ 803362 w 860936"/>
              <a:gd name="connsiteY42" fmla="*/ 284480 h 535094"/>
              <a:gd name="connsiteX43" fmla="*/ 823682 w 860936"/>
              <a:gd name="connsiteY43" fmla="*/ 291254 h 535094"/>
              <a:gd name="connsiteX44" fmla="*/ 830456 w 860936"/>
              <a:gd name="connsiteY44" fmla="*/ 298027 h 535094"/>
              <a:gd name="connsiteX45" fmla="*/ 847389 w 860936"/>
              <a:gd name="connsiteY45" fmla="*/ 301414 h 535094"/>
              <a:gd name="connsiteX46" fmla="*/ 850776 w 860936"/>
              <a:gd name="connsiteY46" fmla="*/ 348827 h 535094"/>
              <a:gd name="connsiteX47" fmla="*/ 857549 w 860936"/>
              <a:gd name="connsiteY47" fmla="*/ 379307 h 535094"/>
              <a:gd name="connsiteX48" fmla="*/ 860936 w 860936"/>
              <a:gd name="connsiteY48" fmla="*/ 518160 h 535094"/>
              <a:gd name="connsiteX49" fmla="*/ 857549 w 860936"/>
              <a:gd name="connsiteY49" fmla="*/ 528320 h 535094"/>
              <a:gd name="connsiteX50" fmla="*/ 837229 w 860936"/>
              <a:gd name="connsiteY50" fmla="*/ 535094 h 535094"/>
              <a:gd name="connsiteX51" fmla="*/ 722 w 860936"/>
              <a:gd name="connsiteY51" fmla="*/ 531707 h 535094"/>
              <a:gd name="connsiteX52" fmla="*/ 7496 w 860936"/>
              <a:gd name="connsiteY52" fmla="*/ 524934 h 535094"/>
              <a:gd name="connsiteX53" fmla="*/ 10882 w 860936"/>
              <a:gd name="connsiteY53" fmla="*/ 514774 h 535094"/>
              <a:gd name="connsiteX54" fmla="*/ 722 w 860936"/>
              <a:gd name="connsiteY54" fmla="*/ 477520 h 535094"/>
              <a:gd name="connsiteX55" fmla="*/ 4109 w 860936"/>
              <a:gd name="connsiteY55" fmla="*/ 345440 h 535094"/>
              <a:gd name="connsiteX56" fmla="*/ 7496 w 860936"/>
              <a:gd name="connsiteY56" fmla="*/ 145627 h 535094"/>
              <a:gd name="connsiteX57" fmla="*/ 10882 w 860936"/>
              <a:gd name="connsiteY57" fmla="*/ 121920 h 535094"/>
              <a:gd name="connsiteX58" fmla="*/ 14269 w 860936"/>
              <a:gd name="connsiteY58" fmla="*/ 0 h 53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60936" h="535094">
                <a:moveTo>
                  <a:pt x="14269" y="0"/>
                </a:moveTo>
                <a:lnTo>
                  <a:pt x="14269" y="0"/>
                </a:lnTo>
                <a:cubicBezTo>
                  <a:pt x="23300" y="3387"/>
                  <a:pt x="32581" y="6169"/>
                  <a:pt x="41362" y="10160"/>
                </a:cubicBezTo>
                <a:cubicBezTo>
                  <a:pt x="45068" y="11844"/>
                  <a:pt x="48344" y="14391"/>
                  <a:pt x="51522" y="16934"/>
                </a:cubicBezTo>
                <a:cubicBezTo>
                  <a:pt x="54015" y="18929"/>
                  <a:pt x="55440" y="22279"/>
                  <a:pt x="58296" y="23707"/>
                </a:cubicBezTo>
                <a:cubicBezTo>
                  <a:pt x="64682" y="26900"/>
                  <a:pt x="78616" y="30480"/>
                  <a:pt x="78616" y="30480"/>
                </a:cubicBezTo>
                <a:cubicBezTo>
                  <a:pt x="91846" y="43712"/>
                  <a:pt x="77963" y="31847"/>
                  <a:pt x="95549" y="40640"/>
                </a:cubicBezTo>
                <a:cubicBezTo>
                  <a:pt x="121809" y="53770"/>
                  <a:pt x="90332" y="42289"/>
                  <a:pt x="115869" y="50800"/>
                </a:cubicBezTo>
                <a:cubicBezTo>
                  <a:pt x="119256" y="53058"/>
                  <a:pt x="122388" y="55754"/>
                  <a:pt x="126029" y="57574"/>
                </a:cubicBezTo>
                <a:cubicBezTo>
                  <a:pt x="131714" y="60416"/>
                  <a:pt x="144319" y="62722"/>
                  <a:pt x="149736" y="64347"/>
                </a:cubicBezTo>
                <a:cubicBezTo>
                  <a:pt x="156575" y="66399"/>
                  <a:pt x="163283" y="68862"/>
                  <a:pt x="170056" y="71120"/>
                </a:cubicBezTo>
                <a:lnTo>
                  <a:pt x="190376" y="77894"/>
                </a:lnTo>
                <a:cubicBezTo>
                  <a:pt x="193763" y="79023"/>
                  <a:pt x="197036" y="80580"/>
                  <a:pt x="200536" y="81280"/>
                </a:cubicBezTo>
                <a:cubicBezTo>
                  <a:pt x="206180" y="82409"/>
                  <a:pt x="211916" y="83152"/>
                  <a:pt x="217469" y="84667"/>
                </a:cubicBezTo>
                <a:cubicBezTo>
                  <a:pt x="224357" y="86546"/>
                  <a:pt x="237789" y="91440"/>
                  <a:pt x="237789" y="91440"/>
                </a:cubicBezTo>
                <a:cubicBezTo>
                  <a:pt x="241176" y="93698"/>
                  <a:pt x="244308" y="96394"/>
                  <a:pt x="247949" y="98214"/>
                </a:cubicBezTo>
                <a:cubicBezTo>
                  <a:pt x="253634" y="101056"/>
                  <a:pt x="266239" y="103362"/>
                  <a:pt x="271656" y="104987"/>
                </a:cubicBezTo>
                <a:cubicBezTo>
                  <a:pt x="278495" y="107039"/>
                  <a:pt x="285203" y="109502"/>
                  <a:pt x="291976" y="111760"/>
                </a:cubicBezTo>
                <a:lnTo>
                  <a:pt x="312296" y="118534"/>
                </a:lnTo>
                <a:cubicBezTo>
                  <a:pt x="346420" y="129908"/>
                  <a:pt x="293506" y="112558"/>
                  <a:pt x="336002" y="125307"/>
                </a:cubicBezTo>
                <a:cubicBezTo>
                  <a:pt x="342841" y="127359"/>
                  <a:pt x="356322" y="132080"/>
                  <a:pt x="356322" y="132080"/>
                </a:cubicBezTo>
                <a:cubicBezTo>
                  <a:pt x="375081" y="144587"/>
                  <a:pt x="357599" y="134939"/>
                  <a:pt x="386802" y="142240"/>
                </a:cubicBezTo>
                <a:cubicBezTo>
                  <a:pt x="393729" y="143972"/>
                  <a:pt x="400349" y="146756"/>
                  <a:pt x="407122" y="149014"/>
                </a:cubicBezTo>
                <a:lnTo>
                  <a:pt x="417282" y="152400"/>
                </a:lnTo>
                <a:cubicBezTo>
                  <a:pt x="419540" y="154658"/>
                  <a:pt x="421066" y="158053"/>
                  <a:pt x="424056" y="159174"/>
                </a:cubicBezTo>
                <a:cubicBezTo>
                  <a:pt x="430486" y="161585"/>
                  <a:pt x="437643" y="161213"/>
                  <a:pt x="444376" y="162560"/>
                </a:cubicBezTo>
                <a:cubicBezTo>
                  <a:pt x="448940" y="163473"/>
                  <a:pt x="453407" y="164818"/>
                  <a:pt x="457922" y="165947"/>
                </a:cubicBezTo>
                <a:cubicBezTo>
                  <a:pt x="461309" y="168205"/>
                  <a:pt x="464363" y="171067"/>
                  <a:pt x="468082" y="172720"/>
                </a:cubicBezTo>
                <a:cubicBezTo>
                  <a:pt x="468107" y="172731"/>
                  <a:pt x="493469" y="181182"/>
                  <a:pt x="498562" y="182880"/>
                </a:cubicBezTo>
                <a:lnTo>
                  <a:pt x="529042" y="193040"/>
                </a:lnTo>
                <a:lnTo>
                  <a:pt x="539202" y="196427"/>
                </a:lnTo>
                <a:cubicBezTo>
                  <a:pt x="542589" y="197556"/>
                  <a:pt x="545810" y="199459"/>
                  <a:pt x="549362" y="199814"/>
                </a:cubicBezTo>
                <a:lnTo>
                  <a:pt x="583229" y="203200"/>
                </a:lnTo>
                <a:cubicBezTo>
                  <a:pt x="588873" y="204329"/>
                  <a:pt x="594609" y="205072"/>
                  <a:pt x="600162" y="206587"/>
                </a:cubicBezTo>
                <a:cubicBezTo>
                  <a:pt x="600181" y="206592"/>
                  <a:pt x="625553" y="215050"/>
                  <a:pt x="630642" y="216747"/>
                </a:cubicBezTo>
                <a:lnTo>
                  <a:pt x="640802" y="220134"/>
                </a:lnTo>
                <a:lnTo>
                  <a:pt x="650962" y="223520"/>
                </a:lnTo>
                <a:cubicBezTo>
                  <a:pt x="653220" y="225778"/>
                  <a:pt x="654880" y="228866"/>
                  <a:pt x="657736" y="230294"/>
                </a:cubicBezTo>
                <a:cubicBezTo>
                  <a:pt x="664122" y="233487"/>
                  <a:pt x="671283" y="234809"/>
                  <a:pt x="678056" y="237067"/>
                </a:cubicBezTo>
                <a:lnTo>
                  <a:pt x="688216" y="240454"/>
                </a:lnTo>
                <a:lnTo>
                  <a:pt x="749176" y="260774"/>
                </a:lnTo>
                <a:cubicBezTo>
                  <a:pt x="749181" y="260776"/>
                  <a:pt x="769492" y="267544"/>
                  <a:pt x="769496" y="267547"/>
                </a:cubicBezTo>
                <a:cubicBezTo>
                  <a:pt x="798807" y="287088"/>
                  <a:pt x="778992" y="277169"/>
                  <a:pt x="803362" y="284480"/>
                </a:cubicBezTo>
                <a:cubicBezTo>
                  <a:pt x="810201" y="286532"/>
                  <a:pt x="823682" y="291254"/>
                  <a:pt x="823682" y="291254"/>
                </a:cubicBezTo>
                <a:cubicBezTo>
                  <a:pt x="825940" y="293512"/>
                  <a:pt x="827521" y="296769"/>
                  <a:pt x="830456" y="298027"/>
                </a:cubicBezTo>
                <a:cubicBezTo>
                  <a:pt x="835747" y="300294"/>
                  <a:pt x="845251" y="296070"/>
                  <a:pt x="847389" y="301414"/>
                </a:cubicBezTo>
                <a:cubicBezTo>
                  <a:pt x="853274" y="316125"/>
                  <a:pt x="849117" y="333069"/>
                  <a:pt x="850776" y="348827"/>
                </a:cubicBezTo>
                <a:cubicBezTo>
                  <a:pt x="851558" y="356260"/>
                  <a:pt x="855609" y="371549"/>
                  <a:pt x="857549" y="379307"/>
                </a:cubicBezTo>
                <a:cubicBezTo>
                  <a:pt x="858678" y="425591"/>
                  <a:pt x="860936" y="471862"/>
                  <a:pt x="860936" y="518160"/>
                </a:cubicBezTo>
                <a:cubicBezTo>
                  <a:pt x="860936" y="521730"/>
                  <a:pt x="860454" y="526245"/>
                  <a:pt x="857549" y="528320"/>
                </a:cubicBezTo>
                <a:cubicBezTo>
                  <a:pt x="851739" y="532470"/>
                  <a:pt x="837229" y="535094"/>
                  <a:pt x="837229" y="535094"/>
                </a:cubicBezTo>
                <a:lnTo>
                  <a:pt x="722" y="531707"/>
                </a:lnTo>
                <a:cubicBezTo>
                  <a:pt x="-2471" y="531668"/>
                  <a:pt x="5853" y="527672"/>
                  <a:pt x="7496" y="524934"/>
                </a:cubicBezTo>
                <a:cubicBezTo>
                  <a:pt x="9333" y="521873"/>
                  <a:pt x="9753" y="518161"/>
                  <a:pt x="10882" y="514774"/>
                </a:cubicBezTo>
                <a:cubicBezTo>
                  <a:pt x="3243" y="484217"/>
                  <a:pt x="7053" y="496511"/>
                  <a:pt x="722" y="477520"/>
                </a:cubicBezTo>
                <a:cubicBezTo>
                  <a:pt x="1851" y="433493"/>
                  <a:pt x="3210" y="389472"/>
                  <a:pt x="4109" y="345440"/>
                </a:cubicBezTo>
                <a:cubicBezTo>
                  <a:pt x="5468" y="278840"/>
                  <a:pt x="5478" y="212210"/>
                  <a:pt x="7496" y="145627"/>
                </a:cubicBezTo>
                <a:cubicBezTo>
                  <a:pt x="7738" y="137648"/>
                  <a:pt x="10712" y="129901"/>
                  <a:pt x="10882" y="121920"/>
                </a:cubicBezTo>
                <a:cubicBezTo>
                  <a:pt x="11842" y="76775"/>
                  <a:pt x="13705" y="20320"/>
                  <a:pt x="14269" y="0"/>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37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92" y="313205"/>
            <a:ext cx="10515600" cy="1325563"/>
          </a:xfrm>
        </p:spPr>
        <p:txBody>
          <a:bodyPr/>
          <a:lstStyle/>
          <a:p>
            <a:r>
              <a:rPr lang="en-US" dirty="0">
                <a:solidFill>
                  <a:schemeClr val="bg1"/>
                </a:solidFill>
              </a:rPr>
              <a:t>A c</a:t>
            </a:r>
            <a:r>
              <a:rPr lang="en-US" dirty="0"/>
              <a:t>onvenient summary of inequality:</a:t>
            </a:r>
            <a:br>
              <a:rPr lang="en-US" dirty="0"/>
            </a:br>
            <a:r>
              <a:rPr lang="en-US" dirty="0"/>
              <a:t>       The Gini Coefficient</a:t>
            </a:r>
            <a:r>
              <a:rPr lang="ru-RU" dirty="0"/>
              <a:t> </a:t>
            </a:r>
            <a:r>
              <a:rPr lang="en-US" dirty="0"/>
              <a:t>(since 1912)</a:t>
            </a:r>
          </a:p>
        </p:txBody>
      </p:sp>
      <p:grpSp>
        <p:nvGrpSpPr>
          <p:cNvPr id="24" name="Group 23">
            <a:extLst>
              <a:ext uri="{FF2B5EF4-FFF2-40B4-BE49-F238E27FC236}">
                <a16:creationId xmlns:a16="http://schemas.microsoft.com/office/drawing/2014/main" id="{168AA204-D3B9-43CA-808D-2E9D5C80FF2B}"/>
              </a:ext>
            </a:extLst>
          </p:cNvPr>
          <p:cNvGrpSpPr>
            <a:grpSpLocks/>
          </p:cNvGrpSpPr>
          <p:nvPr/>
        </p:nvGrpSpPr>
        <p:grpSpPr>
          <a:xfrm>
            <a:off x="7015145" y="2624526"/>
            <a:ext cx="3495709" cy="2272071"/>
            <a:chOff x="7501523" y="2892728"/>
            <a:chExt cx="3495709" cy="2272071"/>
          </a:xfrm>
        </p:grpSpPr>
        <p:cxnSp>
          <p:nvCxnSpPr>
            <p:cNvPr id="36" name="Straight Connector 35"/>
            <p:cNvCxnSpPr/>
            <p:nvPr/>
          </p:nvCxnSpPr>
          <p:spPr>
            <a:xfrm>
              <a:off x="8459327" y="3354393"/>
              <a:ext cx="1004411" cy="0"/>
            </a:xfrm>
            <a:prstGeom prst="line">
              <a:avLst/>
            </a:prstGeom>
            <a:ln w="47625">
              <a:solidFill>
                <a:srgbClr val="0C4C88"/>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720616" y="2892728"/>
              <a:ext cx="362600" cy="461665"/>
            </a:xfrm>
            <a:prstGeom prst="rect">
              <a:avLst/>
            </a:prstGeom>
            <a:noFill/>
          </p:spPr>
          <p:txBody>
            <a:bodyPr wrap="none" rtlCol="0">
              <a:spAutoFit/>
            </a:bodyPr>
            <a:lstStyle/>
            <a:p>
              <a:r>
                <a:rPr lang="en-US" sz="2400" dirty="0">
                  <a:solidFill>
                    <a:srgbClr val="0C4C88"/>
                  </a:solidFill>
                </a:rPr>
                <a:t>A</a:t>
              </a:r>
            </a:p>
          </p:txBody>
        </p:sp>
        <p:sp>
          <p:nvSpPr>
            <p:cNvPr id="38" name="TextBox 37"/>
            <p:cNvSpPr txBox="1"/>
            <p:nvPr/>
          </p:nvSpPr>
          <p:spPr>
            <a:xfrm>
              <a:off x="8505317" y="3454625"/>
              <a:ext cx="821059" cy="461665"/>
            </a:xfrm>
            <a:prstGeom prst="rect">
              <a:avLst/>
            </a:prstGeom>
            <a:noFill/>
          </p:spPr>
          <p:txBody>
            <a:bodyPr wrap="none" rtlCol="0">
              <a:spAutoFit/>
            </a:bodyPr>
            <a:lstStyle/>
            <a:p>
              <a:r>
                <a:rPr lang="en-US" sz="2400">
                  <a:solidFill>
                    <a:srgbClr val="0C4C88"/>
                  </a:solidFill>
                </a:rPr>
                <a:t>A + B</a:t>
              </a:r>
              <a:endParaRPr lang="en-US" sz="2400" dirty="0">
                <a:solidFill>
                  <a:srgbClr val="0C4C88"/>
                </a:solidFill>
              </a:endParaRPr>
            </a:p>
          </p:txBody>
        </p:sp>
        <p:sp>
          <p:nvSpPr>
            <p:cNvPr id="39" name="TextBox 38"/>
            <p:cNvSpPr txBox="1"/>
            <p:nvPr/>
          </p:nvSpPr>
          <p:spPr>
            <a:xfrm>
              <a:off x="7501523" y="3123561"/>
              <a:ext cx="904415" cy="461665"/>
            </a:xfrm>
            <a:prstGeom prst="rect">
              <a:avLst/>
            </a:prstGeom>
            <a:noFill/>
          </p:spPr>
          <p:txBody>
            <a:bodyPr wrap="none" rtlCol="0">
              <a:spAutoFit/>
            </a:bodyPr>
            <a:lstStyle/>
            <a:p>
              <a:r>
                <a:rPr lang="en-US" sz="2400" dirty="0">
                  <a:solidFill>
                    <a:srgbClr val="0C4C88"/>
                  </a:solidFill>
                </a:rPr>
                <a:t>Gini =</a:t>
              </a:r>
            </a:p>
          </p:txBody>
        </p:sp>
        <p:sp>
          <p:nvSpPr>
            <p:cNvPr id="41" name="TextBox 40"/>
            <p:cNvSpPr txBox="1"/>
            <p:nvPr/>
          </p:nvSpPr>
          <p:spPr>
            <a:xfrm>
              <a:off x="7566998" y="4333802"/>
              <a:ext cx="3430234" cy="830997"/>
            </a:xfrm>
            <a:prstGeom prst="rect">
              <a:avLst/>
            </a:prstGeom>
            <a:noFill/>
          </p:spPr>
          <p:txBody>
            <a:bodyPr wrap="none" rtlCol="0">
              <a:spAutoFit/>
            </a:bodyPr>
            <a:lstStyle/>
            <a:p>
              <a:r>
                <a:rPr lang="en-US" sz="2400" dirty="0">
                  <a:solidFill>
                    <a:srgbClr val="0C4C88"/>
                  </a:solidFill>
                </a:rPr>
                <a:t>Bigger A: More inequality</a:t>
              </a:r>
            </a:p>
            <a:p>
              <a:r>
                <a:rPr lang="en-US" sz="2400" dirty="0">
                  <a:solidFill>
                    <a:srgbClr val="0C4C88"/>
                  </a:solidFill>
                </a:rPr>
                <a:t>Smaller A: Less inequality</a:t>
              </a:r>
            </a:p>
          </p:txBody>
        </p:sp>
        <p:sp>
          <p:nvSpPr>
            <p:cNvPr id="53" name="TextBox 52"/>
            <p:cNvSpPr txBox="1"/>
            <p:nvPr/>
          </p:nvSpPr>
          <p:spPr>
            <a:xfrm>
              <a:off x="9538375" y="3123560"/>
              <a:ext cx="885179" cy="461665"/>
            </a:xfrm>
            <a:prstGeom prst="rect">
              <a:avLst/>
            </a:prstGeom>
            <a:noFill/>
          </p:spPr>
          <p:txBody>
            <a:bodyPr wrap="none" rtlCol="0">
              <a:spAutoFit/>
            </a:bodyPr>
            <a:lstStyle/>
            <a:p>
              <a:r>
                <a:rPr lang="en-US" sz="2400" dirty="0">
                  <a:solidFill>
                    <a:srgbClr val="0C4C88"/>
                  </a:solidFill>
                </a:rPr>
                <a:t>x 100</a:t>
              </a:r>
            </a:p>
          </p:txBody>
        </p:sp>
      </p:grpSp>
      <p:cxnSp>
        <p:nvCxnSpPr>
          <p:cNvPr id="4" name="Straight Connector 3"/>
          <p:cNvCxnSpPr/>
          <p:nvPr/>
        </p:nvCxnSpPr>
        <p:spPr>
          <a:xfrm>
            <a:off x="1723141" y="2288376"/>
            <a:ext cx="25400" cy="281940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flipV="1">
            <a:off x="1748541" y="5095076"/>
            <a:ext cx="4157716" cy="952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23141" y="2567776"/>
            <a:ext cx="3952865" cy="0"/>
          </a:xfrm>
          <a:prstGeom prst="line">
            <a:avLst/>
          </a:prstGeom>
          <a:ln>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660141" y="2567776"/>
            <a:ext cx="0" cy="252730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04620" y="2440776"/>
            <a:ext cx="587020" cy="307777"/>
          </a:xfrm>
          <a:prstGeom prst="rect">
            <a:avLst/>
          </a:prstGeom>
          <a:noFill/>
        </p:spPr>
        <p:txBody>
          <a:bodyPr wrap="none" rtlCol="0">
            <a:spAutoFit/>
          </a:bodyPr>
          <a:lstStyle/>
          <a:p>
            <a:r>
              <a:rPr lang="en-US" sz="1400" dirty="0">
                <a:solidFill>
                  <a:srgbClr val="2B414D"/>
                </a:solidFill>
              </a:rPr>
              <a:t>100%</a:t>
            </a:r>
          </a:p>
        </p:txBody>
      </p:sp>
      <p:sp>
        <p:nvSpPr>
          <p:cNvPr id="14" name="TextBox 13"/>
          <p:cNvSpPr txBox="1">
            <a:spLocks/>
          </p:cNvSpPr>
          <p:nvPr/>
        </p:nvSpPr>
        <p:spPr>
          <a:xfrm>
            <a:off x="5316938" y="5159578"/>
            <a:ext cx="587020" cy="307777"/>
          </a:xfrm>
          <a:prstGeom prst="rect">
            <a:avLst/>
          </a:prstGeom>
          <a:noFill/>
        </p:spPr>
        <p:txBody>
          <a:bodyPr wrap="none" rtlCol="0">
            <a:spAutoFit/>
          </a:bodyPr>
          <a:lstStyle/>
          <a:p>
            <a:r>
              <a:rPr lang="en-US" sz="1400" dirty="0">
                <a:solidFill>
                  <a:srgbClr val="2B414D"/>
                </a:solidFill>
              </a:rPr>
              <a:t>100%</a:t>
            </a:r>
          </a:p>
        </p:txBody>
      </p:sp>
      <p:cxnSp>
        <p:nvCxnSpPr>
          <p:cNvPr id="18" name="Straight Connector 17"/>
          <p:cNvCxnSpPr/>
          <p:nvPr/>
        </p:nvCxnSpPr>
        <p:spPr>
          <a:xfrm flipV="1">
            <a:off x="1789485" y="2552232"/>
            <a:ext cx="3911600" cy="2511425"/>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9617209">
            <a:off x="2462481" y="3646759"/>
            <a:ext cx="2140522" cy="369332"/>
          </a:xfrm>
          <a:prstGeom prst="rect">
            <a:avLst/>
          </a:prstGeom>
          <a:noFill/>
        </p:spPr>
        <p:txBody>
          <a:bodyPr wrap="none" rtlCol="0">
            <a:spAutoFit/>
          </a:bodyPr>
          <a:lstStyle/>
          <a:p>
            <a:r>
              <a:rPr lang="en-US" dirty="0"/>
              <a:t>Equality (45 degrees)</a:t>
            </a:r>
          </a:p>
        </p:txBody>
      </p:sp>
      <p:cxnSp>
        <p:nvCxnSpPr>
          <p:cNvPr id="21" name="Straight Connector 20"/>
          <p:cNvCxnSpPr/>
          <p:nvPr/>
        </p:nvCxnSpPr>
        <p:spPr>
          <a:xfrm flipV="1">
            <a:off x="1791026" y="5050626"/>
            <a:ext cx="3853240" cy="9525"/>
          </a:xfrm>
          <a:prstGeom prst="line">
            <a:avLst/>
          </a:prstGeom>
          <a:ln w="38100">
            <a:solidFill>
              <a:srgbClr val="0C4C8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44266" y="2625442"/>
            <a:ext cx="6350" cy="2425184"/>
          </a:xfrm>
          <a:prstGeom prst="line">
            <a:avLst/>
          </a:prstGeom>
          <a:ln w="38100">
            <a:solidFill>
              <a:srgbClr val="0C4C88"/>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242306" y="4770525"/>
            <a:ext cx="801438" cy="307777"/>
          </a:xfrm>
          <a:prstGeom prst="rect">
            <a:avLst/>
          </a:prstGeom>
          <a:noFill/>
        </p:spPr>
        <p:txBody>
          <a:bodyPr wrap="none" rtlCol="0">
            <a:spAutoFit/>
          </a:bodyPr>
          <a:lstStyle/>
          <a:p>
            <a:r>
              <a:rPr lang="en-US" sz="1400" dirty="0">
                <a:solidFill>
                  <a:srgbClr val="0C4C88"/>
                </a:solidFill>
              </a:rPr>
              <a:t>Extreme</a:t>
            </a:r>
          </a:p>
        </p:txBody>
      </p:sp>
      <p:sp>
        <p:nvSpPr>
          <p:cNvPr id="27" name="TextBox 26"/>
          <p:cNvSpPr txBox="1"/>
          <p:nvPr/>
        </p:nvSpPr>
        <p:spPr>
          <a:xfrm rot="16200000">
            <a:off x="5037004" y="4268094"/>
            <a:ext cx="915635" cy="307777"/>
          </a:xfrm>
          <a:prstGeom prst="rect">
            <a:avLst/>
          </a:prstGeom>
          <a:noFill/>
        </p:spPr>
        <p:txBody>
          <a:bodyPr wrap="none" rtlCol="0">
            <a:spAutoFit/>
          </a:bodyPr>
          <a:lstStyle/>
          <a:p>
            <a:r>
              <a:rPr lang="en-US" sz="1400" dirty="0">
                <a:solidFill>
                  <a:srgbClr val="0C4C88"/>
                </a:solidFill>
              </a:rPr>
              <a:t>Inequality</a:t>
            </a:r>
          </a:p>
        </p:txBody>
      </p:sp>
      <p:sp>
        <p:nvSpPr>
          <p:cNvPr id="29" name="Arc 28"/>
          <p:cNvSpPr/>
          <p:nvPr/>
        </p:nvSpPr>
        <p:spPr>
          <a:xfrm rot="4866410">
            <a:off x="510728" y="-106745"/>
            <a:ext cx="4017940" cy="6226830"/>
          </a:xfrm>
          <a:prstGeom prst="arc">
            <a:avLst>
              <a:gd name="adj1" fmla="val 16286264"/>
              <a:gd name="adj2" fmla="val 158849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4291956" y="3661685"/>
            <a:ext cx="365760" cy="365760"/>
          </a:xfrm>
          <a:prstGeom prst="ellipse">
            <a:avLst/>
          </a:prstGeom>
          <a:solidFill>
            <a:srgbClr val="0C4C88"/>
          </a:solidFill>
          <a:ln>
            <a:noFill/>
          </a:ln>
        </p:spPr>
        <p:txBody>
          <a:bodyPr wrap="none" lIns="0" tIns="0" rIns="0" bIns="0" rtlCol="0" anchor="ctr" anchorCtr="0">
            <a:noAutofit/>
          </a:bodyPr>
          <a:lstStyle/>
          <a:p>
            <a:pPr algn="ctr"/>
            <a:r>
              <a:rPr lang="en-US" sz="2400" dirty="0">
                <a:solidFill>
                  <a:schemeClr val="bg1"/>
                </a:solidFill>
              </a:rPr>
              <a:t>A</a:t>
            </a:r>
          </a:p>
        </p:txBody>
      </p:sp>
      <p:sp>
        <p:nvSpPr>
          <p:cNvPr id="33" name="TextBox 32"/>
          <p:cNvSpPr txBox="1"/>
          <p:nvPr/>
        </p:nvSpPr>
        <p:spPr>
          <a:xfrm>
            <a:off x="4905905" y="4278581"/>
            <a:ext cx="365760" cy="365760"/>
          </a:xfrm>
          <a:prstGeom prst="ellipse">
            <a:avLst/>
          </a:prstGeom>
          <a:solidFill>
            <a:srgbClr val="0C4C88"/>
          </a:solidFill>
          <a:ln>
            <a:noFill/>
          </a:ln>
        </p:spPr>
        <p:txBody>
          <a:bodyPr wrap="square" lIns="0" tIns="0" rIns="0" bIns="0" rtlCol="0" anchor="ctr" anchorCtr="0">
            <a:noAutofit/>
          </a:bodyPr>
          <a:lstStyle/>
          <a:p>
            <a:pPr algn="ctr"/>
            <a:r>
              <a:rPr lang="en-US" sz="2400" dirty="0">
                <a:solidFill>
                  <a:schemeClr val="bg1"/>
                </a:solidFill>
              </a:rPr>
              <a:t>B</a:t>
            </a:r>
          </a:p>
        </p:txBody>
      </p:sp>
      <p:sp>
        <p:nvSpPr>
          <p:cNvPr id="26" name="TextBox 25"/>
          <p:cNvSpPr txBox="1"/>
          <p:nvPr/>
        </p:nvSpPr>
        <p:spPr>
          <a:xfrm>
            <a:off x="1106892" y="3466636"/>
            <a:ext cx="495649" cy="307777"/>
          </a:xfrm>
          <a:prstGeom prst="rect">
            <a:avLst/>
          </a:prstGeom>
          <a:noFill/>
        </p:spPr>
        <p:txBody>
          <a:bodyPr wrap="none" rtlCol="0">
            <a:spAutoFit/>
          </a:bodyPr>
          <a:lstStyle/>
          <a:p>
            <a:r>
              <a:rPr lang="en-US" sz="1400" dirty="0">
                <a:solidFill>
                  <a:srgbClr val="2B414D"/>
                </a:solidFill>
              </a:rPr>
              <a:t>50%</a:t>
            </a:r>
          </a:p>
        </p:txBody>
      </p:sp>
      <p:sp>
        <p:nvSpPr>
          <p:cNvPr id="28" name="TextBox 27"/>
          <p:cNvSpPr txBox="1">
            <a:spLocks/>
          </p:cNvSpPr>
          <p:nvPr/>
        </p:nvSpPr>
        <p:spPr>
          <a:xfrm>
            <a:off x="3797510" y="5159578"/>
            <a:ext cx="495649" cy="307777"/>
          </a:xfrm>
          <a:prstGeom prst="rect">
            <a:avLst/>
          </a:prstGeom>
          <a:noFill/>
        </p:spPr>
        <p:txBody>
          <a:bodyPr wrap="none" rtlCol="0">
            <a:spAutoFit/>
          </a:bodyPr>
          <a:lstStyle/>
          <a:p>
            <a:r>
              <a:rPr lang="en-US" sz="1400" dirty="0">
                <a:solidFill>
                  <a:srgbClr val="2B414D"/>
                </a:solidFill>
              </a:rPr>
              <a:t>50%</a:t>
            </a:r>
          </a:p>
        </p:txBody>
      </p:sp>
      <p:cxnSp>
        <p:nvCxnSpPr>
          <p:cNvPr id="5" name="Straight Connector 4"/>
          <p:cNvCxnSpPr/>
          <p:nvPr/>
        </p:nvCxnSpPr>
        <p:spPr>
          <a:xfrm flipV="1">
            <a:off x="1748540" y="3634734"/>
            <a:ext cx="2311401" cy="16568"/>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59941" y="3634733"/>
            <a:ext cx="0" cy="1466693"/>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9FC916E-66B0-46D3-86FF-339A19108F76}"/>
              </a:ext>
            </a:extLst>
          </p:cNvPr>
          <p:cNvSpPr txBox="1"/>
          <p:nvPr/>
        </p:nvSpPr>
        <p:spPr>
          <a:xfrm rot="16200000">
            <a:off x="329776" y="3368703"/>
            <a:ext cx="952633" cy="523220"/>
          </a:xfrm>
          <a:prstGeom prst="rect">
            <a:avLst/>
          </a:prstGeom>
          <a:noFill/>
        </p:spPr>
        <p:txBody>
          <a:bodyPr wrap="none" rtlCol="0">
            <a:spAutoFit/>
          </a:bodyPr>
          <a:lstStyle/>
          <a:p>
            <a:pPr algn="ctr"/>
            <a:r>
              <a:rPr lang="en-US" sz="1400" dirty="0">
                <a:solidFill>
                  <a:srgbClr val="2B414D"/>
                </a:solidFill>
              </a:rPr>
              <a:t>% of</a:t>
            </a:r>
          </a:p>
          <a:p>
            <a:pPr algn="ctr"/>
            <a:r>
              <a:rPr lang="en-US" sz="1400" dirty="0">
                <a:solidFill>
                  <a:srgbClr val="2B414D"/>
                </a:solidFill>
              </a:rPr>
              <a:t>All Income</a:t>
            </a:r>
          </a:p>
        </p:txBody>
      </p:sp>
      <p:sp>
        <p:nvSpPr>
          <p:cNvPr id="42" name="TextBox 41">
            <a:extLst>
              <a:ext uri="{FF2B5EF4-FFF2-40B4-BE49-F238E27FC236}">
                <a16:creationId xmlns:a16="http://schemas.microsoft.com/office/drawing/2014/main" id="{64B9C598-4C82-432B-BE4C-D9543747A30C}"/>
              </a:ext>
            </a:extLst>
          </p:cNvPr>
          <p:cNvSpPr txBox="1"/>
          <p:nvPr/>
        </p:nvSpPr>
        <p:spPr>
          <a:xfrm>
            <a:off x="3300029" y="5467090"/>
            <a:ext cx="1333570" cy="307777"/>
          </a:xfrm>
          <a:prstGeom prst="rect">
            <a:avLst/>
          </a:prstGeom>
          <a:noFill/>
        </p:spPr>
        <p:txBody>
          <a:bodyPr wrap="none" rtlCol="0">
            <a:spAutoFit/>
          </a:bodyPr>
          <a:lstStyle/>
          <a:p>
            <a:r>
              <a:rPr lang="en-US" sz="1400" dirty="0">
                <a:solidFill>
                  <a:srgbClr val="2B414D"/>
                </a:solidFill>
              </a:rPr>
              <a:t>% of Population</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8567" r="25997" b="5826"/>
          <a:stretch/>
        </p:blipFill>
        <p:spPr>
          <a:xfrm>
            <a:off x="10073617" y="223958"/>
            <a:ext cx="1791730" cy="2421924"/>
          </a:xfrm>
          <a:prstGeom prst="rect">
            <a:avLst/>
          </a:prstGeom>
        </p:spPr>
      </p:pic>
    </p:spTree>
    <p:extLst>
      <p:ext uri="{BB962C8B-B14F-4D97-AF65-F5344CB8AC3E}">
        <p14:creationId xmlns:p14="http://schemas.microsoft.com/office/powerpoint/2010/main" val="27582943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63122</TotalTime>
  <Words>3095</Words>
  <Application>Microsoft Macintosh PowerPoint</Application>
  <PresentationFormat>Widescreen</PresentationFormat>
  <Paragraphs>404</Paragraphs>
  <Slides>41</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Cambria </vt:lpstr>
      <vt:lpstr>Courier New</vt:lpstr>
      <vt:lpstr>Times New Roman</vt:lpstr>
      <vt:lpstr>Wingdings</vt:lpstr>
      <vt:lpstr>Custom Design</vt:lpstr>
      <vt:lpstr>Economic Inequality</vt:lpstr>
      <vt:lpstr> National Economic Education Delegation</vt:lpstr>
      <vt:lpstr>Who Are We?</vt:lpstr>
      <vt:lpstr>Credits and Disclaimer</vt:lpstr>
      <vt:lpstr>Outline</vt:lpstr>
      <vt:lpstr>Income distribution in the US</vt:lpstr>
      <vt:lpstr>Income distribution in the US</vt:lpstr>
      <vt:lpstr>Income distribution in the US</vt:lpstr>
      <vt:lpstr>A convenient summary of inequality:        The Gini Coefficient (since 1912)</vt:lpstr>
      <vt:lpstr>Forming the GINI Coefficient: 2015</vt:lpstr>
      <vt:lpstr> Gini Coefficient around the world, 2014</vt:lpstr>
      <vt:lpstr>Different Ways of Thinking About Inequality </vt:lpstr>
      <vt:lpstr> Consumption is more equal than income</vt:lpstr>
      <vt:lpstr>Tax and Transfer Programs and Inequality</vt:lpstr>
      <vt:lpstr>Tax and Transfer Programs across countries</vt:lpstr>
      <vt:lpstr> Income inequality over time: Share of Top 10%</vt:lpstr>
      <vt:lpstr>Income inequality trends: winners and losers</vt:lpstr>
      <vt:lpstr>Recent Facts on Income Inequality</vt:lpstr>
      <vt:lpstr>Wealth is distributed more unequally     compared to income</vt:lpstr>
      <vt:lpstr>PowerPoint Presentation</vt:lpstr>
      <vt:lpstr>Wealth share of the top 1%: US, UK,  France and China</vt:lpstr>
      <vt:lpstr>Why might wealth be distributed more unequally compared to income?</vt:lpstr>
      <vt:lpstr>Saving rates by wealth group</vt:lpstr>
      <vt:lpstr>Where Does Inequality Come From?</vt:lpstr>
      <vt:lpstr>Job polarization: decline of middle-skill occupations</vt:lpstr>
      <vt:lpstr>Job polarization: tepid wage growth in the middle</vt:lpstr>
      <vt:lpstr>Share of income paid to labor has been falling</vt:lpstr>
      <vt:lpstr>Technological Change and Inequality</vt:lpstr>
      <vt:lpstr>Why does economic inequality matter?</vt:lpstr>
      <vt:lpstr>Life expectancy by income group</vt:lpstr>
      <vt:lpstr>Pay grade and health: the Whitehall Study</vt:lpstr>
      <vt:lpstr>Inequality and toxic stress</vt:lpstr>
      <vt:lpstr>Inequality and lack of social cohesion</vt:lpstr>
      <vt:lpstr>Inequality and intergenerational income mobility</vt:lpstr>
      <vt:lpstr>Inequality and intergenerational income mobility</vt:lpstr>
      <vt:lpstr>What can/should be done about inequality?</vt:lpstr>
      <vt:lpstr>Government policy tools</vt:lpstr>
      <vt:lpstr>Addressing Inequality: Long Term</vt:lpstr>
      <vt:lpstr>What to do About Inequality?</vt:lpstr>
      <vt:lpstr> Summary</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384</cp:revision>
  <cp:lastPrinted>2020-10-13T17:24:34Z</cp:lastPrinted>
  <dcterms:created xsi:type="dcterms:W3CDTF">2017-05-03T22:30:38Z</dcterms:created>
  <dcterms:modified xsi:type="dcterms:W3CDTF">2020-10-13T17:24:50Z</dcterms:modified>
</cp:coreProperties>
</file>