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8"/>
  </p:notesMasterIdLst>
  <p:sldIdLst>
    <p:sldId id="1153" r:id="rId2"/>
    <p:sldId id="328" r:id="rId3"/>
    <p:sldId id="327" r:id="rId4"/>
    <p:sldId id="259" r:id="rId5"/>
    <p:sldId id="1148" r:id="rId6"/>
    <p:sldId id="306" r:id="rId7"/>
    <p:sldId id="324" r:id="rId8"/>
    <p:sldId id="1233" r:id="rId9"/>
    <p:sldId id="1181" r:id="rId10"/>
    <p:sldId id="1161" r:id="rId11"/>
    <p:sldId id="263" r:id="rId12"/>
    <p:sldId id="338" r:id="rId13"/>
    <p:sldId id="1159" r:id="rId14"/>
    <p:sldId id="3971" r:id="rId15"/>
    <p:sldId id="1099" r:id="rId16"/>
    <p:sldId id="380" r:id="rId17"/>
    <p:sldId id="382" r:id="rId18"/>
    <p:sldId id="383" r:id="rId19"/>
    <p:sldId id="3972" r:id="rId20"/>
    <p:sldId id="373" r:id="rId21"/>
    <p:sldId id="384" r:id="rId22"/>
    <p:sldId id="376" r:id="rId23"/>
    <p:sldId id="314" r:id="rId24"/>
    <p:sldId id="337" r:id="rId25"/>
    <p:sldId id="1155" r:id="rId26"/>
    <p:sldId id="303" r:id="rId27"/>
    <p:sldId id="385" r:id="rId28"/>
    <p:sldId id="1157" r:id="rId29"/>
    <p:sldId id="386" r:id="rId30"/>
    <p:sldId id="1162" r:id="rId31"/>
    <p:sldId id="388" r:id="rId32"/>
    <p:sldId id="289" r:id="rId33"/>
    <p:sldId id="389" r:id="rId34"/>
    <p:sldId id="1182" r:id="rId35"/>
    <p:sldId id="3947" r:id="rId36"/>
    <p:sldId id="1695" r:id="rId37"/>
    <p:sldId id="1736" r:id="rId38"/>
    <p:sldId id="3917" r:id="rId39"/>
    <p:sldId id="3952" r:id="rId40"/>
    <p:sldId id="1697" r:id="rId41"/>
    <p:sldId id="3965" r:id="rId42"/>
    <p:sldId id="3966" r:id="rId43"/>
    <p:sldId id="3889" r:id="rId44"/>
    <p:sldId id="3973" r:id="rId45"/>
    <p:sldId id="1027" r:id="rId46"/>
    <p:sldId id="123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4D"/>
    <a:srgbClr val="0C4C88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 autoAdjust="0"/>
    <p:restoredTop sz="93605"/>
  </p:normalViewPr>
  <p:slideViewPr>
    <p:cSldViewPr snapToGrid="0" snapToObjects="1">
      <p:cViewPr varScale="1">
        <p:scale>
          <a:sx n="109" d="100"/>
          <a:sy n="109" d="100"/>
        </p:scale>
        <p:origin x="216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07053832143101E-2"/>
          <c:y val="3.2657254528624099E-2"/>
          <c:w val="0.904333200307056"/>
          <c:h val="0.857473314988962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Sheet1!$M$31:$M$35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10.8</c:v>
                </c:pt>
                <c:pt idx="2">
                  <c:v>17.399999999999999</c:v>
                </c:pt>
                <c:pt idx="3">
                  <c:v>24.5</c:v>
                </c:pt>
                <c:pt idx="4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8-4BB4-A6B3-4260C4A1C183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2824682325999898E-3"/>
                  <c:y val="6.1939073410969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B-44AF-A915-056375139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Sheet1!$N$31:$N$35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8-4BB4-A6B3-4260C4A1C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672152"/>
        <c:axId val="2090675720"/>
      </c:barChart>
      <c:catAx>
        <c:axId val="2090672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5720"/>
        <c:crosses val="autoZero"/>
        <c:auto val="1"/>
        <c:lblAlgn val="ctr"/>
        <c:lblOffset val="100"/>
        <c:noMultiLvlLbl val="0"/>
      </c:catAx>
      <c:valAx>
        <c:axId val="209067572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4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5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od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tiff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jobsbywage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lfpr_Percent_PandemicRace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internet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llegePremiu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s.aeaweb.org/doi/pdfplus/10.1257/aer.101.6.23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Jon D. </a:t>
            </a:r>
            <a:r>
              <a:rPr lang="en-US" sz="3200" b="1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Science &amp; Society, Woodland, 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February 25,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747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993" y="1325563"/>
            <a:ext cx="6425494" cy="46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821534"/>
              </p:ext>
            </p:extLst>
          </p:nvPr>
        </p:nvGraphicFramePr>
        <p:xfrm>
          <a:off x="3130421" y="1290918"/>
          <a:ext cx="6766614" cy="458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040019D-1220-43B2-9045-1979E8BECB85}"/>
              </a:ext>
            </a:extLst>
          </p:cNvPr>
          <p:cNvSpPr txBox="1">
            <a:spLocks/>
          </p:cNvSpPr>
          <p:nvPr/>
        </p:nvSpPr>
        <p:spPr>
          <a:xfrm>
            <a:off x="4063999" y="5757193"/>
            <a:ext cx="4411827" cy="372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Income Quintiles</a:t>
            </a:r>
            <a:endParaRPr lang="en-GB" sz="140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4ECEEF2-DBA6-4721-9442-3A63A3586E5E}"/>
              </a:ext>
            </a:extLst>
          </p:cNvPr>
          <p:cNvSpPr txBox="1">
            <a:spLocks/>
          </p:cNvSpPr>
          <p:nvPr/>
        </p:nvSpPr>
        <p:spPr>
          <a:xfrm rot="16200000">
            <a:off x="1946637" y="3586110"/>
            <a:ext cx="1779880" cy="3820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Share of All Income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1FCB-B995-4B43-8B13-8D04DF8C85A1}"/>
              </a:ext>
            </a:extLst>
          </p:cNvPr>
          <p:cNvSpPr txBox="1"/>
          <p:nvPr/>
        </p:nvSpPr>
        <p:spPr>
          <a:xfrm>
            <a:off x="2330686" y="5550601"/>
            <a:ext cx="144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% of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D68C0-71E3-A140-80ED-3B4498EF707B}"/>
              </a:ext>
            </a:extLst>
          </p:cNvPr>
          <p:cNvSpPr txBox="1"/>
          <p:nvPr/>
        </p:nvSpPr>
        <p:spPr>
          <a:xfrm>
            <a:off x="9861441" y="2941767"/>
            <a:ext cx="597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1970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F0"/>
                </a:solidFill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3249827" y="6457890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36B7B-D227-4674-8129-838768EC0AE2}"/>
              </a:ext>
            </a:extLst>
          </p:cNvPr>
          <p:cNvSpPr/>
          <p:nvPr/>
        </p:nvSpPr>
        <p:spPr>
          <a:xfrm>
            <a:off x="9652686" y="3016829"/>
            <a:ext cx="198532" cy="193455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B1996-B1DD-42B0-9A1C-BD71B896CE33}"/>
              </a:ext>
            </a:extLst>
          </p:cNvPr>
          <p:cNvSpPr/>
          <p:nvPr/>
        </p:nvSpPr>
        <p:spPr>
          <a:xfrm>
            <a:off x="9652686" y="3461670"/>
            <a:ext cx="198532" cy="1934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2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9276" y="2632054"/>
            <a:ext cx="4823798" cy="2051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Income Inequality (Gini)</a:t>
            </a:r>
          </a:p>
          <a:p>
            <a:endParaRPr lang="en-US" dirty="0"/>
          </a:p>
          <a:p>
            <a:r>
              <a:rPr lang="en-US" b="0" dirty="0"/>
              <a:t>US: 			48.4%</a:t>
            </a:r>
          </a:p>
          <a:p>
            <a:r>
              <a:rPr lang="en-US" b="0" dirty="0"/>
              <a:t>CA: 			48.7%</a:t>
            </a:r>
          </a:p>
          <a:p>
            <a:r>
              <a:rPr lang="en-US" b="0" dirty="0"/>
              <a:t>Yolo County: 	50.9%</a:t>
            </a:r>
          </a:p>
          <a:p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6CA1-9066-4E46-B4A0-C0EC6BAB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Income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DBF2-B5ED-5146-9AC2-121B33D6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E5226-A703-A84B-B16D-8B71E858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61" y="1015315"/>
            <a:ext cx="7167878" cy="52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34061F-A944-6F43-8589-238799812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4319" y="1034705"/>
            <a:ext cx="7723361" cy="51955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243705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2020: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34.8%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6.3%</a:t>
            </a:r>
          </a:p>
        </p:txBody>
      </p:sp>
    </p:spTree>
    <p:extLst>
      <p:ext uri="{BB962C8B-B14F-4D97-AF65-F5344CB8AC3E}">
        <p14:creationId xmlns:p14="http://schemas.microsoft.com/office/powerpoint/2010/main" val="39522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 is a “winner take all” aspect of the tech-driven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38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24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87807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A00460-FF96-6A4D-BB1F-6BC141CC340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181006" y="1315232"/>
            <a:ext cx="9829987" cy="4914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2693022"/>
            <a:ext cx="10169462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7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Institutions</a:t>
            </a:r>
          </a:p>
          <a:p>
            <a:pPr lvl="1"/>
            <a:r>
              <a:rPr lang="en-US" dirty="0"/>
              <a:t>Globalization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participation.</a:t>
            </a:r>
          </a:p>
          <a:p>
            <a:pPr lvl="2"/>
            <a:r>
              <a:rPr lang="en-US" dirty="0"/>
              <a:t>Returns to education go down, people get  less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Increased inequality may slow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Is GDP the best measure of well being?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Suppose you think it IS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686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18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7725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188" y="21600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education.</a:t>
            </a:r>
          </a:p>
          <a:p>
            <a:pPr lvl="2"/>
            <a:r>
              <a:rPr lang="en-US" dirty="0"/>
              <a:t>Reduce disparities in quality of public education.</a:t>
            </a:r>
          </a:p>
          <a:p>
            <a:pPr lvl="2"/>
            <a:r>
              <a:rPr lang="en-US" dirty="0"/>
              <a:t>Improve counseling in low-income schools.</a:t>
            </a:r>
          </a:p>
          <a:p>
            <a:pPr lvl="3"/>
            <a:r>
              <a:rPr lang="en-US" dirty="0"/>
              <a:t>With respect to college – paths to success and funding.</a:t>
            </a:r>
          </a:p>
          <a:p>
            <a:pPr lvl="1"/>
            <a:r>
              <a:rPr lang="en-US" dirty="0"/>
              <a:t>Investments are needed in early education, not later.</a:t>
            </a:r>
          </a:p>
          <a:p>
            <a:pPr lvl="2"/>
            <a:r>
              <a:rPr lang="en-US" dirty="0"/>
              <a:t>Universal pre-K.</a:t>
            </a:r>
          </a:p>
          <a:p>
            <a:pPr lvl="2"/>
            <a:r>
              <a:rPr lang="en-US" dirty="0"/>
              <a:t>Upgrade quality of elementary schools in low-income areas.</a:t>
            </a:r>
          </a:p>
        </p:txBody>
      </p:sp>
    </p:spTree>
    <p:extLst>
      <p:ext uri="{BB962C8B-B14F-4D97-AF65-F5344CB8AC3E}">
        <p14:creationId xmlns:p14="http://schemas.microsoft.com/office/powerpoint/2010/main" val="306848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D57B-F50E-BB4B-911C-53C2C92D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onavirus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C8232-A58D-E046-ADF5-9EFC15E5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141880-DA95-3340-81C1-AC6AA344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987" y="1325563"/>
            <a:ext cx="6054026" cy="4351338"/>
          </a:xfrm>
        </p:spPr>
        <p:txBody>
          <a:bodyPr/>
          <a:lstStyle/>
          <a:p>
            <a:r>
              <a:rPr lang="en-US" dirty="0"/>
              <a:t>Job losses primarily among low-wage workers.</a:t>
            </a:r>
          </a:p>
          <a:p>
            <a:r>
              <a:rPr lang="en-US" dirty="0"/>
              <a:t>Resources to weather the storm.</a:t>
            </a:r>
          </a:p>
          <a:p>
            <a:r>
              <a:rPr lang="en-US" dirty="0"/>
              <a:t>Racial inequities.</a:t>
            </a:r>
          </a:p>
          <a:p>
            <a:r>
              <a:rPr lang="en-US" dirty="0"/>
              <a:t>Educational inequities.</a:t>
            </a:r>
          </a:p>
          <a:p>
            <a:r>
              <a:rPr lang="en-US" dirty="0"/>
              <a:t>Rich are getting richer.</a:t>
            </a:r>
          </a:p>
        </p:txBody>
      </p:sp>
    </p:spTree>
    <p:extLst>
      <p:ext uri="{BB962C8B-B14F-4D97-AF65-F5344CB8AC3E}">
        <p14:creationId xmlns:p14="http://schemas.microsoft.com/office/powerpoint/2010/main" val="2820655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77223" y="1006982"/>
            <a:ext cx="8637553" cy="510993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84974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28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E5F0-B2E8-804E-8A10-FCC7EDA9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Insecurity Before Coronavirus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0305-C91B-BC46-A4F3-61DBFA8D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000"/>
              </a:spcAft>
            </a:pPr>
            <a:r>
              <a:rPr lang="en-US" b="0" dirty="0"/>
              <a:t>40% of Americans don’t have the cash to pay for a $400 emergency expense</a:t>
            </a:r>
          </a:p>
          <a:p>
            <a:pPr>
              <a:spcAft>
                <a:spcPts val="2000"/>
              </a:spcAft>
            </a:pPr>
            <a:r>
              <a:rPr lang="en-US" b="0" dirty="0"/>
              <a:t>25% have no retirement or pension savings</a:t>
            </a:r>
          </a:p>
          <a:p>
            <a:pPr>
              <a:spcAft>
                <a:spcPts val="2000"/>
              </a:spcAft>
            </a:pPr>
            <a:r>
              <a:rPr lang="en-US" b="0" dirty="0"/>
              <a:t>Less than 60% can answer at least three basic financial literacy questions correctly.</a:t>
            </a:r>
          </a:p>
          <a:p>
            <a:pPr>
              <a:spcAft>
                <a:spcPts val="2000"/>
              </a:spcAft>
            </a:pPr>
            <a:r>
              <a:rPr lang="en-US" b="0" dirty="0"/>
              <a:t>1 in 5 of adults knows someone impacted by the opioid crisis.</a:t>
            </a:r>
          </a:p>
          <a:p>
            <a:pPr>
              <a:spcAft>
                <a:spcPts val="2000"/>
              </a:spcAft>
            </a:pPr>
            <a:r>
              <a:rPr lang="en-US" b="0" dirty="0"/>
              <a:t>About 25% of borrowers who attended a for-profit college are behind on student loan payments compared with about 10% who attended a public or private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4605C-1E7B-7642-A5C2-51C2562C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461D31-CA4D-5143-80DF-65D96B3D3882}"/>
              </a:ext>
            </a:extLst>
          </p:cNvPr>
          <p:cNvSpPr/>
          <p:nvPr/>
        </p:nvSpPr>
        <p:spPr>
          <a:xfrm>
            <a:off x="838200" y="1325563"/>
            <a:ext cx="10243088" cy="160361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B3C51-64C9-4D42-B1B5-ED1879A2561B}"/>
              </a:ext>
            </a:extLst>
          </p:cNvPr>
          <p:cNvSpPr txBox="1"/>
          <p:nvPr/>
        </p:nvSpPr>
        <p:spPr>
          <a:xfrm>
            <a:off x="6323309" y="6456851"/>
            <a:ext cx="534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Federal Reserve, Survey of Household Economics and </a:t>
            </a:r>
            <a:r>
              <a:rPr lang="en-US" sz="1200" dirty="0" err="1"/>
              <a:t>Decisionmaking</a:t>
            </a:r>
            <a:r>
              <a:rPr lang="en-US" sz="12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48696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B9640-4A07-0444-B794-26CE5917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594D9AC-9089-A745-8902-579FDCA3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9" y="333867"/>
            <a:ext cx="7838017" cy="5896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6A6B13-6DA9-8749-8F82-8BF53B2B7AE9}"/>
              </a:ext>
            </a:extLst>
          </p:cNvPr>
          <p:cNvSpPr txBox="1"/>
          <p:nvPr/>
        </p:nvSpPr>
        <p:spPr>
          <a:xfrm>
            <a:off x="3291802" y="2242678"/>
            <a:ext cx="3007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Los Angeles County</a:t>
            </a:r>
          </a:p>
        </p:txBody>
      </p:sp>
    </p:spTree>
    <p:extLst>
      <p:ext uri="{BB962C8B-B14F-4D97-AF65-F5344CB8AC3E}">
        <p14:creationId xmlns:p14="http://schemas.microsoft.com/office/powerpoint/2010/main" val="1070114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17" y="136525"/>
            <a:ext cx="3605572" cy="167660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Lo</a:t>
            </a:r>
            <a:r>
              <a:rPr lang="en-US" dirty="0"/>
              <a:t>w Income Troubles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38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4021014" y="429959"/>
            <a:ext cx="6857395" cy="59263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27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ecting Black Workers More than White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C0C79-BD23-B549-BE84-D6E6A78FF63C}"/>
              </a:ext>
            </a:extLst>
          </p:cNvPr>
          <p:cNvSpPr txBox="1"/>
          <p:nvPr/>
        </p:nvSpPr>
        <p:spPr>
          <a:xfrm>
            <a:off x="10132776" y="359322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Black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EDFF8-B899-AF42-BD2A-12483B541C5A}"/>
              </a:ext>
            </a:extLst>
          </p:cNvPr>
          <p:cNvSpPr txBox="1"/>
          <p:nvPr/>
        </p:nvSpPr>
        <p:spPr>
          <a:xfrm>
            <a:off x="10057050" y="2251561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86717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line: Economic Inequality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/>
              <a:t>Recent </a:t>
            </a:r>
            <a:r>
              <a:rPr lang="en-US" dirty="0"/>
              <a:t>Changes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  <a:p>
            <a:pPr>
              <a:lnSpc>
                <a:spcPct val="100000"/>
              </a:lnSpc>
            </a:pPr>
            <a:r>
              <a:rPr lang="en-US" dirty="0"/>
              <a:t>Inequality &amp; Coronavirus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C60F-7C12-0840-AB1F-8155E472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Schooling - Access to the Internet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5DA68E-A1FA-1845-B330-E52DEA81C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560034" y="1088571"/>
            <a:ext cx="7071932" cy="51416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CF6D1-8505-CE40-8A3D-EFD5DED4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15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overy/Recession for Whom?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426" y="912953"/>
            <a:ext cx="8496673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8A1A3-AE3F-4C17-932A-BA7E73A517D5}"/>
              </a:ext>
            </a:extLst>
          </p:cNvPr>
          <p:cNvSpPr txBox="1"/>
          <p:nvPr/>
        </p:nvSpPr>
        <p:spPr>
          <a:xfrm>
            <a:off x="373961" y="1326098"/>
            <a:ext cx="2959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S&amp;P Stocks: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Apple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Microsoft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Amazon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Facebook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A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C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Berkshire Hathaway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Johnson &amp; Johnson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Visa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Procter &amp; Gamble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20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FF04-D902-FD4A-8613-540E34E9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Ric</a:t>
            </a:r>
            <a:r>
              <a:rPr lang="en-US" dirty="0"/>
              <a:t>h Getting Richer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E401C-8144-C04F-98DD-8E4787EE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As of November 17, the combined wealth of 647 U.S. billionaires </a:t>
            </a:r>
            <a:r>
              <a:rPr lang="en-US" dirty="0"/>
              <a:t>increased by almost $960 billion</a:t>
            </a:r>
            <a:r>
              <a:rPr lang="en-US" b="0" dirty="0"/>
              <a:t> since mid-March, the beginning of the pandemic lockdown.</a:t>
            </a:r>
          </a:p>
          <a:p>
            <a:r>
              <a:rPr lang="en-US" b="0" dirty="0"/>
              <a:t>Since March, there are </a:t>
            </a:r>
            <a:r>
              <a:rPr lang="en-US" dirty="0"/>
              <a:t>33 new billionaires </a:t>
            </a:r>
            <a:r>
              <a:rPr lang="en-US" b="0" dirty="0"/>
              <a:t>in the U.S.</a:t>
            </a:r>
          </a:p>
          <a:p>
            <a:r>
              <a:rPr lang="en-US" b="0" dirty="0"/>
              <a:t>Driving this exploding inequality are 12 companies whose profits are coming at the expense of workers and communities. </a:t>
            </a:r>
          </a:p>
          <a:p>
            <a:r>
              <a:rPr lang="en-US" b="0" dirty="0"/>
              <a:t>They include retailers like </a:t>
            </a:r>
            <a:r>
              <a:rPr lang="en-US" dirty="0"/>
              <a:t>Walmart</a:t>
            </a:r>
            <a:r>
              <a:rPr lang="en-US" b="0" dirty="0"/>
              <a:t>, </a:t>
            </a:r>
            <a:r>
              <a:rPr lang="en-US" dirty="0"/>
              <a:t>Amazon</a:t>
            </a:r>
            <a:r>
              <a:rPr lang="en-US" b="0" dirty="0"/>
              <a:t>, </a:t>
            </a:r>
            <a:r>
              <a:rPr lang="en-US" dirty="0"/>
              <a:t>Target</a:t>
            </a:r>
            <a:r>
              <a:rPr lang="en-US" b="0" dirty="0"/>
              <a:t>, and </a:t>
            </a:r>
            <a:r>
              <a:rPr lang="en-US" dirty="0"/>
              <a:t>Dollar Tree</a:t>
            </a:r>
            <a:r>
              <a:rPr lang="en-US" b="0" dirty="0"/>
              <a:t> and </a:t>
            </a:r>
            <a:r>
              <a:rPr lang="en-US" dirty="0"/>
              <a:t>Dollar Store</a:t>
            </a:r>
            <a:r>
              <a:rPr lang="en-US" b="0" dirty="0"/>
              <a:t>, gig economy companies like </a:t>
            </a:r>
            <a:r>
              <a:rPr lang="en-US" dirty="0"/>
              <a:t>Instacart</a:t>
            </a:r>
            <a:r>
              <a:rPr lang="en-US" b="0" dirty="0"/>
              <a:t>, and food producers like </a:t>
            </a:r>
            <a:r>
              <a:rPr lang="en-US" dirty="0"/>
              <a:t>Tyson Foods</a:t>
            </a:r>
            <a:r>
              <a:rPr lang="en-US" b="0" dirty="0"/>
              <a:t> and private equity firms like </a:t>
            </a:r>
            <a:r>
              <a:rPr lang="en-US" dirty="0"/>
              <a:t>BlackRock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77ECC-8F5B-0A42-8F09-4A6613A6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6A06E-2532-3042-BBA7-6F136CADB220}"/>
              </a:ext>
            </a:extLst>
          </p:cNvPr>
          <p:cNvSpPr txBox="1"/>
          <p:nvPr/>
        </p:nvSpPr>
        <p:spPr>
          <a:xfrm>
            <a:off x="9873979" y="6456851"/>
            <a:ext cx="154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Inequality.org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611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Gai</a:t>
            </a:r>
            <a:r>
              <a:rPr lang="en-US" dirty="0"/>
              <a:t>ns by American Billionaires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71799" y="896644"/>
            <a:ext cx="6100951" cy="53775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67C9E7-2CDE-4116-AEB0-725F48604CDD}"/>
              </a:ext>
            </a:extLst>
          </p:cNvPr>
          <p:cNvSpPr/>
          <p:nvPr/>
        </p:nvSpPr>
        <p:spPr>
          <a:xfrm>
            <a:off x="5201963" y="5690586"/>
            <a:ext cx="594804" cy="19530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8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2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61DF49-29B5-B047-9F0E-2D9C67AC75B0}"/>
              </a:ext>
            </a:extLst>
          </p:cNvPr>
          <p:cNvCxnSpPr/>
          <p:nvPr/>
        </p:nvCxnSpPr>
        <p:spPr>
          <a:xfrm flipV="1">
            <a:off x="6400800" y="1325563"/>
            <a:ext cx="457200" cy="960437"/>
          </a:xfrm>
          <a:prstGeom prst="line">
            <a:avLst/>
          </a:prstGeom>
          <a:ln w="635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1C473A8-81A1-DE48-9567-BF8844E6459B}"/>
              </a:ext>
            </a:extLst>
          </p:cNvPr>
          <p:cNvSpPr/>
          <p:nvPr/>
        </p:nvSpPr>
        <p:spPr>
          <a:xfrm>
            <a:off x="5842861" y="1053885"/>
            <a:ext cx="1280786" cy="15781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BA3C7-CDCE-FB4C-A903-555713D0EB21}"/>
              </a:ext>
            </a:extLst>
          </p:cNvPr>
          <p:cNvSpPr txBox="1"/>
          <p:nvPr/>
        </p:nvSpPr>
        <p:spPr>
          <a:xfrm>
            <a:off x="7532176" y="1473637"/>
            <a:ext cx="26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the pandemic.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CF6148B-8937-B446-B08F-BE689F523D2E}"/>
              </a:ext>
            </a:extLst>
          </p:cNvPr>
          <p:cNvSpPr txBox="1">
            <a:spLocks/>
          </p:cNvSpPr>
          <p:nvPr/>
        </p:nvSpPr>
        <p:spPr>
          <a:xfrm>
            <a:off x="7179276" y="2632054"/>
            <a:ext cx="4823798" cy="20511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Income Inequality (Gini)</a:t>
            </a:r>
          </a:p>
          <a:p>
            <a:endParaRPr lang="en-US"/>
          </a:p>
          <a:p>
            <a:r>
              <a:rPr lang="en-US" b="0"/>
              <a:t>US: 			48.4%</a:t>
            </a:r>
          </a:p>
          <a:p>
            <a:r>
              <a:rPr lang="en-US" b="0"/>
              <a:t>CA: 			48.7%</a:t>
            </a:r>
          </a:p>
          <a:p>
            <a:r>
              <a:rPr lang="en-US" b="0"/>
              <a:t>Yolo County: 	50.9%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0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69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172246" y="999831"/>
            <a:ext cx="7847507" cy="5230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19F536C-DDF8-AA4A-BC34-1EAB3449B7F8}"/>
              </a:ext>
            </a:extLst>
          </p:cNvPr>
          <p:cNvSpPr/>
          <p:nvPr/>
        </p:nvSpPr>
        <p:spPr>
          <a:xfrm>
            <a:off x="6524786" y="3721421"/>
            <a:ext cx="821411" cy="103838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9619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7114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0F83-4BE7-EF49-B6DB-B4BD5B1E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Tale</a:t>
            </a:r>
            <a:r>
              <a:rPr lang="en-US" dirty="0"/>
              <a:t> of Two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2ED4F-223B-DE43-9239-BD15FD4DB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Increases in inequality have been consistent since late 1970s.</a:t>
            </a:r>
          </a:p>
          <a:p>
            <a:pPr>
              <a:spcAft>
                <a:spcPts val="1500"/>
              </a:spcAft>
            </a:pPr>
            <a:r>
              <a:rPr lang="en-US" dirty="0"/>
              <a:t>Causes have not:</a:t>
            </a:r>
          </a:p>
          <a:p>
            <a:pPr lvl="1">
              <a:spcAft>
                <a:spcPts val="1500"/>
              </a:spcAft>
            </a:pPr>
            <a:r>
              <a:rPr lang="en-US" sz="2800" dirty="0"/>
              <a:t>1980-2000 		- Changing returns to education.  </a:t>
            </a:r>
          </a:p>
          <a:p>
            <a:pPr lvl="1">
              <a:spcAft>
                <a:spcPts val="1500"/>
              </a:spcAft>
            </a:pPr>
            <a:r>
              <a:rPr lang="en-US" sz="2800" dirty="0"/>
              <a:t>2000-ongoing 	- Shifting income from workers to owners.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BD7A3-F864-F443-8422-39035EEE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8873-F1E9-BE40-83DF-00954EE8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urns to Education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A0963CF3-6169-DE46-AF7F-7B16160AD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838200" y="1293589"/>
            <a:ext cx="7859126" cy="49366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38236-5275-694E-BB9C-6D23CF7A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384CE-34AE-6B4D-96D5-F65D7367A291}"/>
              </a:ext>
            </a:extLst>
          </p:cNvPr>
          <p:cNvSpPr txBox="1"/>
          <p:nvPr/>
        </p:nvSpPr>
        <p:spPr>
          <a:xfrm>
            <a:off x="7187436" y="3429000"/>
            <a:ext cx="46210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College grads make almost</a:t>
            </a:r>
          </a:p>
          <a:p>
            <a:r>
              <a:rPr lang="en-US" sz="3200" dirty="0"/>
              <a:t>50% more than those</a:t>
            </a:r>
          </a:p>
          <a:p>
            <a:r>
              <a:rPr lang="en-US" sz="3200" dirty="0"/>
              <a:t>with only a HS diploma.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54892B-4482-D040-ACE6-CC8BF904C582}"/>
              </a:ext>
            </a:extLst>
          </p:cNvPr>
          <p:cNvCxnSpPr/>
          <p:nvPr/>
        </p:nvCxnSpPr>
        <p:spPr>
          <a:xfrm flipH="1" flipV="1">
            <a:off x="8472196" y="2444620"/>
            <a:ext cx="800555" cy="802433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3A72AF-3AEC-E445-A556-F4138F1AA839}"/>
              </a:ext>
            </a:extLst>
          </p:cNvPr>
          <p:cNvSpPr txBox="1"/>
          <p:nvPr/>
        </p:nvSpPr>
        <p:spPr>
          <a:xfrm>
            <a:off x="7077495" y="6456851"/>
            <a:ext cx="4581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https://pubs.aeaweb.org/doi/pdfplus/10.1257/aer.101.6.2309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03523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65269</TotalTime>
  <Words>1945</Words>
  <Application>Microsoft Macintosh PowerPoint</Application>
  <PresentationFormat>Widescreen</PresentationFormat>
  <Paragraphs>334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Courier New</vt:lpstr>
      <vt:lpstr>Georgia</vt:lpstr>
      <vt:lpstr>Custom Design</vt:lpstr>
      <vt:lpstr>Economic Inequality</vt:lpstr>
      <vt:lpstr> National Economic Education Delegation</vt:lpstr>
      <vt:lpstr>Credits and Disclaimer</vt:lpstr>
      <vt:lpstr>Outline: Economic Inequality</vt:lpstr>
      <vt:lpstr> National Income Inequality: Share of Top 10%</vt:lpstr>
      <vt:lpstr>The Abrupt Increase in Inequality</vt:lpstr>
      <vt:lpstr>Growth Has Been Primarily at the Very Top</vt:lpstr>
      <vt:lpstr>Tale of Two Periods</vt:lpstr>
      <vt:lpstr>Returns to Education</vt:lpstr>
      <vt:lpstr>Labor Income is Unhinged from Productivity</vt:lpstr>
      <vt:lpstr>Income Share Changes Between 1970  and 2017</vt:lpstr>
      <vt:lpstr>Income Changes from Growing Inequality</vt:lpstr>
      <vt:lpstr>Income and Wealth Inequality</vt:lpstr>
      <vt:lpstr>Your Local Income Inequality</vt:lpstr>
      <vt:lpstr>Wealth Inequality Exceeds Income Inequality</vt:lpstr>
      <vt:lpstr>Where Does Inequality Come From?</vt:lpstr>
      <vt:lpstr>Tax and Transfer Programs: Income Shares</vt:lpstr>
      <vt:lpstr>Market Forces and Inequality</vt:lpstr>
      <vt:lpstr> Declining Unionization</vt:lpstr>
      <vt:lpstr> Competition in the Economy</vt:lpstr>
      <vt:lpstr>Technological Change and Inequality</vt:lpstr>
      <vt:lpstr>Technology can Hurt Low Income Workers</vt:lpstr>
      <vt:lpstr>Globalization</vt:lpstr>
      <vt:lpstr> CEO Pay Has Been Growing Rapidly</vt:lpstr>
      <vt:lpstr> CEO Pay Has Been Growing Rapidly</vt:lpstr>
      <vt:lpstr>What is driving increasing inequality?</vt:lpstr>
      <vt:lpstr>Why Does Inequality Matter?</vt:lpstr>
      <vt:lpstr> An  International Perspective: Comparables</vt:lpstr>
      <vt:lpstr> Addressing Inequality: Is It A Problem?</vt:lpstr>
      <vt:lpstr>Addressing Inequality:  Immediately Available Policy Solutions (1/2)</vt:lpstr>
      <vt:lpstr>Addressing Inequality:  Immediately Available Policy Solutions (2/2)</vt:lpstr>
      <vt:lpstr>Addressing Inequality:  Long Term</vt:lpstr>
      <vt:lpstr> Summary</vt:lpstr>
      <vt:lpstr>Coronavirus and Inequality</vt:lpstr>
      <vt:lpstr>Spending Patterns Since First US Case</vt:lpstr>
      <vt:lpstr>Financial Insecurity Before Coronavirus</vt:lpstr>
      <vt:lpstr>PowerPoint Presentation</vt:lpstr>
      <vt:lpstr> Low Income Troubles</vt:lpstr>
      <vt:lpstr>Affecting Black Workers More than White</vt:lpstr>
      <vt:lpstr>Home Schooling - Access to the Internet</vt:lpstr>
      <vt:lpstr>Recovery/Recession for Whom?</vt:lpstr>
      <vt:lpstr>Rich Getting Richer</vt:lpstr>
      <vt:lpstr>Gains by American Billionaires</vt:lpstr>
      <vt:lpstr>Income and Wealth Inequality</vt:lpstr>
      <vt:lpstr> Thank you!</vt:lpstr>
      <vt:lpstr>Quintile Income Cutoffs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357</cp:revision>
  <cp:lastPrinted>2021-02-26T04:03:02Z</cp:lastPrinted>
  <dcterms:created xsi:type="dcterms:W3CDTF">2017-05-03T22:30:38Z</dcterms:created>
  <dcterms:modified xsi:type="dcterms:W3CDTF">2021-02-26T04:05:53Z</dcterms:modified>
</cp:coreProperties>
</file>