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6"/>
  </p:notesMasterIdLst>
  <p:handoutMasterIdLst>
    <p:handoutMasterId r:id="rId37"/>
  </p:handoutMasterIdLst>
  <p:sldIdLst>
    <p:sldId id="256" r:id="rId2"/>
    <p:sldId id="328" r:id="rId3"/>
    <p:sldId id="434" r:id="rId4"/>
    <p:sldId id="1169" r:id="rId5"/>
    <p:sldId id="415" r:id="rId6"/>
    <p:sldId id="1156" r:id="rId7"/>
    <p:sldId id="1104" r:id="rId8"/>
    <p:sldId id="1170" r:id="rId9"/>
    <p:sldId id="1078" r:id="rId10"/>
    <p:sldId id="1159" r:id="rId11"/>
    <p:sldId id="1171" r:id="rId12"/>
    <p:sldId id="1081" r:id="rId13"/>
    <p:sldId id="1082" r:id="rId14"/>
    <p:sldId id="1116" r:id="rId15"/>
    <p:sldId id="1084" r:id="rId16"/>
    <p:sldId id="1165" r:id="rId17"/>
    <p:sldId id="1173" r:id="rId18"/>
    <p:sldId id="1128" r:id="rId19"/>
    <p:sldId id="1127" r:id="rId20"/>
    <p:sldId id="1148" r:id="rId21"/>
    <p:sldId id="1132" r:id="rId22"/>
    <p:sldId id="1133" r:id="rId23"/>
    <p:sldId id="1153" r:id="rId24"/>
    <p:sldId id="1154" r:id="rId25"/>
    <p:sldId id="1086" r:id="rId26"/>
    <p:sldId id="1137" r:id="rId27"/>
    <p:sldId id="1138" r:id="rId28"/>
    <p:sldId id="1108" r:id="rId29"/>
    <p:sldId id="1139" r:id="rId30"/>
    <p:sldId id="1114" r:id="rId31"/>
    <p:sldId id="1110" r:id="rId32"/>
    <p:sldId id="1157" r:id="rId33"/>
    <p:sldId id="1027" r:id="rId34"/>
    <p:sldId id="107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5" autoAdjust="0"/>
    <p:restoredTop sz="94672"/>
  </p:normalViewPr>
  <p:slideViewPr>
    <p:cSldViewPr snapToGrid="0" snapToObjects="1">
      <p:cViewPr varScale="1">
        <p:scale>
          <a:sx n="99" d="100"/>
          <a:sy n="99" d="100"/>
        </p:scale>
        <p:origin x="232" y="176"/>
      </p:cViewPr>
      <p:guideLst>
        <p:guide orient="horz" pos="2160"/>
        <p:guide pos="3840"/>
      </p:guideLst>
    </p:cSldViewPr>
  </p:slideViewPr>
  <p:notesTextViewPr>
    <p:cViewPr>
      <p:scale>
        <a:sx n="1" d="1"/>
        <a:sy n="1" d="1"/>
      </p:scale>
      <p:origin x="0" y="0"/>
    </p:cViewPr>
  </p:notesTextViewPr>
  <p:sorterViewPr>
    <p:cViewPr>
      <p:scale>
        <a:sx n="140" d="100"/>
        <a:sy n="140" d="100"/>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9/16/21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9/16/21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Lato"/>
              </a:rPr>
              <a:t>While many people may assume that annual deportation figures refer to the removal of unauthorized immigrants living and working in the United States, in reality these numbers combine interior deportations with actions at the border — such as when asylum seekers turn themselves in to authorities or individuals are captured while attempting to cross the border without authorization. It is important to break down deportation statistics in order to get a clearer understanding of immigration enforcement inside the country. Relative to the late Bush and early Obama eras, the Trump administration removed a modest number of immigrants from the nation’s interior. Instead, the administration increased the visibility and unpredictability of enforcement activity directed at unauthorized individuals living within the U.S. and expanded the use of detention as part of immigration enforcement.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75435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81908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tiff"/><Relationship Id="rId12" Type="http://schemas.openxmlformats.org/officeDocument/2006/relationships/image" Target="../media/image24.tiff"/><Relationship Id="rId2" Type="http://schemas.openxmlformats.org/officeDocument/2006/relationships/image" Target="../media/image14.tiff"/><Relationship Id="rId1" Type="http://schemas.openxmlformats.org/officeDocument/2006/relationships/slideLayout" Target="../slideLayouts/slideLayout9.xml"/><Relationship Id="rId6" Type="http://schemas.openxmlformats.org/officeDocument/2006/relationships/image" Target="../media/image18.tiff"/><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tiff"/><Relationship Id="rId9" Type="http://schemas.openxmlformats.org/officeDocument/2006/relationships/image" Target="../media/image21.pn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Users/Jon/NEED%20Dropbox/Presentations/Immigration/Images/IncarcerationRates.tiff" TargetMode="External"/><Relationship Id="rId2" Type="http://schemas.openxmlformats.org/officeDocument/2006/relationships/image" Target="../media/image30.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migrationpolicy.org/programs/data-hub/us-immigration-trends#histo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Rotary Club of Watsonville </a:t>
            </a:r>
          </a:p>
          <a:p>
            <a:pPr>
              <a:lnSpc>
                <a:spcPct val="100000"/>
              </a:lnSpc>
              <a:spcBef>
                <a:spcPts val="0"/>
              </a:spcBef>
            </a:pPr>
            <a:r>
              <a:rPr lang="en-US" sz="1800" dirty="0">
                <a:solidFill>
                  <a:schemeClr val="tx2"/>
                </a:solidFill>
              </a:rPr>
              <a:t>Sept. 15, 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Doris </a:t>
            </a:r>
            <a:r>
              <a:rPr lang="en-US" sz="2900" dirty="0" err="1">
                <a:solidFill>
                  <a:schemeClr val="tx2"/>
                </a:solidFill>
              </a:rPr>
              <a:t>Geide</a:t>
            </a:r>
            <a:r>
              <a:rPr lang="en-US" sz="2900" dirty="0">
                <a:solidFill>
                  <a:schemeClr val="tx2"/>
                </a:solidFill>
              </a:rPr>
              <a:t>-Stevenson, PhD</a:t>
            </a:r>
            <a:br>
              <a:rPr lang="en-US" sz="2900" dirty="0">
                <a:solidFill>
                  <a:schemeClr val="tx2"/>
                </a:solidFill>
              </a:rPr>
            </a:br>
            <a:r>
              <a:rPr lang="en-US" sz="2600" dirty="0">
                <a:solidFill>
                  <a:schemeClr val="tx2"/>
                </a:solidFill>
              </a:rPr>
              <a:t>Weber State University </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7961993"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Im</a:t>
            </a:r>
            <a:r>
              <a:rPr lang="en-US" dirty="0"/>
              <a:t>migrant Deportations </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1026" name="Picture 2" descr="https://econofact.org/wp-content/uploads/2021/03/Watson_chart1_web_v2-e161669856240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7" y="1570038"/>
            <a:ext cx="6527005"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4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2506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90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 </a:t>
            </a:r>
            <a:r>
              <a:rPr lang="en-US" b="1" dirty="0"/>
              <a:t>but may also increase overall productivity. </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0536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a:t>
            </a:r>
            <a:r>
              <a:rPr lang="en-US" dirty="0" err="1">
                <a:solidFill>
                  <a:schemeClr val="bg1"/>
                </a:solidFill>
              </a:rPr>
              <a:t>C</a:t>
            </a:r>
            <a:r>
              <a:rPr lang="en-US" dirty="0" err="1">
                <a:solidFill>
                  <a:schemeClr val="accent1">
                    <a:lumMod val="75000"/>
                  </a:schemeClr>
                </a:solidFill>
              </a:rPr>
              <a:t>onsensus</a:t>
            </a:r>
            <a:r>
              <a:rPr lang="en-US" dirty="0">
                <a:solidFill>
                  <a:schemeClr val="accent1">
                    <a:lumMod val="75000"/>
                  </a:schemeClr>
                </a:solidFill>
              </a:rPr>
              <a:t> among Economists</a:t>
            </a:r>
            <a:endParaRPr lang="en-US" dirty="0"/>
          </a:p>
        </p:txBody>
      </p:sp>
      <p:sp>
        <p:nvSpPr>
          <p:cNvPr id="3" name="Content Placeholder 2"/>
          <p:cNvSpPr>
            <a:spLocks noGrp="1"/>
          </p:cNvSpPr>
          <p:nvPr>
            <p:ph idx="1"/>
          </p:nvPr>
        </p:nvSpPr>
        <p:spPr/>
        <p:txBody>
          <a:bodyPr/>
          <a:lstStyle/>
          <a:p>
            <a:r>
              <a:rPr lang="en-US" dirty="0"/>
              <a:t>97% of economists agree or agree with provisos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511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64913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5E25-3498-7E4D-8EB9-A953205D3D16}"/>
              </a:ext>
            </a:extLst>
          </p:cNvPr>
          <p:cNvSpPr>
            <a:spLocks noGrp="1"/>
          </p:cNvSpPr>
          <p:nvPr>
            <p:ph type="title"/>
          </p:nvPr>
        </p:nvSpPr>
        <p:spPr/>
        <p:txBody>
          <a:bodyPr>
            <a:normAutofit/>
          </a:bodyPr>
          <a:lstStyle/>
          <a:p>
            <a:r>
              <a:rPr lang="en-US" sz="3800" dirty="0">
                <a:solidFill>
                  <a:schemeClr val="bg1"/>
                </a:solidFill>
              </a:rPr>
              <a:t>Lab</a:t>
            </a:r>
            <a:r>
              <a:rPr lang="en-US" sz="3800" dirty="0"/>
              <a:t>or Market Implications: Evidence of Surplus</a:t>
            </a:r>
          </a:p>
        </p:txBody>
      </p:sp>
      <p:graphicFrame>
        <p:nvGraphicFramePr>
          <p:cNvPr id="5" name="Content Placeholder 4">
            <a:extLst>
              <a:ext uri="{FF2B5EF4-FFF2-40B4-BE49-F238E27FC236}">
                <a16:creationId xmlns:a16="http://schemas.microsoft.com/office/drawing/2014/main" id="{2DC55008-2A54-8544-BFA8-F56C959834FA}"/>
              </a:ext>
            </a:extLst>
          </p:cNvPr>
          <p:cNvGraphicFramePr>
            <a:graphicFrameLocks noGrp="1"/>
          </p:cNvGraphicFramePr>
          <p:nvPr>
            <p:ph idx="1"/>
            <p:extLst>
              <p:ext uri="{D42A27DB-BD31-4B8C-83A1-F6EECF244321}">
                <p14:modId xmlns:p14="http://schemas.microsoft.com/office/powerpoint/2010/main" val="1380913978"/>
              </p:ext>
            </p:extLst>
          </p:nvPr>
        </p:nvGraphicFramePr>
        <p:xfrm>
          <a:off x="838200" y="1570038"/>
          <a:ext cx="10515600" cy="35877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3696182"/>
                    </a:ext>
                  </a:extLst>
                </a:gridCol>
                <a:gridCol w="3505200">
                  <a:extLst>
                    <a:ext uri="{9D8B030D-6E8A-4147-A177-3AD203B41FA5}">
                      <a16:colId xmlns:a16="http://schemas.microsoft.com/office/drawing/2014/main" val="3108800935"/>
                    </a:ext>
                  </a:extLst>
                </a:gridCol>
                <a:gridCol w="3505200">
                  <a:extLst>
                    <a:ext uri="{9D8B030D-6E8A-4147-A177-3AD203B41FA5}">
                      <a16:colId xmlns:a16="http://schemas.microsoft.com/office/drawing/2014/main" val="4035300010"/>
                    </a:ext>
                  </a:extLst>
                </a:gridCol>
              </a:tblGrid>
              <a:tr h="717550">
                <a:tc>
                  <a:txBody>
                    <a:bodyPr/>
                    <a:lstStyle/>
                    <a:p>
                      <a:endParaRPr lang="en-US" sz="2800" b="1" dirty="0"/>
                    </a:p>
                  </a:txBody>
                  <a:tcPr anchor="b"/>
                </a:tc>
                <a:tc gridSpan="2">
                  <a:txBody>
                    <a:bodyPr/>
                    <a:lstStyle/>
                    <a:p>
                      <a:pPr algn="ctr"/>
                      <a:r>
                        <a:rPr lang="en-US" sz="2800" b="1" dirty="0"/>
                        <a:t>Surplus: % of GDP</a:t>
                      </a:r>
                    </a:p>
                  </a:txBody>
                  <a:tcPr anchor="b"/>
                </a:tc>
                <a:tc hMerge="1">
                  <a:txBody>
                    <a:bodyPr/>
                    <a:lstStyle/>
                    <a:p>
                      <a:pPr algn="ctr"/>
                      <a:endParaRPr lang="en-US" dirty="0"/>
                    </a:p>
                  </a:txBody>
                  <a:tcPr/>
                </a:tc>
                <a:extLst>
                  <a:ext uri="{0D108BD9-81ED-4DB2-BD59-A6C34878D82A}">
                    <a16:rowId xmlns:a16="http://schemas.microsoft.com/office/drawing/2014/main" val="3958664078"/>
                  </a:ext>
                </a:extLst>
              </a:tr>
              <a:tr h="717550">
                <a:tc>
                  <a:txBody>
                    <a:bodyPr/>
                    <a:lstStyle/>
                    <a:p>
                      <a:r>
                        <a:rPr lang="en-US" sz="2800" b="1" dirty="0"/>
                        <a:t>Type of Immigrants</a:t>
                      </a:r>
                    </a:p>
                  </a:txBody>
                  <a:tcPr anchor="b"/>
                </a:tc>
                <a:tc>
                  <a:txBody>
                    <a:bodyPr/>
                    <a:lstStyle/>
                    <a:p>
                      <a:pPr algn="ctr"/>
                      <a:r>
                        <a:rPr lang="en-US" sz="2800" b="1" dirty="0"/>
                        <a:t>Short Run</a:t>
                      </a:r>
                    </a:p>
                  </a:txBody>
                  <a:tcPr anchor="b"/>
                </a:tc>
                <a:tc>
                  <a:txBody>
                    <a:bodyPr/>
                    <a:lstStyle/>
                    <a:p>
                      <a:pPr algn="ctr"/>
                      <a:r>
                        <a:rPr lang="en-US" sz="2800" b="1" dirty="0"/>
                        <a:t>Long Run</a:t>
                      </a:r>
                    </a:p>
                  </a:txBody>
                  <a:tcPr anchor="b"/>
                </a:tc>
                <a:extLst>
                  <a:ext uri="{0D108BD9-81ED-4DB2-BD59-A6C34878D82A}">
                    <a16:rowId xmlns:a16="http://schemas.microsoft.com/office/drawing/2014/main" val="754103777"/>
                  </a:ext>
                </a:extLst>
              </a:tr>
              <a:tr h="717550">
                <a:tc>
                  <a:txBody>
                    <a:bodyPr/>
                    <a:lstStyle/>
                    <a:p>
                      <a:r>
                        <a:rPr lang="en-US" sz="2800" dirty="0"/>
                        <a:t>No Skill Bias</a:t>
                      </a:r>
                    </a:p>
                  </a:txBody>
                  <a:tcPr anchor="ctr"/>
                </a:tc>
                <a:tc>
                  <a:txBody>
                    <a:bodyPr/>
                    <a:lstStyle/>
                    <a:p>
                      <a:pPr algn="ctr"/>
                      <a:r>
                        <a:rPr lang="en-US" sz="2800" dirty="0"/>
                        <a:t>0.24 to 0.50</a:t>
                      </a:r>
                    </a:p>
                  </a:txBody>
                  <a:tcPr anchor="ctr"/>
                </a:tc>
                <a:tc>
                  <a:txBody>
                    <a:bodyPr/>
                    <a:lstStyle/>
                    <a:p>
                      <a:pPr algn="ctr"/>
                      <a:r>
                        <a:rPr lang="en-US" sz="2800" dirty="0"/>
                        <a:t>0.02 to 0.03</a:t>
                      </a:r>
                    </a:p>
                  </a:txBody>
                  <a:tcPr anchor="ctr"/>
                </a:tc>
                <a:extLst>
                  <a:ext uri="{0D108BD9-81ED-4DB2-BD59-A6C34878D82A}">
                    <a16:rowId xmlns:a16="http://schemas.microsoft.com/office/drawing/2014/main" val="2067436320"/>
                  </a:ext>
                </a:extLst>
              </a:tr>
              <a:tr h="717550">
                <a:tc>
                  <a:txBody>
                    <a:bodyPr/>
                    <a:lstStyle/>
                    <a:p>
                      <a:r>
                        <a:rPr lang="en-US" sz="2800" dirty="0"/>
                        <a:t>Low skilled </a:t>
                      </a:r>
                    </a:p>
                  </a:txBody>
                  <a:tcPr anchor="ctr"/>
                </a:tc>
                <a:tc>
                  <a:txBody>
                    <a:bodyPr/>
                    <a:lstStyle/>
                    <a:p>
                      <a:pPr algn="ctr"/>
                      <a:r>
                        <a:rPr lang="en-US" sz="2800" dirty="0"/>
                        <a:t>0.45 to 0.90</a:t>
                      </a:r>
                    </a:p>
                  </a:txBody>
                  <a:tcPr anchor="ctr"/>
                </a:tc>
                <a:tc>
                  <a:txBody>
                    <a:bodyPr/>
                    <a:lstStyle/>
                    <a:p>
                      <a:pPr algn="ctr"/>
                      <a:r>
                        <a:rPr lang="en-US" sz="2800" dirty="0"/>
                        <a:t>0.42 to 0.77</a:t>
                      </a:r>
                    </a:p>
                  </a:txBody>
                  <a:tcPr anchor="ctr"/>
                </a:tc>
                <a:extLst>
                  <a:ext uri="{0D108BD9-81ED-4DB2-BD59-A6C34878D82A}">
                    <a16:rowId xmlns:a16="http://schemas.microsoft.com/office/drawing/2014/main" val="4113747512"/>
                  </a:ext>
                </a:extLst>
              </a:tr>
              <a:tr h="717550">
                <a:tc>
                  <a:txBody>
                    <a:bodyPr/>
                    <a:lstStyle/>
                    <a:p>
                      <a:r>
                        <a:rPr lang="en-US" sz="2800" dirty="0"/>
                        <a:t>Highly skilled</a:t>
                      </a:r>
                    </a:p>
                  </a:txBody>
                  <a:tcPr anchor="ctr"/>
                </a:tc>
                <a:tc>
                  <a:txBody>
                    <a:bodyPr/>
                    <a:lstStyle/>
                    <a:p>
                      <a:pPr algn="ctr"/>
                      <a:r>
                        <a:rPr lang="en-US" sz="2800" dirty="0"/>
                        <a:t>0.75 to 1.35</a:t>
                      </a:r>
                    </a:p>
                  </a:txBody>
                  <a:tcPr anchor="ctr"/>
                </a:tc>
                <a:tc>
                  <a:txBody>
                    <a:bodyPr/>
                    <a:lstStyle/>
                    <a:p>
                      <a:pPr algn="ctr"/>
                      <a:r>
                        <a:rPr lang="en-US" sz="2800" dirty="0"/>
                        <a:t>0.16 to 0.31</a:t>
                      </a:r>
                    </a:p>
                  </a:txBody>
                  <a:tcPr anchor="ctr"/>
                </a:tc>
                <a:extLst>
                  <a:ext uri="{0D108BD9-81ED-4DB2-BD59-A6C34878D82A}">
                    <a16:rowId xmlns:a16="http://schemas.microsoft.com/office/drawing/2014/main" val="2304042941"/>
                  </a:ext>
                </a:extLst>
              </a:tr>
            </a:tbl>
          </a:graphicData>
        </a:graphic>
      </p:graphicFrame>
      <p:sp>
        <p:nvSpPr>
          <p:cNvPr id="4" name="Slide Number Placeholder 3">
            <a:extLst>
              <a:ext uri="{FF2B5EF4-FFF2-40B4-BE49-F238E27FC236}">
                <a16:creationId xmlns:a16="http://schemas.microsoft.com/office/drawing/2014/main" id="{9AFED31C-6999-2D45-92B2-D9B5C045494C}"/>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17CEDA2D-1801-334D-8192-AAE05D63A916}"/>
              </a:ext>
            </a:extLst>
          </p:cNvPr>
          <p:cNvSpPr txBox="1"/>
          <p:nvPr/>
        </p:nvSpPr>
        <p:spPr>
          <a:xfrm>
            <a:off x="9601200" y="6483194"/>
            <a:ext cx="1752600" cy="276999"/>
          </a:xfrm>
          <a:prstGeom prst="rect">
            <a:avLst/>
          </a:prstGeom>
          <a:noFill/>
        </p:spPr>
        <p:txBody>
          <a:bodyPr wrap="square" rtlCol="0">
            <a:spAutoFit/>
          </a:bodyPr>
          <a:lstStyle/>
          <a:p>
            <a:r>
              <a:rPr lang="en-US" sz="1200" dirty="0"/>
              <a:t>Source: </a:t>
            </a:r>
            <a:r>
              <a:rPr lang="en-US" sz="1200" dirty="0" err="1"/>
              <a:t>Borjas</a:t>
            </a:r>
            <a:r>
              <a:rPr lang="en-US" sz="1200" dirty="0"/>
              <a:t> (2014a).</a:t>
            </a:r>
          </a:p>
        </p:txBody>
      </p:sp>
    </p:spTree>
    <p:extLst>
      <p:ext uri="{BB962C8B-B14F-4D97-AF65-F5344CB8AC3E}">
        <p14:creationId xmlns:p14="http://schemas.microsoft.com/office/powerpoint/2010/main" val="292734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a:t>
            </a:r>
            <a:r>
              <a:rPr lang="en-US"/>
              <a:t>immigration increases </a:t>
            </a:r>
            <a:r>
              <a:rPr lang="en-US" dirty="0"/>
              <a:t>patenting by native-born population</a:t>
            </a:r>
          </a:p>
          <a:p>
            <a:pPr lvl="1"/>
            <a:r>
              <a:rPr lang="en-US" dirty="0"/>
              <a:t>Nonetheless, the effect is positive</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15371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9076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5742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2075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278544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48846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520+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a:t>
            </a:r>
            <a:r>
              <a:rPr lang="en-US"/>
              <a:t>immigrants affects crime rates.</a:t>
            </a:r>
            <a:endParaRPr lang="en-US" dirty="0"/>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711619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pic>
        <p:nvPicPr>
          <p:cNvPr id="6" name="Content Placeholder 5" descr="A screenshot of a cell phone&#10;&#10;Description automatically generated">
            <a:extLst>
              <a:ext uri="{FF2B5EF4-FFF2-40B4-BE49-F238E27FC236}">
                <a16:creationId xmlns:a16="http://schemas.microsoft.com/office/drawing/2014/main" id="{0481BE87-BD3B-014D-B981-ABBAC28AEB85}"/>
              </a:ext>
            </a:extLst>
          </p:cNvPr>
          <p:cNvPicPr>
            <a:picLocks noGrp="1" noChangeAspect="1"/>
          </p:cNvPicPr>
          <p:nvPr>
            <p:ph idx="1"/>
          </p:nvPr>
        </p:nvPicPr>
        <p:blipFill>
          <a:blip r:embed="rId2" r:link="rId3"/>
          <a:stretch>
            <a:fillRect/>
          </a:stretch>
        </p:blipFill>
        <p:spPr>
          <a:xfrm>
            <a:off x="1455632" y="1325563"/>
            <a:ext cx="9280736" cy="4521689"/>
          </a:xfrm>
        </p:spPr>
      </p:pic>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272750" y="6456851"/>
            <a:ext cx="2182649" cy="276999"/>
          </a:xfrm>
          <a:prstGeom prst="rect">
            <a:avLst/>
          </a:prstGeom>
          <a:noFill/>
        </p:spPr>
        <p:txBody>
          <a:bodyPr wrap="square" rtlCol="0">
            <a:spAutoFit/>
          </a:bodyPr>
          <a:lstStyle/>
          <a:p>
            <a:r>
              <a:rPr lang="en-US" sz="1200" dirty="0"/>
              <a:t>Source: Butcher &amp; </a:t>
            </a:r>
            <a:r>
              <a:rPr lang="en-US" sz="1200" dirty="0" err="1"/>
              <a:t>Piehl</a:t>
            </a:r>
            <a:r>
              <a:rPr lang="en-US" sz="1200" dirty="0"/>
              <a:t> (2008).</a:t>
            </a:r>
          </a:p>
        </p:txBody>
      </p:sp>
    </p:spTree>
    <p:extLst>
      <p:ext uri="{BB962C8B-B14F-4D97-AF65-F5344CB8AC3E}">
        <p14:creationId xmlns:p14="http://schemas.microsoft.com/office/powerpoint/2010/main" val="64163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lowers the wages of low-skilled workers.</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851475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57927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1534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History/Data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9420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Nu</a:t>
            </a:r>
            <a:r>
              <a:rPr lang="en-US" dirty="0"/>
              <a:t>mber of Immigrants and their Share of the </a:t>
            </a:r>
            <a:r>
              <a:rPr lang="en-US" dirty="0">
                <a:solidFill>
                  <a:schemeClr val="bg1"/>
                </a:solidFill>
              </a:rPr>
              <a:t>tot</a:t>
            </a:r>
            <a:r>
              <a:rPr lang="en-US" dirty="0"/>
              <a:t>al U.S. Population, 1850 -2019</a:t>
            </a:r>
          </a:p>
        </p:txBody>
      </p:sp>
      <p:sp>
        <p:nvSpPr>
          <p:cNvPr id="3" name="Content Placeholder 2"/>
          <p:cNvSpPr>
            <a:spLocks noGrp="1"/>
          </p:cNvSpPr>
          <p:nvPr>
            <p:ph idx="1"/>
          </p:nvPr>
        </p:nvSpPr>
        <p:spPr/>
        <p:txBody>
          <a:bodyPr/>
          <a:lstStyle/>
          <a:p>
            <a:r>
              <a:rPr lang="en-US" dirty="0">
                <a:hlinkClick r:id="rId2"/>
              </a:rPr>
              <a:t>https://www.migrationpolicy.org/programs/data-hub/us-immigration-trends#history</a:t>
            </a: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7950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38675</TotalTime>
  <Words>1821</Words>
  <Application>Microsoft Macintosh PowerPoint</Application>
  <PresentationFormat>Widescreen</PresentationFormat>
  <Paragraphs>265</Paragraphs>
  <Slides>34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Lato</vt:lpstr>
      <vt:lpstr>Custom Design</vt:lpstr>
      <vt:lpstr>PowerPoint Presentation</vt:lpstr>
      <vt:lpstr> National Economic Education Delegation</vt:lpstr>
      <vt:lpstr>Who Are We?</vt:lpstr>
      <vt:lpstr>Credits and Disclaimer</vt:lpstr>
      <vt:lpstr>Outline</vt:lpstr>
      <vt:lpstr>Historical Trends in Authorized Immigration</vt:lpstr>
      <vt:lpstr> Authorized Immigration by Region</vt:lpstr>
      <vt:lpstr>Number of Immigrants and their Share of the total U.S. Population, 1850 -2019</vt:lpstr>
      <vt:lpstr> Immigrant Population in 2017</vt:lpstr>
      <vt:lpstr>U.S.  Unauthorized Immigration: Labor Force</vt:lpstr>
      <vt:lpstr>  Immigrant Deportations </vt:lpstr>
      <vt:lpstr>Unauthorized Immigration: 2012-2016</vt:lpstr>
      <vt:lpstr>Why Do We Care?  Economic Implications</vt:lpstr>
      <vt:lpstr>GDP: How Does This Work?</vt:lpstr>
      <vt:lpstr>Labor Market Implications: Complicated</vt:lpstr>
      <vt:lpstr>Labor Market Implications: General Principles</vt:lpstr>
      <vt:lpstr> CConsensus among Economists</vt:lpstr>
      <vt:lpstr>Labor Market Implications: The Surplus</vt:lpstr>
      <vt:lpstr>Labor Market Implications: Evidence of Surplus</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283</cp:revision>
  <cp:lastPrinted>2021-09-14T20:49:19Z</cp:lastPrinted>
  <dcterms:created xsi:type="dcterms:W3CDTF">2017-05-03T22:30:38Z</dcterms:created>
  <dcterms:modified xsi:type="dcterms:W3CDTF">2021-09-16T14:24:01Z</dcterms:modified>
</cp:coreProperties>
</file>