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9"/>
  </p:notesMasterIdLst>
  <p:sldIdLst>
    <p:sldId id="256" r:id="rId2"/>
    <p:sldId id="328" r:id="rId3"/>
    <p:sldId id="1169" r:id="rId4"/>
    <p:sldId id="415" r:id="rId5"/>
    <p:sldId id="1145" r:id="rId6"/>
    <p:sldId id="1100" r:id="rId7"/>
    <p:sldId id="1142" r:id="rId8"/>
    <p:sldId id="1101" r:id="rId9"/>
    <p:sldId id="1104" r:id="rId10"/>
    <p:sldId id="1106" r:id="rId11"/>
    <p:sldId id="1078" r:id="rId12"/>
    <p:sldId id="1077" r:id="rId13"/>
    <p:sldId id="1159" r:id="rId14"/>
    <p:sldId id="1161" r:id="rId15"/>
    <p:sldId id="1160" r:id="rId16"/>
    <p:sldId id="1147" r:id="rId17"/>
    <p:sldId id="1166" r:id="rId18"/>
    <p:sldId id="1082" r:id="rId19"/>
    <p:sldId id="1116" r:id="rId20"/>
    <p:sldId id="1083" r:id="rId21"/>
    <p:sldId id="1084" r:id="rId22"/>
    <p:sldId id="1165" r:id="rId23"/>
    <p:sldId id="1129" r:id="rId24"/>
    <p:sldId id="1125" r:id="rId25"/>
    <p:sldId id="1148" r:id="rId26"/>
    <p:sldId id="1132" r:id="rId27"/>
    <p:sldId id="1133" r:id="rId28"/>
    <p:sldId id="1153" r:id="rId29"/>
    <p:sldId id="1154" r:id="rId30"/>
    <p:sldId id="1085" r:id="rId31"/>
    <p:sldId id="1086" r:id="rId32"/>
    <p:sldId id="1136" r:id="rId33"/>
    <p:sldId id="1137" r:id="rId34"/>
    <p:sldId id="1139" r:id="rId35"/>
    <p:sldId id="1138" r:id="rId36"/>
    <p:sldId id="1088" r:id="rId37"/>
    <p:sldId id="1109" r:id="rId38"/>
    <p:sldId id="1112" r:id="rId39"/>
    <p:sldId id="1110" r:id="rId40"/>
    <p:sldId id="1111" r:id="rId41"/>
    <p:sldId id="1113" r:id="rId42"/>
    <p:sldId id="1114" r:id="rId43"/>
    <p:sldId id="1157" r:id="rId44"/>
    <p:sldId id="1158" r:id="rId45"/>
    <p:sldId id="1163" r:id="rId46"/>
    <p:sldId id="1027" r:id="rId47"/>
    <p:sldId id="107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debra soled" initials="ds" lastIdx="2" clrIdx="1">
    <p:extLst>
      <p:ext uri="{19B8F6BF-5375-455C-9EA6-DF929625EA0E}">
        <p15:presenceInfo xmlns:p15="http://schemas.microsoft.com/office/powerpoint/2012/main" userId="9307cfb5ac3a12df" providerId="Windows Live"/>
      </p:ext>
    </p:extLst>
  </p:cmAuthor>
  <p:cmAuthor id="3" name="Jo Beth Mertens" initials="JBM" lastIdx="2" clrIdx="2">
    <p:extLst>
      <p:ext uri="{19B8F6BF-5375-455C-9EA6-DF929625EA0E}">
        <p15:presenceInfo xmlns:p15="http://schemas.microsoft.com/office/powerpoint/2012/main" userId="1dee4a1e1d1d8b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28" autoAdjust="0"/>
    <p:restoredTop sz="94674"/>
  </p:normalViewPr>
  <p:slideViewPr>
    <p:cSldViewPr snapToGrid="0" snapToObjects="1">
      <p:cViewPr varScale="1">
        <p:scale>
          <a:sx n="91" d="100"/>
          <a:sy n="91" d="100"/>
        </p:scale>
        <p:origin x="77" y="130"/>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2-06-09T10:55:19.266" idx="2">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6/9/2022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62% authorized entry</a:t>
            </a:r>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2641167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This graph shows an estimate of the taxes paid and the value of the benefits received by first-, second-, and third-generation immigrants at various ages. The blue lines reflect the value of benefits, and the red lines reflect the amount of taxes paid in.</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Immigrants between the ages of roughly 25 and 65 on average pay more into the system than they receive in benefits. The children of immigrants are relatively expensive because they go to school. Older immigrants are also expensive, because they might receive Medicare and Social Security benefits.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 terms of lifetime benefits, it depends on the age at which they arrive and whether they stay. Many immigrants are in the country only temporarily and are of prime working age. These people clearly contribute more to government revenue than they receive.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Sabon"/>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For others, it isn’t so clear.</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116508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file:////Users/Jon/NEED%20Dropbox/Presentations/Immigration/Graphs/americas.pn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file:////Users/Jon/NEED%20Dropbox/Presentations/Immigration/Images/IllegalShare.png"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pewresearch.org/fact-tank/2019/07/12/how-pew-research-center-counts-unauthorized-immigrants-in-u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file:////Users/Jon/NEED%20Dropbox/Presentations/Immigration/Graphs/unauth_states.pn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file:////Users/Jon/NEED%20Dropbox/Presentations/Immigration/Images/education.tiff" TargetMode="External"/><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file:////Users/Jon/NEED%20Dropbox/Presentations/Immigration/Graphs/recent_ed.png"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tiff"/><Relationship Id="rId12" Type="http://schemas.openxmlformats.org/officeDocument/2006/relationships/image" Target="../media/image32.tiff"/><Relationship Id="rId2" Type="http://schemas.openxmlformats.org/officeDocument/2006/relationships/image" Target="../media/image22.tiff"/><Relationship Id="rId1" Type="http://schemas.openxmlformats.org/officeDocument/2006/relationships/slideLayout" Target="../slideLayouts/slideLayout9.xml"/><Relationship Id="rId6" Type="http://schemas.openxmlformats.org/officeDocument/2006/relationships/image" Target="../media/image26.tiff"/><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tiff"/><Relationship Id="rId9" Type="http://schemas.openxmlformats.org/officeDocument/2006/relationships/image" Target="../media/image29.png"/><Relationship Id="rId1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Users/Jon/NEED%20Dropbox/Presentations/Immigration/Images/netfisc.tif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file:////Users/Jon/NEED%20Dropbox/Presentations/Immigration/Images/IncarcerationRates.tiff" TargetMode="External"/><Relationship Id="rId2" Type="http://schemas.openxmlformats.org/officeDocument/2006/relationships/image" Target="../media/image38.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file:////Users/Jon/NEED%20Dropbox/Presentations/Immigration/Images/crosscity.tiff" TargetMode="External"/><Relationship Id="rId2" Type="http://schemas.openxmlformats.org/officeDocument/2006/relationships/image" Target="../media/image40.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file:////Users/Jon/NEED%20Dropbox/Presentations/Immigration/Graphs/regions.p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dirty="0"/>
              <a:t>The Economics of Immigration</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211273"/>
            <a:ext cx="6091686" cy="127490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Tiger 21</a:t>
            </a:r>
          </a:p>
          <a:p>
            <a:pPr>
              <a:lnSpc>
                <a:spcPct val="100000"/>
              </a:lnSpc>
              <a:spcBef>
                <a:spcPts val="0"/>
              </a:spcBef>
            </a:pPr>
            <a:r>
              <a:rPr lang="en-US" sz="3200" dirty="0">
                <a:solidFill>
                  <a:schemeClr val="tx2"/>
                </a:solidFill>
              </a:rPr>
              <a:t>Vancouver, BC, Canada</a:t>
            </a:r>
          </a:p>
          <a:p>
            <a:pPr>
              <a:lnSpc>
                <a:spcPct val="100000"/>
              </a:lnSpc>
              <a:spcBef>
                <a:spcPts val="0"/>
              </a:spcBef>
            </a:pPr>
            <a:r>
              <a:rPr lang="en-US" sz="1800" dirty="0">
                <a:solidFill>
                  <a:schemeClr val="tx2"/>
                </a:solidFill>
              </a:rPr>
              <a:t>June 9,  2022</a:t>
            </a: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Jo Beth Mertens, PhD</a:t>
            </a:r>
          </a:p>
        </p:txBody>
      </p:sp>
      <p:pic>
        <p:nvPicPr>
          <p:cNvPr id="4" name="Picture 3" descr="A screenshot of a cell phone&#10;&#10;Description automatically generated">
            <a:extLst>
              <a:ext uri="{FF2B5EF4-FFF2-40B4-BE49-F238E27FC236}">
                <a16:creationId xmlns:a16="http://schemas.microsoft.com/office/drawing/2014/main" id="{DDCD7B4E-2843-5E42-BD7B-2CEA54746E7F}"/>
              </a:ext>
            </a:extLst>
          </p:cNvPr>
          <p:cNvPicPr>
            <a:picLocks noChangeAspect="1"/>
          </p:cNvPicPr>
          <p:nvPr/>
        </p:nvPicPr>
        <p:blipFill>
          <a:blip r:embed="rId2"/>
          <a:stretch>
            <a:fillRect/>
          </a:stretch>
        </p:blipFill>
        <p:spPr>
          <a:xfrm>
            <a:off x="986246" y="572552"/>
            <a:ext cx="3492500" cy="2324100"/>
          </a:xfrm>
          <a:prstGeom prst="rect">
            <a:avLst/>
          </a:prstGeom>
        </p:spPr>
      </p:pic>
      <p:pic>
        <p:nvPicPr>
          <p:cNvPr id="7" name="Picture 6" descr="A statue of a person&#10;&#10;Description automatically generated">
            <a:extLst>
              <a:ext uri="{FF2B5EF4-FFF2-40B4-BE49-F238E27FC236}">
                <a16:creationId xmlns:a16="http://schemas.microsoft.com/office/drawing/2014/main" id="{DB2F1D5D-1B3B-5E4F-9B0B-5B9013118BDB}"/>
              </a:ext>
            </a:extLst>
          </p:cNvPr>
          <p:cNvPicPr>
            <a:picLocks noChangeAspect="1"/>
          </p:cNvPicPr>
          <p:nvPr/>
        </p:nvPicPr>
        <p:blipFill>
          <a:blip r:embed="rId3"/>
          <a:stretch>
            <a:fillRect/>
          </a:stretch>
        </p:blipFill>
        <p:spPr>
          <a:xfrm>
            <a:off x="7961993" y="3869840"/>
            <a:ext cx="3517900" cy="2311400"/>
          </a:xfrm>
          <a:prstGeom prst="rect">
            <a:avLst/>
          </a:prstGeom>
        </p:spPr>
      </p:pic>
    </p:spTree>
    <p:extLst>
      <p:ext uri="{BB962C8B-B14F-4D97-AF65-F5344CB8AC3E}">
        <p14:creationId xmlns:p14="http://schemas.microsoft.com/office/powerpoint/2010/main" val="132633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B3B81-6178-CC4A-A5C0-0DBB04BF0EA5}"/>
              </a:ext>
            </a:extLst>
          </p:cNvPr>
          <p:cNvSpPr>
            <a:spLocks noGrp="1"/>
          </p:cNvSpPr>
          <p:nvPr>
            <p:ph type="title"/>
          </p:nvPr>
        </p:nvSpPr>
        <p:spPr>
          <a:xfrm>
            <a:off x="655320" y="-201336"/>
            <a:ext cx="10515600" cy="1325563"/>
          </a:xfrm>
        </p:spPr>
        <p:txBody>
          <a:bodyPr>
            <a:normAutofit/>
          </a:bodyPr>
          <a:lstStyle/>
          <a:p>
            <a:r>
              <a:rPr lang="en-US" dirty="0">
                <a:solidFill>
                  <a:schemeClr val="bg1"/>
                </a:solidFill>
              </a:rPr>
              <a:t> </a:t>
            </a:r>
            <a:br>
              <a:rPr lang="en-US" dirty="0">
                <a:solidFill>
                  <a:schemeClr val="bg1"/>
                </a:solidFill>
              </a:rPr>
            </a:br>
            <a:r>
              <a:rPr lang="en-US" dirty="0">
                <a:solidFill>
                  <a:schemeClr val="bg1"/>
                </a:solidFill>
              </a:rPr>
              <a:t> </a:t>
            </a:r>
            <a:r>
              <a:rPr lang="en-US" sz="3600" dirty="0">
                <a:solidFill>
                  <a:schemeClr val="bg1"/>
                </a:solidFill>
              </a:rPr>
              <a:t>Aut</a:t>
            </a:r>
            <a:r>
              <a:rPr lang="en-US" sz="3600" dirty="0"/>
              <a:t>horized Immigration from the Americas, 2000-17</a:t>
            </a:r>
          </a:p>
        </p:txBody>
      </p:sp>
      <p:pic>
        <p:nvPicPr>
          <p:cNvPr id="6" name="Content Placeholder 5" descr="A screenshot of a cell phone&#10;&#10;Description automatically generated">
            <a:extLst>
              <a:ext uri="{FF2B5EF4-FFF2-40B4-BE49-F238E27FC236}">
                <a16:creationId xmlns:a16="http://schemas.microsoft.com/office/drawing/2014/main" id="{D1E677B4-20A0-9449-A0D1-97390A3C1657}"/>
              </a:ext>
            </a:extLst>
          </p:cNvPr>
          <p:cNvPicPr>
            <a:picLocks noGrp="1" noChangeAspect="1"/>
          </p:cNvPicPr>
          <p:nvPr>
            <p:ph idx="1"/>
          </p:nvPr>
        </p:nvPicPr>
        <p:blipFill>
          <a:blip r:embed="rId2" r:link="rId3"/>
          <a:stretch>
            <a:fillRect/>
          </a:stretch>
        </p:blipFill>
        <p:spPr>
          <a:xfrm>
            <a:off x="2639691" y="1124227"/>
            <a:ext cx="6912618" cy="5029200"/>
          </a:xfrm>
        </p:spPr>
      </p:pic>
      <p:sp>
        <p:nvSpPr>
          <p:cNvPr id="4" name="Slide Number Placeholder 3">
            <a:extLst>
              <a:ext uri="{FF2B5EF4-FFF2-40B4-BE49-F238E27FC236}">
                <a16:creationId xmlns:a16="http://schemas.microsoft.com/office/drawing/2014/main" id="{F475526D-0D4D-5143-B10E-2CDB1C9BCFE7}"/>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3" name="TextBox 2">
            <a:extLst>
              <a:ext uri="{FF2B5EF4-FFF2-40B4-BE49-F238E27FC236}">
                <a16:creationId xmlns:a16="http://schemas.microsoft.com/office/drawing/2014/main" id="{401B0801-C958-4CB9-AE50-4D77A86A0D87}"/>
              </a:ext>
            </a:extLst>
          </p:cNvPr>
          <p:cNvSpPr txBox="1"/>
          <p:nvPr/>
        </p:nvSpPr>
        <p:spPr>
          <a:xfrm>
            <a:off x="8925886" y="1271678"/>
            <a:ext cx="626423" cy="369332"/>
          </a:xfrm>
          <a:prstGeom prst="rect">
            <a:avLst/>
          </a:prstGeom>
          <a:noFill/>
        </p:spPr>
        <p:txBody>
          <a:bodyPr wrap="square" rtlCol="0">
            <a:spAutoFit/>
          </a:bodyPr>
          <a:lstStyle/>
          <a:p>
            <a:r>
              <a:rPr lang="en-US" dirty="0">
                <a:solidFill>
                  <a:srgbClr val="FF0000"/>
                </a:solidFill>
              </a:rPr>
              <a:t>78%</a:t>
            </a:r>
          </a:p>
        </p:txBody>
      </p:sp>
    </p:spTree>
    <p:extLst>
      <p:ext uri="{BB962C8B-B14F-4D97-AF65-F5344CB8AC3E}">
        <p14:creationId xmlns:p14="http://schemas.microsoft.com/office/powerpoint/2010/main" val="3009388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FA09-0AFB-7246-A344-469F309830AC}"/>
              </a:ext>
            </a:extLst>
          </p:cNvPr>
          <p:cNvSpPr>
            <a:spLocks noGrp="1"/>
          </p:cNvSpPr>
          <p:nvPr>
            <p:ph type="title"/>
          </p:nvPr>
        </p:nvSpPr>
        <p:spPr>
          <a:xfrm>
            <a:off x="848360" y="0"/>
            <a:ext cx="10515600" cy="1325563"/>
          </a:xfrm>
        </p:spPr>
        <p:txBody>
          <a:bodyPr/>
          <a:lstStyle/>
          <a:p>
            <a:r>
              <a:rPr lang="en-US" dirty="0"/>
              <a:t> </a:t>
            </a:r>
            <a:r>
              <a:rPr lang="en-US" dirty="0">
                <a:solidFill>
                  <a:schemeClr val="bg1"/>
                </a:solidFill>
              </a:rPr>
              <a:t>Im</a:t>
            </a:r>
            <a:r>
              <a:rPr lang="en-US" dirty="0"/>
              <a:t>migrant Population in 2017</a:t>
            </a:r>
          </a:p>
        </p:txBody>
      </p:sp>
      <p:pic>
        <p:nvPicPr>
          <p:cNvPr id="6" name="Content Placeholder 5" descr="A screenshot of a cell phone&#10;&#10;Description automatically generated">
            <a:extLst>
              <a:ext uri="{FF2B5EF4-FFF2-40B4-BE49-F238E27FC236}">
                <a16:creationId xmlns:a16="http://schemas.microsoft.com/office/drawing/2014/main" id="{0646EA99-2103-7443-AE03-9982E2DB3BA1}"/>
              </a:ext>
            </a:extLst>
          </p:cNvPr>
          <p:cNvPicPr>
            <a:picLocks noGrp="1" noChangeAspect="1"/>
          </p:cNvPicPr>
          <p:nvPr>
            <p:ph idx="1"/>
          </p:nvPr>
        </p:nvPicPr>
        <p:blipFill>
          <a:blip r:embed="rId2" r:link="rId3"/>
          <a:stretch>
            <a:fillRect/>
          </a:stretch>
        </p:blipFill>
        <p:spPr>
          <a:xfrm>
            <a:off x="5186533" y="959614"/>
            <a:ext cx="5026439" cy="5440007"/>
          </a:xfrm>
        </p:spPr>
      </p:pic>
      <p:sp>
        <p:nvSpPr>
          <p:cNvPr id="4" name="Slide Number Placeholder 3">
            <a:extLst>
              <a:ext uri="{FF2B5EF4-FFF2-40B4-BE49-F238E27FC236}">
                <a16:creationId xmlns:a16="http://schemas.microsoft.com/office/drawing/2014/main" id="{739929D4-5631-6047-A803-96F201AF17A5}"/>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7" name="TextBox 6">
            <a:extLst>
              <a:ext uri="{FF2B5EF4-FFF2-40B4-BE49-F238E27FC236}">
                <a16:creationId xmlns:a16="http://schemas.microsoft.com/office/drawing/2014/main" id="{0A4F8DFE-145A-D84A-890A-939E4FECD1C1}"/>
              </a:ext>
            </a:extLst>
          </p:cNvPr>
          <p:cNvSpPr txBox="1"/>
          <p:nvPr/>
        </p:nvSpPr>
        <p:spPr>
          <a:xfrm>
            <a:off x="3796747" y="6456851"/>
            <a:ext cx="7656070" cy="276999"/>
          </a:xfrm>
          <a:prstGeom prst="rect">
            <a:avLst/>
          </a:prstGeom>
          <a:noFill/>
        </p:spPr>
        <p:txBody>
          <a:bodyPr wrap="none" rtlCol="0">
            <a:spAutoFit/>
          </a:bodyPr>
          <a:lstStyle/>
          <a:p>
            <a:r>
              <a:rPr lang="en-US" sz="1200" dirty="0">
                <a:hlinkClick r:id="rId4"/>
              </a:rPr>
              <a:t>https://www.pewresearch.org/fact-tank/2019/07/12/how-pew-research-center-counts-unauthorized-immigrants-in-us/</a:t>
            </a:r>
            <a:endParaRPr lang="en-US" sz="1200" dirty="0"/>
          </a:p>
        </p:txBody>
      </p:sp>
      <p:sp>
        <p:nvSpPr>
          <p:cNvPr id="3" name="TextBox 2">
            <a:extLst>
              <a:ext uri="{FF2B5EF4-FFF2-40B4-BE49-F238E27FC236}">
                <a16:creationId xmlns:a16="http://schemas.microsoft.com/office/drawing/2014/main" id="{5C5F6D66-8E3F-C745-8E79-FC46D332BE9F}"/>
              </a:ext>
            </a:extLst>
          </p:cNvPr>
          <p:cNvSpPr txBox="1"/>
          <p:nvPr/>
        </p:nvSpPr>
        <p:spPr>
          <a:xfrm>
            <a:off x="552572" y="2897650"/>
            <a:ext cx="4633961" cy="830997"/>
          </a:xfrm>
          <a:prstGeom prst="rect">
            <a:avLst/>
          </a:prstGeom>
          <a:noFill/>
        </p:spPr>
        <p:txBody>
          <a:bodyPr wrap="none" rtlCol="0">
            <a:spAutoFit/>
          </a:bodyPr>
          <a:lstStyle/>
          <a:p>
            <a:r>
              <a:rPr lang="en-US" sz="2400" b="1" dirty="0"/>
              <a:t>Categories of the total number </a:t>
            </a:r>
          </a:p>
          <a:p>
            <a:r>
              <a:rPr lang="en-US" sz="2400" b="1" dirty="0"/>
              <a:t>of immigrants in the United States.</a:t>
            </a:r>
          </a:p>
        </p:txBody>
      </p:sp>
      <p:sp>
        <p:nvSpPr>
          <p:cNvPr id="5" name="TextBox 4">
            <a:extLst>
              <a:ext uri="{FF2B5EF4-FFF2-40B4-BE49-F238E27FC236}">
                <a16:creationId xmlns:a16="http://schemas.microsoft.com/office/drawing/2014/main" id="{290EA77A-283D-4DC2-2C03-E4958B6997BC}"/>
              </a:ext>
            </a:extLst>
          </p:cNvPr>
          <p:cNvSpPr txBox="1"/>
          <p:nvPr/>
        </p:nvSpPr>
        <p:spPr>
          <a:xfrm>
            <a:off x="10125512" y="3313148"/>
            <a:ext cx="729842" cy="369332"/>
          </a:xfrm>
          <a:prstGeom prst="rect">
            <a:avLst/>
          </a:prstGeom>
          <a:noFill/>
        </p:spPr>
        <p:txBody>
          <a:bodyPr wrap="square" rtlCol="0">
            <a:spAutoFit/>
          </a:bodyPr>
          <a:lstStyle/>
          <a:p>
            <a:r>
              <a:rPr lang="en-US" dirty="0"/>
              <a:t>59%</a:t>
            </a:r>
          </a:p>
        </p:txBody>
      </p:sp>
      <p:sp>
        <p:nvSpPr>
          <p:cNvPr id="8" name="TextBox 7">
            <a:extLst>
              <a:ext uri="{FF2B5EF4-FFF2-40B4-BE49-F238E27FC236}">
                <a16:creationId xmlns:a16="http://schemas.microsoft.com/office/drawing/2014/main" id="{90F6BA10-8384-9FE1-EB8C-10B997281F9A}"/>
              </a:ext>
            </a:extLst>
          </p:cNvPr>
          <p:cNvSpPr txBox="1"/>
          <p:nvPr/>
        </p:nvSpPr>
        <p:spPr>
          <a:xfrm>
            <a:off x="7189365" y="5771626"/>
            <a:ext cx="637563" cy="369332"/>
          </a:xfrm>
          <a:prstGeom prst="rect">
            <a:avLst/>
          </a:prstGeom>
          <a:noFill/>
        </p:spPr>
        <p:txBody>
          <a:bodyPr wrap="square" rtlCol="0">
            <a:spAutoFit/>
          </a:bodyPr>
          <a:lstStyle/>
          <a:p>
            <a:r>
              <a:rPr lang="en-US" dirty="0"/>
              <a:t>35%</a:t>
            </a:r>
          </a:p>
        </p:txBody>
      </p:sp>
      <p:sp>
        <p:nvSpPr>
          <p:cNvPr id="9" name="TextBox 8">
            <a:extLst>
              <a:ext uri="{FF2B5EF4-FFF2-40B4-BE49-F238E27FC236}">
                <a16:creationId xmlns:a16="http://schemas.microsoft.com/office/drawing/2014/main" id="{5B3F3A67-0693-BE78-E883-AEBE20609FA3}"/>
              </a:ext>
            </a:extLst>
          </p:cNvPr>
          <p:cNvSpPr txBox="1"/>
          <p:nvPr/>
        </p:nvSpPr>
        <p:spPr>
          <a:xfrm>
            <a:off x="5436066" y="3816991"/>
            <a:ext cx="595618"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3124340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DE332-FE5D-2A45-911E-6BF86B609AC7}"/>
              </a:ext>
            </a:extLst>
          </p:cNvPr>
          <p:cNvSpPr>
            <a:spLocks noGrp="1"/>
          </p:cNvSpPr>
          <p:nvPr>
            <p:ph type="title"/>
          </p:nvPr>
        </p:nvSpPr>
        <p:spPr>
          <a:xfrm>
            <a:off x="716280" y="0"/>
            <a:ext cx="10515600" cy="1325563"/>
          </a:xfrm>
        </p:spPr>
        <p:txBody>
          <a:bodyPr/>
          <a:lstStyle/>
          <a:p>
            <a:r>
              <a:rPr lang="en-US" dirty="0">
                <a:solidFill>
                  <a:schemeClr val="bg1"/>
                </a:solidFill>
              </a:rPr>
              <a:t>U.S. </a:t>
            </a:r>
            <a:r>
              <a:rPr lang="en-US" dirty="0"/>
              <a:t> Unauthorized Immigration Totals</a:t>
            </a:r>
          </a:p>
        </p:txBody>
      </p:sp>
      <p:sp>
        <p:nvSpPr>
          <p:cNvPr id="4" name="Slide Number Placeholder 3">
            <a:extLst>
              <a:ext uri="{FF2B5EF4-FFF2-40B4-BE49-F238E27FC236}">
                <a16:creationId xmlns:a16="http://schemas.microsoft.com/office/drawing/2014/main" id="{B30AFB86-7C63-5C4D-830A-FAC8FACE6509}"/>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7" name="TextBox 6">
            <a:extLst>
              <a:ext uri="{FF2B5EF4-FFF2-40B4-BE49-F238E27FC236}">
                <a16:creationId xmlns:a16="http://schemas.microsoft.com/office/drawing/2014/main" id="{D8A37A66-D099-D541-A1C2-5168B1E09F24}"/>
              </a:ext>
            </a:extLst>
          </p:cNvPr>
          <p:cNvSpPr txBox="1"/>
          <p:nvPr/>
        </p:nvSpPr>
        <p:spPr>
          <a:xfrm>
            <a:off x="6334238" y="6456851"/>
            <a:ext cx="5202835" cy="276999"/>
          </a:xfrm>
          <a:prstGeom prst="rect">
            <a:avLst/>
          </a:prstGeom>
          <a:noFill/>
        </p:spPr>
        <p:txBody>
          <a:bodyPr wrap="none" rtlCol="0">
            <a:spAutoFit/>
          </a:bodyPr>
          <a:lstStyle/>
          <a:p>
            <a:r>
              <a:rPr lang="en-US" sz="1200" dirty="0"/>
              <a:t>Pew Research Center, 5 facts about illegal immigration in the U.S., June 12, 2019</a:t>
            </a:r>
          </a:p>
        </p:txBody>
      </p:sp>
      <p:pic>
        <p:nvPicPr>
          <p:cNvPr id="9" name="Content Placeholder 8">
            <a:extLst>
              <a:ext uri="{FF2B5EF4-FFF2-40B4-BE49-F238E27FC236}">
                <a16:creationId xmlns:a16="http://schemas.microsoft.com/office/drawing/2014/main" id="{D25BB46E-F091-3C43-940F-D31844E60C69}"/>
              </a:ext>
            </a:extLst>
          </p:cNvPr>
          <p:cNvPicPr>
            <a:picLocks noGrp="1" noChangeAspect="1"/>
          </p:cNvPicPr>
          <p:nvPr>
            <p:ph idx="1"/>
          </p:nvPr>
        </p:nvPicPr>
        <p:blipFill>
          <a:blip r:embed="rId2"/>
          <a:stretch>
            <a:fillRect/>
          </a:stretch>
        </p:blipFill>
        <p:spPr>
          <a:xfrm>
            <a:off x="2928395" y="947655"/>
            <a:ext cx="6007261" cy="5306415"/>
          </a:xfrm>
        </p:spPr>
      </p:pic>
    </p:spTree>
    <p:extLst>
      <p:ext uri="{BB962C8B-B14F-4D97-AF65-F5344CB8AC3E}">
        <p14:creationId xmlns:p14="http://schemas.microsoft.com/office/powerpoint/2010/main" val="2847283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0A17F-A627-164B-ABE1-55D0BF052371}"/>
              </a:ext>
            </a:extLst>
          </p:cNvPr>
          <p:cNvSpPr>
            <a:spLocks noGrp="1"/>
          </p:cNvSpPr>
          <p:nvPr>
            <p:ph type="title"/>
          </p:nvPr>
        </p:nvSpPr>
        <p:spPr>
          <a:xfrm>
            <a:off x="716280" y="0"/>
            <a:ext cx="10515600" cy="1325563"/>
          </a:xfrm>
        </p:spPr>
        <p:txBody>
          <a:bodyPr/>
          <a:lstStyle/>
          <a:p>
            <a:r>
              <a:rPr lang="en-US" dirty="0">
                <a:solidFill>
                  <a:schemeClr val="bg1"/>
                </a:solidFill>
              </a:rPr>
              <a:t>U.S. </a:t>
            </a:r>
            <a:r>
              <a:rPr lang="en-US" dirty="0"/>
              <a:t> Unauthorized Immigration: Labor Force</a:t>
            </a:r>
          </a:p>
        </p:txBody>
      </p:sp>
      <p:pic>
        <p:nvPicPr>
          <p:cNvPr id="7" name="Content Placeholder 6" descr="A close up of a map&#10;&#10;Description automatically generated">
            <a:extLst>
              <a:ext uri="{FF2B5EF4-FFF2-40B4-BE49-F238E27FC236}">
                <a16:creationId xmlns:a16="http://schemas.microsoft.com/office/drawing/2014/main" id="{F1B4BF71-0251-3C4C-B045-2303D0C88E04}"/>
              </a:ext>
            </a:extLst>
          </p:cNvPr>
          <p:cNvPicPr>
            <a:picLocks noGrp="1" noChangeAspect="1"/>
          </p:cNvPicPr>
          <p:nvPr>
            <p:ph sz="half" idx="1"/>
          </p:nvPr>
        </p:nvPicPr>
        <p:blipFill>
          <a:blip r:embed="rId2"/>
          <a:stretch>
            <a:fillRect/>
          </a:stretch>
        </p:blipFill>
        <p:spPr>
          <a:xfrm>
            <a:off x="1016001" y="1968144"/>
            <a:ext cx="4838700" cy="3619500"/>
          </a:xfrm>
        </p:spPr>
      </p:pic>
      <p:pic>
        <p:nvPicPr>
          <p:cNvPr id="9" name="Content Placeholder 8" descr="A close up of a map&#10;&#10;Description automatically generated">
            <a:extLst>
              <a:ext uri="{FF2B5EF4-FFF2-40B4-BE49-F238E27FC236}">
                <a16:creationId xmlns:a16="http://schemas.microsoft.com/office/drawing/2014/main" id="{8839CEC5-FE77-8F47-971A-0A2F45926AB3}"/>
              </a:ext>
            </a:extLst>
          </p:cNvPr>
          <p:cNvPicPr>
            <a:picLocks noGrp="1" noChangeAspect="1"/>
          </p:cNvPicPr>
          <p:nvPr>
            <p:ph sz="half" idx="2"/>
          </p:nvPr>
        </p:nvPicPr>
        <p:blipFill>
          <a:blip r:embed="rId3"/>
          <a:stretch>
            <a:fillRect/>
          </a:stretch>
        </p:blipFill>
        <p:spPr>
          <a:xfrm>
            <a:off x="6337300" y="2001044"/>
            <a:ext cx="4851400" cy="3517900"/>
          </a:xfrm>
        </p:spPr>
      </p:pic>
      <p:sp>
        <p:nvSpPr>
          <p:cNvPr id="5" name="Slide Number Placeholder 4">
            <a:extLst>
              <a:ext uri="{FF2B5EF4-FFF2-40B4-BE49-F238E27FC236}">
                <a16:creationId xmlns:a16="http://schemas.microsoft.com/office/drawing/2014/main" id="{30D4ADDD-519B-CE46-BCCA-D5B15755AC39}"/>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10" name="TextBox 9">
            <a:extLst>
              <a:ext uri="{FF2B5EF4-FFF2-40B4-BE49-F238E27FC236}">
                <a16:creationId xmlns:a16="http://schemas.microsoft.com/office/drawing/2014/main" id="{5D57BF44-9436-4347-A428-9E0A1F8D9304}"/>
              </a:ext>
            </a:extLst>
          </p:cNvPr>
          <p:cNvSpPr txBox="1"/>
          <p:nvPr/>
        </p:nvSpPr>
        <p:spPr>
          <a:xfrm>
            <a:off x="6334238" y="6456851"/>
            <a:ext cx="5202835" cy="276999"/>
          </a:xfrm>
          <a:prstGeom prst="rect">
            <a:avLst/>
          </a:prstGeom>
          <a:noFill/>
        </p:spPr>
        <p:txBody>
          <a:bodyPr wrap="none" rtlCol="0">
            <a:spAutoFit/>
          </a:bodyPr>
          <a:lstStyle/>
          <a:p>
            <a:r>
              <a:rPr lang="en-US" sz="1200" dirty="0"/>
              <a:t>Pew Research Center, 5 facts about illegal immigration in the U.S., June 12, 2019</a:t>
            </a:r>
          </a:p>
        </p:txBody>
      </p:sp>
    </p:spTree>
    <p:extLst>
      <p:ext uri="{BB962C8B-B14F-4D97-AF65-F5344CB8AC3E}">
        <p14:creationId xmlns:p14="http://schemas.microsoft.com/office/powerpoint/2010/main" val="3400252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DC51-7BB2-0F4A-A4D2-DF10DCCE90CB}"/>
              </a:ext>
            </a:extLst>
          </p:cNvPr>
          <p:cNvSpPr>
            <a:spLocks noGrp="1"/>
          </p:cNvSpPr>
          <p:nvPr>
            <p:ph type="title"/>
          </p:nvPr>
        </p:nvSpPr>
        <p:spPr>
          <a:xfrm>
            <a:off x="923544" y="0"/>
            <a:ext cx="10515600" cy="1325563"/>
          </a:xfrm>
        </p:spPr>
        <p:txBody>
          <a:bodyPr/>
          <a:lstStyle/>
          <a:p>
            <a:r>
              <a:rPr lang="en-US" dirty="0">
                <a:solidFill>
                  <a:schemeClr val="bg1"/>
                </a:solidFill>
              </a:rPr>
              <a:t>Un</a:t>
            </a:r>
            <a:r>
              <a:rPr lang="en-US" dirty="0"/>
              <a:t>authorized Immigration: Education</a:t>
            </a:r>
          </a:p>
        </p:txBody>
      </p:sp>
      <p:pic>
        <p:nvPicPr>
          <p:cNvPr id="7" name="Content Placeholder 6" descr="A screenshot of a cell phone&#10;&#10;Description automatically generated">
            <a:extLst>
              <a:ext uri="{FF2B5EF4-FFF2-40B4-BE49-F238E27FC236}">
                <a16:creationId xmlns:a16="http://schemas.microsoft.com/office/drawing/2014/main" id="{9EE8FFE9-F64C-F642-8146-2A3FE37A4C59}"/>
              </a:ext>
            </a:extLst>
          </p:cNvPr>
          <p:cNvPicPr>
            <a:picLocks noGrp="1" noChangeAspect="1"/>
          </p:cNvPicPr>
          <p:nvPr>
            <p:ph sz="half" idx="1"/>
          </p:nvPr>
        </p:nvPicPr>
        <p:blipFill>
          <a:blip r:embed="rId2"/>
          <a:stretch>
            <a:fillRect/>
          </a:stretch>
        </p:blipFill>
        <p:spPr>
          <a:xfrm>
            <a:off x="223704" y="2204357"/>
            <a:ext cx="5586546" cy="2711337"/>
          </a:xfrm>
        </p:spPr>
      </p:pic>
      <p:pic>
        <p:nvPicPr>
          <p:cNvPr id="9" name="Content Placeholder 8" descr="A screenshot of a cell phone&#10;&#10;Description automatically generated">
            <a:extLst>
              <a:ext uri="{FF2B5EF4-FFF2-40B4-BE49-F238E27FC236}">
                <a16:creationId xmlns:a16="http://schemas.microsoft.com/office/drawing/2014/main" id="{35341C82-FA54-7942-8545-275D26EC2D16}"/>
              </a:ext>
            </a:extLst>
          </p:cNvPr>
          <p:cNvPicPr>
            <a:picLocks noGrp="1" noChangeAspect="1"/>
          </p:cNvPicPr>
          <p:nvPr>
            <p:ph sz="half" idx="2"/>
          </p:nvPr>
        </p:nvPicPr>
        <p:blipFill>
          <a:blip r:embed="rId3"/>
          <a:stretch>
            <a:fillRect/>
          </a:stretch>
        </p:blipFill>
        <p:spPr>
          <a:xfrm>
            <a:off x="6172200" y="2279440"/>
            <a:ext cx="5707366" cy="2711337"/>
          </a:xfrm>
        </p:spPr>
      </p:pic>
      <p:sp>
        <p:nvSpPr>
          <p:cNvPr id="5" name="Slide Number Placeholder 4">
            <a:extLst>
              <a:ext uri="{FF2B5EF4-FFF2-40B4-BE49-F238E27FC236}">
                <a16:creationId xmlns:a16="http://schemas.microsoft.com/office/drawing/2014/main" id="{E524061A-9475-BB4F-970C-CF4323BA8338}"/>
              </a:ext>
            </a:extLst>
          </p:cNvPr>
          <p:cNvSpPr>
            <a:spLocks noGrp="1"/>
          </p:cNvSpPr>
          <p:nvPr>
            <p:ph type="sldNum" sz="quarter" idx="12"/>
          </p:nvPr>
        </p:nvSpPr>
        <p:spPr/>
        <p:txBody>
          <a:bodyPr/>
          <a:lstStyle/>
          <a:p>
            <a:fld id="{D9F085D5-EC86-4F6A-B501-C1359CB39116}" type="slidenum">
              <a:rPr lang="en-GB" smtClean="0"/>
              <a:t>14</a:t>
            </a:fld>
            <a:endParaRPr lang="en-GB"/>
          </a:p>
        </p:txBody>
      </p:sp>
      <p:sp>
        <p:nvSpPr>
          <p:cNvPr id="10" name="TextBox 9">
            <a:extLst>
              <a:ext uri="{FF2B5EF4-FFF2-40B4-BE49-F238E27FC236}">
                <a16:creationId xmlns:a16="http://schemas.microsoft.com/office/drawing/2014/main" id="{4DDA69C6-9EE0-DA42-BDD4-5C31189E75ED}"/>
              </a:ext>
            </a:extLst>
          </p:cNvPr>
          <p:cNvSpPr txBox="1"/>
          <p:nvPr/>
        </p:nvSpPr>
        <p:spPr>
          <a:xfrm>
            <a:off x="3280795" y="6456851"/>
            <a:ext cx="8735156" cy="276999"/>
          </a:xfrm>
          <a:prstGeom prst="rect">
            <a:avLst/>
          </a:prstGeom>
          <a:noFill/>
        </p:spPr>
        <p:txBody>
          <a:bodyPr wrap="square" rtlCol="0">
            <a:spAutoFit/>
          </a:bodyPr>
          <a:lstStyle/>
          <a:p>
            <a:r>
              <a:rPr lang="en-US" sz="1200" dirty="0"/>
              <a:t>Pew Research Center, U.S. unauthorized immigrants are more proficient in English, more educated than a decade ago, May 23, 2019</a:t>
            </a:r>
          </a:p>
        </p:txBody>
      </p:sp>
    </p:spTree>
    <p:extLst>
      <p:ext uri="{BB962C8B-B14F-4D97-AF65-F5344CB8AC3E}">
        <p14:creationId xmlns:p14="http://schemas.microsoft.com/office/powerpoint/2010/main" val="3408607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8A740-6D12-6843-B449-37E6C6BF6285}"/>
              </a:ext>
            </a:extLst>
          </p:cNvPr>
          <p:cNvSpPr>
            <a:spLocks noGrp="1"/>
          </p:cNvSpPr>
          <p:nvPr>
            <p:ph type="title"/>
          </p:nvPr>
        </p:nvSpPr>
        <p:spPr>
          <a:xfrm>
            <a:off x="716280" y="0"/>
            <a:ext cx="10515600" cy="1325563"/>
          </a:xfrm>
        </p:spPr>
        <p:txBody>
          <a:bodyPr/>
          <a:lstStyle/>
          <a:p>
            <a:r>
              <a:rPr lang="en-US" dirty="0">
                <a:solidFill>
                  <a:schemeClr val="bg1"/>
                </a:solidFill>
              </a:rPr>
              <a:t>US </a:t>
            </a:r>
            <a:r>
              <a:rPr lang="en-US" dirty="0"/>
              <a:t> Unauthorized Immigration: Duration</a:t>
            </a:r>
          </a:p>
        </p:txBody>
      </p:sp>
      <p:pic>
        <p:nvPicPr>
          <p:cNvPr id="6" name="Content Placeholder 5" descr="A close up of a map&#10;&#10;Description automatically generated">
            <a:extLst>
              <a:ext uri="{FF2B5EF4-FFF2-40B4-BE49-F238E27FC236}">
                <a16:creationId xmlns:a16="http://schemas.microsoft.com/office/drawing/2014/main" id="{EA0F43A6-DF10-8843-B486-373ABD936993}"/>
              </a:ext>
            </a:extLst>
          </p:cNvPr>
          <p:cNvPicPr>
            <a:picLocks noGrp="1" noChangeAspect="1"/>
          </p:cNvPicPr>
          <p:nvPr>
            <p:ph idx="1"/>
          </p:nvPr>
        </p:nvPicPr>
        <p:blipFill>
          <a:blip r:embed="rId2"/>
          <a:stretch>
            <a:fillRect/>
          </a:stretch>
        </p:blipFill>
        <p:spPr>
          <a:xfrm>
            <a:off x="2714296" y="1026027"/>
            <a:ext cx="6763407" cy="5029200"/>
          </a:xfrm>
        </p:spPr>
      </p:pic>
      <p:sp>
        <p:nvSpPr>
          <p:cNvPr id="4" name="Slide Number Placeholder 3">
            <a:extLst>
              <a:ext uri="{FF2B5EF4-FFF2-40B4-BE49-F238E27FC236}">
                <a16:creationId xmlns:a16="http://schemas.microsoft.com/office/drawing/2014/main" id="{F370FB35-7AFA-C34D-A07A-BE2F6A716C1C}"/>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7" name="TextBox 6">
            <a:extLst>
              <a:ext uri="{FF2B5EF4-FFF2-40B4-BE49-F238E27FC236}">
                <a16:creationId xmlns:a16="http://schemas.microsoft.com/office/drawing/2014/main" id="{7CBEEA93-672F-9C43-AD15-4B4CDD295F0A}"/>
              </a:ext>
            </a:extLst>
          </p:cNvPr>
          <p:cNvSpPr txBox="1"/>
          <p:nvPr/>
        </p:nvSpPr>
        <p:spPr>
          <a:xfrm>
            <a:off x="6334238" y="6456851"/>
            <a:ext cx="5202835" cy="276999"/>
          </a:xfrm>
          <a:prstGeom prst="rect">
            <a:avLst/>
          </a:prstGeom>
          <a:noFill/>
        </p:spPr>
        <p:txBody>
          <a:bodyPr wrap="none" rtlCol="0">
            <a:spAutoFit/>
          </a:bodyPr>
          <a:lstStyle/>
          <a:p>
            <a:r>
              <a:rPr lang="en-US" sz="1200" dirty="0"/>
              <a:t>Pew Research Center, 5 facts about illegal immigration in the U.S., June 12, 2019</a:t>
            </a:r>
          </a:p>
        </p:txBody>
      </p:sp>
    </p:spTree>
    <p:extLst>
      <p:ext uri="{BB962C8B-B14F-4D97-AF65-F5344CB8AC3E}">
        <p14:creationId xmlns:p14="http://schemas.microsoft.com/office/powerpoint/2010/main" val="3517529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4E6BE-B564-CA47-9767-47269EEF530B}"/>
              </a:ext>
            </a:extLst>
          </p:cNvPr>
          <p:cNvSpPr>
            <a:spLocks noGrp="1"/>
          </p:cNvSpPr>
          <p:nvPr>
            <p:ph type="title"/>
          </p:nvPr>
        </p:nvSpPr>
        <p:spPr>
          <a:xfrm>
            <a:off x="909320" y="0"/>
            <a:ext cx="10515600" cy="1325563"/>
          </a:xfrm>
        </p:spPr>
        <p:txBody>
          <a:bodyPr/>
          <a:lstStyle/>
          <a:p>
            <a:r>
              <a:rPr lang="en-US" dirty="0">
                <a:solidFill>
                  <a:schemeClr val="bg1"/>
                </a:solidFill>
              </a:rPr>
              <a:t>Un</a:t>
            </a:r>
            <a:r>
              <a:rPr lang="en-US" dirty="0"/>
              <a:t>authorized Immigration: Where They Live</a:t>
            </a:r>
          </a:p>
        </p:txBody>
      </p:sp>
      <p:sp>
        <p:nvSpPr>
          <p:cNvPr id="4" name="Slide Number Placeholder 3">
            <a:extLst>
              <a:ext uri="{FF2B5EF4-FFF2-40B4-BE49-F238E27FC236}">
                <a16:creationId xmlns:a16="http://schemas.microsoft.com/office/drawing/2014/main" id="{187A94D5-793A-CD46-A77C-A14087D0256E}"/>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10" name="Content Placeholder 9" descr="A screenshot of a cell phone&#10;&#10;Description automatically generated">
            <a:extLst>
              <a:ext uri="{FF2B5EF4-FFF2-40B4-BE49-F238E27FC236}">
                <a16:creationId xmlns:a16="http://schemas.microsoft.com/office/drawing/2014/main" id="{4EEDFE2A-0087-2F4A-81B0-87BB82969AE5}"/>
              </a:ext>
            </a:extLst>
          </p:cNvPr>
          <p:cNvPicPr>
            <a:picLocks noGrp="1" noChangeAspect="1"/>
          </p:cNvPicPr>
          <p:nvPr>
            <p:ph idx="1"/>
          </p:nvPr>
        </p:nvPicPr>
        <p:blipFill>
          <a:blip r:embed="rId2" r:link="rId3"/>
          <a:stretch>
            <a:fillRect/>
          </a:stretch>
        </p:blipFill>
        <p:spPr>
          <a:xfrm>
            <a:off x="2639691" y="1047523"/>
            <a:ext cx="6912618" cy="5029200"/>
          </a:xfrm>
        </p:spPr>
      </p:pic>
      <p:sp>
        <p:nvSpPr>
          <p:cNvPr id="3" name="TextBox 2">
            <a:extLst>
              <a:ext uri="{FF2B5EF4-FFF2-40B4-BE49-F238E27FC236}">
                <a16:creationId xmlns:a16="http://schemas.microsoft.com/office/drawing/2014/main" id="{2590559B-B350-4149-B728-90ACC347D1AF}"/>
              </a:ext>
            </a:extLst>
          </p:cNvPr>
          <p:cNvSpPr txBox="1"/>
          <p:nvPr/>
        </p:nvSpPr>
        <p:spPr>
          <a:xfrm>
            <a:off x="8699384" y="1786649"/>
            <a:ext cx="696286" cy="369332"/>
          </a:xfrm>
          <a:prstGeom prst="rect">
            <a:avLst/>
          </a:prstGeom>
          <a:noFill/>
        </p:spPr>
        <p:txBody>
          <a:bodyPr wrap="square" rtlCol="0">
            <a:spAutoFit/>
          </a:bodyPr>
          <a:lstStyle/>
          <a:p>
            <a:r>
              <a:rPr lang="en-US" dirty="0">
                <a:solidFill>
                  <a:srgbClr val="FF0000"/>
                </a:solidFill>
              </a:rPr>
              <a:t>27%</a:t>
            </a:r>
          </a:p>
        </p:txBody>
      </p:sp>
      <p:sp>
        <p:nvSpPr>
          <p:cNvPr id="5" name="TextBox 4">
            <a:extLst>
              <a:ext uri="{FF2B5EF4-FFF2-40B4-BE49-F238E27FC236}">
                <a16:creationId xmlns:a16="http://schemas.microsoft.com/office/drawing/2014/main" id="{DC99E009-A7A2-4509-B3CF-EB5639F713A2}"/>
              </a:ext>
            </a:extLst>
          </p:cNvPr>
          <p:cNvSpPr txBox="1"/>
          <p:nvPr/>
        </p:nvSpPr>
        <p:spPr>
          <a:xfrm>
            <a:off x="6920916" y="2228970"/>
            <a:ext cx="654343" cy="369332"/>
          </a:xfrm>
          <a:prstGeom prst="rect">
            <a:avLst/>
          </a:prstGeom>
          <a:noFill/>
        </p:spPr>
        <p:txBody>
          <a:bodyPr wrap="square" rtlCol="0">
            <a:spAutoFit/>
          </a:bodyPr>
          <a:lstStyle/>
          <a:p>
            <a:r>
              <a:rPr lang="en-US" dirty="0">
                <a:solidFill>
                  <a:srgbClr val="FF0000"/>
                </a:solidFill>
              </a:rPr>
              <a:t>14%</a:t>
            </a:r>
          </a:p>
        </p:txBody>
      </p:sp>
    </p:spTree>
    <p:extLst>
      <p:ext uri="{BB962C8B-B14F-4D97-AF65-F5344CB8AC3E}">
        <p14:creationId xmlns:p14="http://schemas.microsoft.com/office/powerpoint/2010/main" val="85761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F5E89-77FC-5944-BB6E-775370ED949F}"/>
              </a:ext>
            </a:extLst>
          </p:cNvPr>
          <p:cNvSpPr>
            <a:spLocks noGrp="1"/>
          </p:cNvSpPr>
          <p:nvPr>
            <p:ph type="title"/>
          </p:nvPr>
        </p:nvSpPr>
        <p:spPr>
          <a:xfrm>
            <a:off x="919480" y="0"/>
            <a:ext cx="10515600" cy="1325563"/>
          </a:xfrm>
        </p:spPr>
        <p:txBody>
          <a:bodyPr/>
          <a:lstStyle/>
          <a:p>
            <a:r>
              <a:rPr lang="en-US" dirty="0">
                <a:solidFill>
                  <a:schemeClr val="bg1"/>
                </a:solidFill>
              </a:rPr>
              <a:t>Un</a:t>
            </a:r>
            <a:r>
              <a:rPr lang="en-US" dirty="0"/>
              <a:t>authorized Immigration: Mode of Entry</a:t>
            </a:r>
          </a:p>
        </p:txBody>
      </p:sp>
      <p:pic>
        <p:nvPicPr>
          <p:cNvPr id="6" name="Content Placeholder 5" descr="A screenshot of a cell phone&#10;&#10;Description automatically generated">
            <a:extLst>
              <a:ext uri="{FF2B5EF4-FFF2-40B4-BE49-F238E27FC236}">
                <a16:creationId xmlns:a16="http://schemas.microsoft.com/office/drawing/2014/main" id="{FC0F422E-D2EB-2F4A-BBA3-6B103D9CA59B}"/>
              </a:ext>
            </a:extLst>
          </p:cNvPr>
          <p:cNvPicPr>
            <a:picLocks noGrp="1" noChangeAspect="1"/>
          </p:cNvPicPr>
          <p:nvPr>
            <p:ph idx="1"/>
          </p:nvPr>
        </p:nvPicPr>
        <p:blipFill>
          <a:blip r:embed="rId3"/>
          <a:stretch>
            <a:fillRect/>
          </a:stretch>
        </p:blipFill>
        <p:spPr>
          <a:xfrm>
            <a:off x="378186" y="1201026"/>
            <a:ext cx="11435627" cy="5029200"/>
          </a:xfrm>
        </p:spPr>
      </p:pic>
      <p:sp>
        <p:nvSpPr>
          <p:cNvPr id="4" name="Slide Number Placeholder 3">
            <a:extLst>
              <a:ext uri="{FF2B5EF4-FFF2-40B4-BE49-F238E27FC236}">
                <a16:creationId xmlns:a16="http://schemas.microsoft.com/office/drawing/2014/main" id="{B9EF969F-A101-4E41-A390-18E29278CA98}"/>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3" name="Oval 2">
            <a:extLst>
              <a:ext uri="{FF2B5EF4-FFF2-40B4-BE49-F238E27FC236}">
                <a16:creationId xmlns:a16="http://schemas.microsoft.com/office/drawing/2014/main" id="{B8686D47-5053-BC4B-BE9E-B97EEEF298F3}"/>
              </a:ext>
            </a:extLst>
          </p:cNvPr>
          <p:cNvSpPr/>
          <p:nvPr/>
        </p:nvSpPr>
        <p:spPr>
          <a:xfrm>
            <a:off x="7002966" y="2720898"/>
            <a:ext cx="691375" cy="42374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DF6C088-3E78-B643-8C1A-1F7008CC6887}"/>
              </a:ext>
            </a:extLst>
          </p:cNvPr>
          <p:cNvSpPr txBox="1"/>
          <p:nvPr/>
        </p:nvSpPr>
        <p:spPr>
          <a:xfrm>
            <a:off x="10111744" y="2372700"/>
            <a:ext cx="1702069" cy="307777"/>
          </a:xfrm>
          <a:prstGeom prst="rect">
            <a:avLst/>
          </a:prstGeom>
          <a:noFill/>
        </p:spPr>
        <p:txBody>
          <a:bodyPr wrap="none" rtlCol="0">
            <a:spAutoFit/>
          </a:bodyPr>
          <a:lstStyle/>
          <a:p>
            <a:r>
              <a:rPr lang="en-US" sz="1400" dirty="0"/>
              <a:t>Entry w/o Inspection</a:t>
            </a:r>
          </a:p>
        </p:txBody>
      </p:sp>
    </p:spTree>
    <p:extLst>
      <p:ext uri="{BB962C8B-B14F-4D97-AF65-F5344CB8AC3E}">
        <p14:creationId xmlns:p14="http://schemas.microsoft.com/office/powerpoint/2010/main" val="57544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CE81-6ABF-1348-91B2-A93F9178F573}"/>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y Do We Care?  Economic Implications</a:t>
            </a:r>
          </a:p>
        </p:txBody>
      </p:sp>
      <p:sp>
        <p:nvSpPr>
          <p:cNvPr id="3" name="Content Placeholder 2">
            <a:extLst>
              <a:ext uri="{FF2B5EF4-FFF2-40B4-BE49-F238E27FC236}">
                <a16:creationId xmlns:a16="http://schemas.microsoft.com/office/drawing/2014/main" id="{810242A6-158C-D24E-B5BC-1CA866666703}"/>
              </a:ext>
            </a:extLst>
          </p:cNvPr>
          <p:cNvSpPr>
            <a:spLocks noGrp="1"/>
          </p:cNvSpPr>
          <p:nvPr>
            <p:ph idx="1"/>
          </p:nvPr>
        </p:nvSpPr>
        <p:spPr>
          <a:xfrm>
            <a:off x="2688771" y="1602225"/>
            <a:ext cx="8149805" cy="4351338"/>
          </a:xfrm>
        </p:spPr>
        <p:txBody>
          <a:bodyPr/>
          <a:lstStyle/>
          <a:p>
            <a:r>
              <a:rPr lang="en-US" sz="3600" dirty="0"/>
              <a:t>GDP (Economic growth)</a:t>
            </a:r>
          </a:p>
          <a:p>
            <a:r>
              <a:rPr lang="en-US" sz="3600" dirty="0"/>
              <a:t>Labor markets</a:t>
            </a:r>
          </a:p>
          <a:p>
            <a:r>
              <a:rPr lang="en-US" sz="3600" dirty="0"/>
              <a:t>Government revenue and spending</a:t>
            </a:r>
          </a:p>
          <a:p>
            <a:pPr marL="0" indent="0">
              <a:buNone/>
            </a:pPr>
            <a:endParaRPr lang="en-US" sz="3600" dirty="0"/>
          </a:p>
          <a:p>
            <a:pPr marL="0" indent="0">
              <a:buNone/>
            </a:pPr>
            <a:endParaRPr lang="en-US" dirty="0"/>
          </a:p>
        </p:txBody>
      </p:sp>
      <p:sp>
        <p:nvSpPr>
          <p:cNvPr id="4" name="Slide Number Placeholder 3">
            <a:extLst>
              <a:ext uri="{FF2B5EF4-FFF2-40B4-BE49-F238E27FC236}">
                <a16:creationId xmlns:a16="http://schemas.microsoft.com/office/drawing/2014/main" id="{33FB01EB-E343-3A49-B16C-BBCD5676D86C}"/>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192506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86A8A-B2FB-E84A-8092-F417A6CBB17A}"/>
              </a:ext>
            </a:extLst>
          </p:cNvPr>
          <p:cNvSpPr>
            <a:spLocks noGrp="1"/>
          </p:cNvSpPr>
          <p:nvPr>
            <p:ph type="title"/>
          </p:nvPr>
        </p:nvSpPr>
        <p:spPr>
          <a:xfrm>
            <a:off x="838200" y="0"/>
            <a:ext cx="10556240" cy="1325563"/>
          </a:xfrm>
        </p:spPr>
        <p:txBody>
          <a:bodyPr/>
          <a:lstStyle/>
          <a:p>
            <a:r>
              <a:rPr lang="en-US" dirty="0">
                <a:solidFill>
                  <a:schemeClr val="bg1"/>
                </a:solidFill>
              </a:rPr>
              <a:t>GD</a:t>
            </a:r>
            <a:r>
              <a:rPr lang="en-US" dirty="0"/>
              <a:t>P: How Does This Work?</a:t>
            </a:r>
          </a:p>
        </p:txBody>
      </p:sp>
      <p:sp>
        <p:nvSpPr>
          <p:cNvPr id="3" name="Content Placeholder 2">
            <a:extLst>
              <a:ext uri="{FF2B5EF4-FFF2-40B4-BE49-F238E27FC236}">
                <a16:creationId xmlns:a16="http://schemas.microsoft.com/office/drawing/2014/main" id="{5E0C34B1-7664-B94A-BE13-AF97388F999E}"/>
              </a:ext>
            </a:extLst>
          </p:cNvPr>
          <p:cNvSpPr>
            <a:spLocks noGrp="1"/>
          </p:cNvSpPr>
          <p:nvPr>
            <p:ph idx="1"/>
          </p:nvPr>
        </p:nvSpPr>
        <p:spPr/>
        <p:txBody>
          <a:bodyPr/>
          <a:lstStyle/>
          <a:p>
            <a:r>
              <a:rPr lang="en-US" dirty="0"/>
              <a:t>What determines the size of an economy?</a:t>
            </a:r>
          </a:p>
          <a:p>
            <a:pPr lvl="1"/>
            <a:r>
              <a:rPr lang="en-US" dirty="0"/>
              <a:t>Technology/productivity</a:t>
            </a:r>
          </a:p>
          <a:p>
            <a:pPr lvl="1"/>
            <a:r>
              <a:rPr lang="en-US" dirty="0"/>
              <a:t>Physical capital</a:t>
            </a:r>
          </a:p>
          <a:p>
            <a:pPr lvl="1"/>
            <a:r>
              <a:rPr lang="en-US" dirty="0"/>
              <a:t>The number of workers</a:t>
            </a:r>
          </a:p>
          <a:p>
            <a:pPr lvl="2"/>
            <a:r>
              <a:rPr lang="en-US" dirty="0"/>
              <a:t>Immigration adds to the number of workers.</a:t>
            </a:r>
          </a:p>
          <a:p>
            <a:r>
              <a:rPr lang="en-US" dirty="0"/>
              <a:t>Number of immigrants in the labor force is high</a:t>
            </a:r>
          </a:p>
          <a:p>
            <a:pPr lvl="1"/>
            <a:r>
              <a:rPr lang="en-US" dirty="0"/>
              <a:t>28.2 million foreign-born persons ages 16+ in the labor force in 2018.</a:t>
            </a:r>
          </a:p>
          <a:p>
            <a:pPr lvl="1"/>
            <a:r>
              <a:rPr lang="en-US" dirty="0"/>
              <a:t>17.4% of the total US workforce.</a:t>
            </a:r>
          </a:p>
          <a:p>
            <a:r>
              <a:rPr lang="en-US" dirty="0"/>
              <a:t>Evidence</a:t>
            </a:r>
          </a:p>
          <a:p>
            <a:pPr lvl="1"/>
            <a:r>
              <a:rPr lang="en-US" dirty="0"/>
              <a:t>Immigrants added 11% to GDP ($2 trillion) in 2016.</a:t>
            </a:r>
          </a:p>
        </p:txBody>
      </p:sp>
      <p:sp>
        <p:nvSpPr>
          <p:cNvPr id="4" name="Slide Number Placeholder 3">
            <a:extLst>
              <a:ext uri="{FF2B5EF4-FFF2-40B4-BE49-F238E27FC236}">
                <a16:creationId xmlns:a16="http://schemas.microsoft.com/office/drawing/2014/main" id="{BDA2B726-8AF5-C344-AD86-78D13A16815B}"/>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2900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03541-E7B4-C64C-968F-C29A275BEA1A}"/>
              </a:ext>
            </a:extLst>
          </p:cNvPr>
          <p:cNvSpPr>
            <a:spLocks noGrp="1"/>
          </p:cNvSpPr>
          <p:nvPr>
            <p:ph type="title"/>
          </p:nvPr>
        </p:nvSpPr>
        <p:spPr>
          <a:xfrm>
            <a:off x="831850" y="2766752"/>
            <a:ext cx="10515600" cy="1830416"/>
          </a:xfrm>
        </p:spPr>
        <p:txBody>
          <a:bodyPr/>
          <a:lstStyle/>
          <a:p>
            <a:r>
              <a:rPr lang="en-US" dirty="0"/>
              <a:t>Immigration and Labor Markets</a:t>
            </a:r>
          </a:p>
        </p:txBody>
      </p:sp>
      <p:sp>
        <p:nvSpPr>
          <p:cNvPr id="4" name="Slide Number Placeholder 3">
            <a:extLst>
              <a:ext uri="{FF2B5EF4-FFF2-40B4-BE49-F238E27FC236}">
                <a16:creationId xmlns:a16="http://schemas.microsoft.com/office/drawing/2014/main" id="{EDA5B0FC-4C0C-9D49-B7DB-9B071D0FE468}"/>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512394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6E5C-22C1-294A-AA09-534D6328DB34}"/>
              </a:ext>
            </a:extLst>
          </p:cNvPr>
          <p:cNvSpPr>
            <a:spLocks noGrp="1"/>
          </p:cNvSpPr>
          <p:nvPr>
            <p:ph type="title"/>
          </p:nvPr>
        </p:nvSpPr>
        <p:spPr>
          <a:xfrm>
            <a:off x="787400" y="0"/>
            <a:ext cx="10515600" cy="1325563"/>
          </a:xfrm>
        </p:spPr>
        <p:txBody>
          <a:bodyPr/>
          <a:lstStyle/>
          <a:p>
            <a:r>
              <a:rPr lang="en-US" dirty="0">
                <a:solidFill>
                  <a:schemeClr val="bg1"/>
                </a:solidFill>
              </a:rPr>
              <a:t>Lab</a:t>
            </a:r>
            <a:r>
              <a:rPr lang="en-US" dirty="0"/>
              <a:t>or Market Implications: Complicated</a:t>
            </a:r>
          </a:p>
        </p:txBody>
      </p:sp>
      <p:sp>
        <p:nvSpPr>
          <p:cNvPr id="3" name="Content Placeholder 2">
            <a:extLst>
              <a:ext uri="{FF2B5EF4-FFF2-40B4-BE49-F238E27FC236}">
                <a16:creationId xmlns:a16="http://schemas.microsoft.com/office/drawing/2014/main" id="{F05077F8-E634-5F41-A90F-4A8ECBC6DD48}"/>
              </a:ext>
            </a:extLst>
          </p:cNvPr>
          <p:cNvSpPr>
            <a:spLocks noGrp="1"/>
          </p:cNvSpPr>
          <p:nvPr>
            <p:ph idx="1"/>
          </p:nvPr>
        </p:nvSpPr>
        <p:spPr/>
        <p:txBody>
          <a:bodyPr/>
          <a:lstStyle/>
          <a:p>
            <a:r>
              <a:rPr lang="en-US" dirty="0"/>
              <a:t>Depends on the type of immigrant: Skills/education</a:t>
            </a:r>
          </a:p>
          <a:p>
            <a:pPr lvl="1"/>
            <a:r>
              <a:rPr lang="en-US" dirty="0"/>
              <a:t>Similar to native-born population?</a:t>
            </a:r>
          </a:p>
          <a:p>
            <a:pPr lvl="1"/>
            <a:r>
              <a:rPr lang="en-US" dirty="0"/>
              <a:t>Low-skilled?</a:t>
            </a:r>
          </a:p>
          <a:p>
            <a:pPr lvl="1"/>
            <a:r>
              <a:rPr lang="en-US" dirty="0"/>
              <a:t>Highly skilled?</a:t>
            </a:r>
          </a:p>
          <a:p>
            <a:pPr marL="457200" lvl="1" indent="0">
              <a:buNone/>
            </a:pPr>
            <a:endParaRPr lang="en-US" dirty="0"/>
          </a:p>
          <a:p>
            <a:r>
              <a:rPr lang="en-US" dirty="0"/>
              <a:t>Brings capital market implications</a:t>
            </a:r>
          </a:p>
          <a:p>
            <a:pPr lvl="1"/>
            <a:r>
              <a:rPr lang="en-US" dirty="0"/>
              <a:t>Low-skilled – substitutes for capital</a:t>
            </a:r>
          </a:p>
          <a:p>
            <a:pPr lvl="1"/>
            <a:r>
              <a:rPr lang="en-US" dirty="0"/>
              <a:t>Highly skilled – capital complementing</a:t>
            </a:r>
          </a:p>
        </p:txBody>
      </p:sp>
      <p:sp>
        <p:nvSpPr>
          <p:cNvPr id="4" name="Slide Number Placeholder 3">
            <a:extLst>
              <a:ext uri="{FF2B5EF4-FFF2-40B4-BE49-F238E27FC236}">
                <a16:creationId xmlns:a16="http://schemas.microsoft.com/office/drawing/2014/main" id="{60528512-04FA-144D-BFC3-F7E338B9889C}"/>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5" name="TextBox 4">
            <a:extLst>
              <a:ext uri="{FF2B5EF4-FFF2-40B4-BE49-F238E27FC236}">
                <a16:creationId xmlns:a16="http://schemas.microsoft.com/office/drawing/2014/main" id="{BBC2CCCF-25E0-0C43-AAD7-9F2EB5BD1C96}"/>
              </a:ext>
            </a:extLst>
          </p:cNvPr>
          <p:cNvSpPr txBox="1"/>
          <p:nvPr/>
        </p:nvSpPr>
        <p:spPr>
          <a:xfrm>
            <a:off x="9007773" y="6478751"/>
            <a:ext cx="2216184" cy="276999"/>
          </a:xfrm>
          <a:prstGeom prst="rect">
            <a:avLst/>
          </a:prstGeom>
          <a:noFill/>
        </p:spPr>
        <p:txBody>
          <a:bodyPr wrap="none" rtlCol="0">
            <a:spAutoFit/>
          </a:bodyPr>
          <a:lstStyle/>
          <a:p>
            <a:r>
              <a:rPr lang="en-US" sz="1200" dirty="0"/>
              <a:t>Source: Hong &amp; McLaren (2015).</a:t>
            </a:r>
          </a:p>
        </p:txBody>
      </p:sp>
    </p:spTree>
    <p:extLst>
      <p:ext uri="{BB962C8B-B14F-4D97-AF65-F5344CB8AC3E}">
        <p14:creationId xmlns:p14="http://schemas.microsoft.com/office/powerpoint/2010/main" val="379702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D113-B15B-1C43-839B-5183D1786CE1}"/>
              </a:ext>
            </a:extLst>
          </p:cNvPr>
          <p:cNvSpPr>
            <a:spLocks noGrp="1"/>
          </p:cNvSpPr>
          <p:nvPr>
            <p:ph type="title"/>
          </p:nvPr>
        </p:nvSpPr>
        <p:spPr>
          <a:xfrm>
            <a:off x="797560" y="0"/>
            <a:ext cx="10515600" cy="1325563"/>
          </a:xfrm>
        </p:spPr>
        <p:txBody>
          <a:bodyPr/>
          <a:lstStyle/>
          <a:p>
            <a:r>
              <a:rPr lang="en-US" dirty="0">
                <a:solidFill>
                  <a:schemeClr val="bg1"/>
                </a:solidFill>
              </a:rPr>
              <a:t>Lab</a:t>
            </a:r>
            <a:r>
              <a:rPr lang="en-US" dirty="0"/>
              <a:t>or Market Implications: General Principles</a:t>
            </a:r>
          </a:p>
        </p:txBody>
      </p:sp>
      <p:sp>
        <p:nvSpPr>
          <p:cNvPr id="3" name="Content Placeholder 2">
            <a:extLst>
              <a:ext uri="{FF2B5EF4-FFF2-40B4-BE49-F238E27FC236}">
                <a16:creationId xmlns:a16="http://schemas.microsoft.com/office/drawing/2014/main" id="{BEE7E326-7C37-DF4E-8DDF-32B8C6F6FA7B}"/>
              </a:ext>
            </a:extLst>
          </p:cNvPr>
          <p:cNvSpPr>
            <a:spLocks noGrp="1"/>
          </p:cNvSpPr>
          <p:nvPr>
            <p:ph idx="1"/>
          </p:nvPr>
        </p:nvSpPr>
        <p:spPr/>
        <p:txBody>
          <a:bodyPr/>
          <a:lstStyle/>
          <a:p>
            <a:r>
              <a:rPr lang="en-US" dirty="0"/>
              <a:t>Short run</a:t>
            </a:r>
          </a:p>
          <a:p>
            <a:pPr lvl="1">
              <a:spcAft>
                <a:spcPts val="500"/>
              </a:spcAft>
            </a:pPr>
            <a:r>
              <a:rPr lang="en-US" dirty="0"/>
              <a:t>Harm likely to native-born workers who are similar to immigrants.</a:t>
            </a:r>
          </a:p>
          <a:p>
            <a:pPr lvl="1">
              <a:spcAft>
                <a:spcPts val="500"/>
              </a:spcAft>
            </a:pPr>
            <a:r>
              <a:rPr lang="en-US" dirty="0"/>
              <a:t>Benefit likely for other workers and owners of capital.</a:t>
            </a:r>
          </a:p>
          <a:p>
            <a:r>
              <a:rPr lang="en-US" dirty="0"/>
              <a:t>Long run</a:t>
            </a:r>
          </a:p>
          <a:p>
            <a:pPr lvl="1">
              <a:spcAft>
                <a:spcPts val="500"/>
              </a:spcAft>
            </a:pPr>
            <a:r>
              <a:rPr lang="en-US" b="1" i="1" dirty="0"/>
              <a:t>Lower prices </a:t>
            </a:r>
            <a:r>
              <a:rPr lang="en-US" dirty="0"/>
              <a:t>will restore some of the purchasing power of those harmed.</a:t>
            </a:r>
          </a:p>
          <a:p>
            <a:pPr lvl="1">
              <a:spcAft>
                <a:spcPts val="500"/>
              </a:spcAft>
            </a:pPr>
            <a:r>
              <a:rPr lang="en-US" b="1" i="1" dirty="0"/>
              <a:t>Expanded opportunities </a:t>
            </a:r>
            <a:r>
              <a:rPr lang="en-US" dirty="0"/>
              <a:t>may restore wages of harmed native-born workers.</a:t>
            </a:r>
          </a:p>
          <a:p>
            <a:pPr lvl="1">
              <a:spcAft>
                <a:spcPts val="500"/>
              </a:spcAft>
            </a:pPr>
            <a:r>
              <a:rPr lang="en-US" dirty="0"/>
              <a:t>Whether there are winners or losers in long-run depends on capital inflows, </a:t>
            </a:r>
            <a:r>
              <a:rPr lang="en-US" b="1" dirty="0"/>
              <a:t>could be a wash</a:t>
            </a:r>
          </a:p>
        </p:txBody>
      </p:sp>
      <p:sp>
        <p:nvSpPr>
          <p:cNvPr id="4" name="Slide Number Placeholder 3">
            <a:extLst>
              <a:ext uri="{FF2B5EF4-FFF2-40B4-BE49-F238E27FC236}">
                <a16:creationId xmlns:a16="http://schemas.microsoft.com/office/drawing/2014/main" id="{A01AEFBF-AC76-7C42-AD00-7D195CA33DCA}"/>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3505362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6E5C-22C1-294A-AA09-534D6328DB34}"/>
              </a:ext>
            </a:extLst>
          </p:cNvPr>
          <p:cNvSpPr>
            <a:spLocks noGrp="1"/>
          </p:cNvSpPr>
          <p:nvPr>
            <p:ph type="title"/>
          </p:nvPr>
        </p:nvSpPr>
        <p:spPr>
          <a:xfrm>
            <a:off x="889000" y="0"/>
            <a:ext cx="10515600" cy="1325563"/>
          </a:xfrm>
        </p:spPr>
        <p:txBody>
          <a:bodyPr/>
          <a:lstStyle/>
          <a:p>
            <a:r>
              <a:rPr lang="en-US" dirty="0">
                <a:solidFill>
                  <a:schemeClr val="bg1"/>
                </a:solidFill>
              </a:rPr>
              <a:t> Su</a:t>
            </a:r>
            <a:r>
              <a:rPr lang="en-US" dirty="0"/>
              <a:t>mmary of Labor Market Effects</a:t>
            </a:r>
          </a:p>
        </p:txBody>
      </p:sp>
      <p:sp>
        <p:nvSpPr>
          <p:cNvPr id="3" name="Content Placeholder 2">
            <a:extLst>
              <a:ext uri="{FF2B5EF4-FFF2-40B4-BE49-F238E27FC236}">
                <a16:creationId xmlns:a16="http://schemas.microsoft.com/office/drawing/2014/main" id="{F05077F8-E634-5F41-A90F-4A8ECBC6DD48}"/>
              </a:ext>
            </a:extLst>
          </p:cNvPr>
          <p:cNvSpPr>
            <a:spLocks noGrp="1"/>
          </p:cNvSpPr>
          <p:nvPr>
            <p:ph idx="1"/>
          </p:nvPr>
        </p:nvSpPr>
        <p:spPr/>
        <p:txBody>
          <a:bodyPr/>
          <a:lstStyle/>
          <a:p>
            <a:r>
              <a:rPr lang="en-US" dirty="0"/>
              <a:t>Immigration CAN lead to negative wage effects for competing native-born workers</a:t>
            </a:r>
          </a:p>
          <a:p>
            <a:pPr lvl="1"/>
            <a:r>
              <a:rPr lang="en-US" dirty="0"/>
              <a:t>Particularly high school dropouts and those in vulnerable communities.</a:t>
            </a:r>
          </a:p>
          <a:p>
            <a:r>
              <a:rPr lang="en-US" dirty="0"/>
              <a:t>Other workers will likely benefit</a:t>
            </a:r>
          </a:p>
          <a:p>
            <a:pPr lvl="1"/>
            <a:r>
              <a:rPr lang="en-US" dirty="0"/>
              <a:t>Through increased wages.</a:t>
            </a:r>
          </a:p>
          <a:p>
            <a:pPr lvl="1"/>
            <a:r>
              <a:rPr lang="en-US" dirty="0"/>
              <a:t>Through increased opportunity.</a:t>
            </a:r>
          </a:p>
          <a:p>
            <a:r>
              <a:rPr lang="en-US" dirty="0"/>
              <a:t>Owners of capital will benefit</a:t>
            </a:r>
          </a:p>
          <a:p>
            <a:pPr lvl="1"/>
            <a:r>
              <a:rPr lang="en-US" dirty="0"/>
              <a:t>Existing capital will earn greater returns.</a:t>
            </a:r>
          </a:p>
          <a:p>
            <a:pPr lvl="1"/>
            <a:r>
              <a:rPr lang="en-US" dirty="0"/>
              <a:t>More if immigrant labor complements existing capital.</a:t>
            </a:r>
          </a:p>
        </p:txBody>
      </p:sp>
      <p:sp>
        <p:nvSpPr>
          <p:cNvPr id="4" name="Slide Number Placeholder 3">
            <a:extLst>
              <a:ext uri="{FF2B5EF4-FFF2-40B4-BE49-F238E27FC236}">
                <a16:creationId xmlns:a16="http://schemas.microsoft.com/office/drawing/2014/main" id="{60528512-04FA-144D-BFC3-F7E338B9889C}"/>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5" name="TextBox 4">
            <a:extLst>
              <a:ext uri="{FF2B5EF4-FFF2-40B4-BE49-F238E27FC236}">
                <a16:creationId xmlns:a16="http://schemas.microsoft.com/office/drawing/2014/main" id="{BBC2CCCF-25E0-0C43-AAD7-9F2EB5BD1C96}"/>
              </a:ext>
            </a:extLst>
          </p:cNvPr>
          <p:cNvSpPr txBox="1"/>
          <p:nvPr/>
        </p:nvSpPr>
        <p:spPr>
          <a:xfrm>
            <a:off x="9007773" y="6478751"/>
            <a:ext cx="2216184" cy="276999"/>
          </a:xfrm>
          <a:prstGeom prst="rect">
            <a:avLst/>
          </a:prstGeom>
          <a:noFill/>
        </p:spPr>
        <p:txBody>
          <a:bodyPr wrap="none" rtlCol="0">
            <a:spAutoFit/>
          </a:bodyPr>
          <a:lstStyle/>
          <a:p>
            <a:r>
              <a:rPr lang="en-US" sz="1200" dirty="0"/>
              <a:t>Source: Hong &amp; McLaren (2015).</a:t>
            </a:r>
          </a:p>
        </p:txBody>
      </p:sp>
    </p:spTree>
    <p:extLst>
      <p:ext uri="{BB962C8B-B14F-4D97-AF65-F5344CB8AC3E}">
        <p14:creationId xmlns:p14="http://schemas.microsoft.com/office/powerpoint/2010/main" val="238948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4C882-2DEC-F844-9E26-8CEFBE4CF3F6}"/>
              </a:ext>
            </a:extLst>
          </p:cNvPr>
          <p:cNvSpPr>
            <a:spLocks noGrp="1"/>
          </p:cNvSpPr>
          <p:nvPr>
            <p:ph type="title"/>
          </p:nvPr>
        </p:nvSpPr>
        <p:spPr/>
        <p:txBody>
          <a:bodyPr/>
          <a:lstStyle/>
          <a:p>
            <a:r>
              <a:rPr lang="en-US" dirty="0">
                <a:solidFill>
                  <a:schemeClr val="bg1"/>
                </a:solidFill>
              </a:rPr>
              <a:t>Pat</a:t>
            </a:r>
            <a:r>
              <a:rPr lang="en-US" dirty="0"/>
              <a:t>tern of Immigration </a:t>
            </a:r>
            <a:r>
              <a:rPr lang="en-US" dirty="0" err="1"/>
              <a:t>wrt</a:t>
            </a:r>
            <a:r>
              <a:rPr lang="en-US" dirty="0"/>
              <a:t> Education</a:t>
            </a:r>
          </a:p>
        </p:txBody>
      </p:sp>
      <p:pic>
        <p:nvPicPr>
          <p:cNvPr id="6" name="Content Placeholder 5" descr="A screenshot of a cell phone&#10;&#10;Description automatically generated">
            <a:extLst>
              <a:ext uri="{FF2B5EF4-FFF2-40B4-BE49-F238E27FC236}">
                <a16:creationId xmlns:a16="http://schemas.microsoft.com/office/drawing/2014/main" id="{78DA47E9-7BA4-2B4D-B581-AEAB16CBC572}"/>
              </a:ext>
            </a:extLst>
          </p:cNvPr>
          <p:cNvPicPr>
            <a:picLocks noGrp="1" noChangeAspect="1"/>
          </p:cNvPicPr>
          <p:nvPr>
            <p:ph idx="1"/>
          </p:nvPr>
        </p:nvPicPr>
        <p:blipFill>
          <a:blip r:embed="rId2" r:link="rId3"/>
          <a:stretch>
            <a:fillRect/>
          </a:stretch>
        </p:blipFill>
        <p:spPr>
          <a:xfrm>
            <a:off x="2178557" y="1570038"/>
            <a:ext cx="7834885" cy="4351337"/>
          </a:xfrm>
        </p:spPr>
      </p:pic>
      <p:sp>
        <p:nvSpPr>
          <p:cNvPr id="4" name="Slide Number Placeholder 3">
            <a:extLst>
              <a:ext uri="{FF2B5EF4-FFF2-40B4-BE49-F238E27FC236}">
                <a16:creationId xmlns:a16="http://schemas.microsoft.com/office/drawing/2014/main" id="{C19BE5CA-1B77-F240-A20A-76E077B4C7F0}"/>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7" name="TextBox 6">
            <a:extLst>
              <a:ext uri="{FF2B5EF4-FFF2-40B4-BE49-F238E27FC236}">
                <a16:creationId xmlns:a16="http://schemas.microsoft.com/office/drawing/2014/main" id="{47035640-5858-434E-A990-6D684F8F7B6E}"/>
              </a:ext>
            </a:extLst>
          </p:cNvPr>
          <p:cNvSpPr txBox="1"/>
          <p:nvPr/>
        </p:nvSpPr>
        <p:spPr>
          <a:xfrm>
            <a:off x="9014792" y="6483194"/>
            <a:ext cx="2484782" cy="369332"/>
          </a:xfrm>
          <a:prstGeom prst="rect">
            <a:avLst/>
          </a:prstGeom>
          <a:noFill/>
        </p:spPr>
        <p:txBody>
          <a:bodyPr wrap="square" rtlCol="0">
            <a:spAutoFit/>
          </a:bodyPr>
          <a:lstStyle/>
          <a:p>
            <a:r>
              <a:rPr lang="en-US" sz="1200" dirty="0"/>
              <a:t>Source: </a:t>
            </a:r>
            <a:r>
              <a:rPr lang="en-US" sz="1200" dirty="0" err="1"/>
              <a:t>Blau</a:t>
            </a:r>
            <a:r>
              <a:rPr lang="en-US" sz="1200" dirty="0"/>
              <a:t> &amp; Mackie (2017), p. 88</a:t>
            </a:r>
            <a:r>
              <a:rPr lang="en-US" dirty="0"/>
              <a:t>.</a:t>
            </a:r>
          </a:p>
        </p:txBody>
      </p:sp>
      <p:sp>
        <p:nvSpPr>
          <p:cNvPr id="3" name="TextBox 2">
            <a:extLst>
              <a:ext uri="{FF2B5EF4-FFF2-40B4-BE49-F238E27FC236}">
                <a16:creationId xmlns:a16="http://schemas.microsoft.com/office/drawing/2014/main" id="{D629BDA6-1EB4-8A48-8979-728EF3B13BC7}"/>
              </a:ext>
            </a:extLst>
          </p:cNvPr>
          <p:cNvSpPr txBox="1"/>
          <p:nvPr/>
        </p:nvSpPr>
        <p:spPr>
          <a:xfrm>
            <a:off x="3731740" y="1200706"/>
            <a:ext cx="5859425" cy="369332"/>
          </a:xfrm>
          <a:prstGeom prst="rect">
            <a:avLst/>
          </a:prstGeom>
          <a:noFill/>
        </p:spPr>
        <p:txBody>
          <a:bodyPr wrap="none" rtlCol="0">
            <a:spAutoFit/>
          </a:bodyPr>
          <a:lstStyle/>
          <a:p>
            <a:r>
              <a:rPr lang="en-US" b="1" dirty="0"/>
              <a:t>Educational Attainment of Recent Immigrants – Last 5 Years</a:t>
            </a:r>
          </a:p>
        </p:txBody>
      </p:sp>
    </p:spTree>
    <p:extLst>
      <p:ext uri="{BB962C8B-B14F-4D97-AF65-F5344CB8AC3E}">
        <p14:creationId xmlns:p14="http://schemas.microsoft.com/office/powerpoint/2010/main" val="3812580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F05E-E87C-2546-844B-714997760241}"/>
              </a:ext>
            </a:extLst>
          </p:cNvPr>
          <p:cNvSpPr>
            <a:spLocks noGrp="1"/>
          </p:cNvSpPr>
          <p:nvPr>
            <p:ph type="title"/>
          </p:nvPr>
        </p:nvSpPr>
        <p:spPr>
          <a:xfrm>
            <a:off x="787400" y="0"/>
            <a:ext cx="10515600" cy="1325563"/>
          </a:xfrm>
        </p:spPr>
        <p:txBody>
          <a:bodyPr>
            <a:normAutofit/>
          </a:bodyPr>
          <a:lstStyle/>
          <a:p>
            <a:r>
              <a:rPr lang="en-US" sz="3800" dirty="0">
                <a:solidFill>
                  <a:schemeClr val="bg1"/>
                </a:solidFill>
              </a:rPr>
              <a:t>Rec</a:t>
            </a:r>
            <a:r>
              <a:rPr lang="en-US" sz="3800" dirty="0"/>
              <a:t>ent Immigrants Are Less and More Educated</a:t>
            </a:r>
          </a:p>
        </p:txBody>
      </p:sp>
      <p:sp>
        <p:nvSpPr>
          <p:cNvPr id="4" name="Slide Number Placeholder 3">
            <a:extLst>
              <a:ext uri="{FF2B5EF4-FFF2-40B4-BE49-F238E27FC236}">
                <a16:creationId xmlns:a16="http://schemas.microsoft.com/office/drawing/2014/main" id="{72CA4AF8-45EE-D44B-B3FA-E7F87F3AAD7C}"/>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10" name="Content Placeholder 9" descr="A screenshot of a cell phone&#10;&#10;Description automatically generated">
            <a:extLst>
              <a:ext uri="{FF2B5EF4-FFF2-40B4-BE49-F238E27FC236}">
                <a16:creationId xmlns:a16="http://schemas.microsoft.com/office/drawing/2014/main" id="{9AFA260E-43BC-C94D-8D3B-C0AB9E9C709F}"/>
              </a:ext>
            </a:extLst>
          </p:cNvPr>
          <p:cNvPicPr>
            <a:picLocks noGrp="1" noChangeAspect="1"/>
          </p:cNvPicPr>
          <p:nvPr>
            <p:ph idx="1"/>
          </p:nvPr>
        </p:nvPicPr>
        <p:blipFill>
          <a:blip r:embed="rId2" r:link="rId3"/>
          <a:stretch>
            <a:fillRect/>
          </a:stretch>
        </p:blipFill>
        <p:spPr>
          <a:xfrm>
            <a:off x="2325941" y="1201026"/>
            <a:ext cx="7540118" cy="5029200"/>
          </a:xfrm>
        </p:spPr>
      </p:pic>
    </p:spTree>
    <p:extLst>
      <p:ext uri="{BB962C8B-B14F-4D97-AF65-F5344CB8AC3E}">
        <p14:creationId xmlns:p14="http://schemas.microsoft.com/office/powerpoint/2010/main" val="257265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97F7-C173-3844-BA1F-9FFA56F7438E}"/>
              </a:ext>
            </a:extLst>
          </p:cNvPr>
          <p:cNvSpPr>
            <a:spLocks noGrp="1"/>
          </p:cNvSpPr>
          <p:nvPr>
            <p:ph type="title"/>
          </p:nvPr>
        </p:nvSpPr>
        <p:spPr>
          <a:xfrm>
            <a:off x="777240" y="0"/>
            <a:ext cx="10515600" cy="1325563"/>
          </a:xfrm>
        </p:spPr>
        <p:txBody>
          <a:bodyPr/>
          <a:lstStyle/>
          <a:p>
            <a:r>
              <a:rPr lang="en-US" dirty="0">
                <a:solidFill>
                  <a:schemeClr val="bg1"/>
                </a:solidFill>
              </a:rPr>
              <a:t>Skil</a:t>
            </a:r>
            <a:r>
              <a:rPr lang="en-US" dirty="0"/>
              <a:t>led Immigrants and Innovation</a:t>
            </a:r>
          </a:p>
        </p:txBody>
      </p:sp>
      <p:sp>
        <p:nvSpPr>
          <p:cNvPr id="3" name="Content Placeholder 2">
            <a:extLst>
              <a:ext uri="{FF2B5EF4-FFF2-40B4-BE49-F238E27FC236}">
                <a16:creationId xmlns:a16="http://schemas.microsoft.com/office/drawing/2014/main" id="{467B3CE2-9C5F-AD46-95E6-9478378B70A9}"/>
              </a:ext>
            </a:extLst>
          </p:cNvPr>
          <p:cNvSpPr>
            <a:spLocks noGrp="1"/>
          </p:cNvSpPr>
          <p:nvPr>
            <p:ph idx="1"/>
          </p:nvPr>
        </p:nvSpPr>
        <p:spPr/>
        <p:txBody>
          <a:bodyPr>
            <a:normAutofit/>
          </a:bodyPr>
          <a:lstStyle/>
          <a:p>
            <a:r>
              <a:rPr lang="en-US" dirty="0"/>
              <a:t>1% increase in the share of the immigrant college graduate population</a:t>
            </a:r>
          </a:p>
          <a:p>
            <a:pPr lvl="1"/>
            <a:r>
              <a:rPr lang="en-US" dirty="0"/>
              <a:t>9-18% increase in patenting per capita</a:t>
            </a:r>
          </a:p>
          <a:p>
            <a:pPr lvl="1"/>
            <a:r>
              <a:rPr lang="en-US" dirty="0"/>
              <a:t>Increased immigration increases patenting by native-born population</a:t>
            </a:r>
          </a:p>
          <a:p>
            <a:pPr marL="457200" lvl="1" indent="0">
              <a:buNone/>
            </a:pPr>
            <a:endParaRPr lang="en-US" dirty="0"/>
          </a:p>
          <a:p>
            <a:r>
              <a:rPr lang="en-US" dirty="0"/>
              <a:t>In the 1990s</a:t>
            </a:r>
          </a:p>
          <a:p>
            <a:pPr lvl="1"/>
            <a:r>
              <a:rPr lang="en-US" dirty="0"/>
              <a:t>Increased skilled immigration can account for one-third of increased patenting in that decade.</a:t>
            </a:r>
          </a:p>
          <a:p>
            <a:pPr lvl="1"/>
            <a:r>
              <a:rPr lang="en-US" dirty="0"/>
              <a:t>This translates into a 1.4-2.5% increase in GDP per capita by the end of the decade.</a:t>
            </a:r>
          </a:p>
        </p:txBody>
      </p:sp>
      <p:sp>
        <p:nvSpPr>
          <p:cNvPr id="4" name="Slide Number Placeholder 3">
            <a:extLst>
              <a:ext uri="{FF2B5EF4-FFF2-40B4-BE49-F238E27FC236}">
                <a16:creationId xmlns:a16="http://schemas.microsoft.com/office/drawing/2014/main" id="{A207D936-0061-B645-AA1F-E3A0D795C01F}"/>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1153716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97F7-C173-3844-BA1F-9FFA56F7438E}"/>
              </a:ext>
            </a:extLst>
          </p:cNvPr>
          <p:cNvSpPr>
            <a:spLocks noGrp="1"/>
          </p:cNvSpPr>
          <p:nvPr>
            <p:ph type="title"/>
          </p:nvPr>
        </p:nvSpPr>
        <p:spPr>
          <a:xfrm>
            <a:off x="848360" y="0"/>
            <a:ext cx="10515600" cy="1325563"/>
          </a:xfrm>
        </p:spPr>
        <p:txBody>
          <a:bodyPr/>
          <a:lstStyle/>
          <a:p>
            <a:r>
              <a:rPr lang="en-US" dirty="0">
                <a:solidFill>
                  <a:schemeClr val="bg1"/>
                </a:solidFill>
              </a:rPr>
              <a:t> Im</a:t>
            </a:r>
            <a:r>
              <a:rPr lang="en-US" dirty="0"/>
              <a:t>migrants and Entrepreneurship</a:t>
            </a:r>
          </a:p>
        </p:txBody>
      </p:sp>
      <p:pic>
        <p:nvPicPr>
          <p:cNvPr id="6" name="Content Placeholder 5" descr="A screenshot of a cell phone&#10;&#10;Description automatically generated">
            <a:extLst>
              <a:ext uri="{FF2B5EF4-FFF2-40B4-BE49-F238E27FC236}">
                <a16:creationId xmlns:a16="http://schemas.microsoft.com/office/drawing/2014/main" id="{26ED0094-8411-9141-9AB3-58E4CAE425F8}"/>
              </a:ext>
            </a:extLst>
          </p:cNvPr>
          <p:cNvPicPr>
            <a:picLocks noGrp="1" noChangeAspect="1"/>
          </p:cNvPicPr>
          <p:nvPr>
            <p:ph idx="1"/>
          </p:nvPr>
        </p:nvPicPr>
        <p:blipFill>
          <a:blip r:embed="rId2"/>
          <a:stretch>
            <a:fillRect/>
          </a:stretch>
        </p:blipFill>
        <p:spPr>
          <a:xfrm>
            <a:off x="2247780" y="1562708"/>
            <a:ext cx="7696439" cy="4667518"/>
          </a:xfrm>
        </p:spPr>
      </p:pic>
      <p:sp>
        <p:nvSpPr>
          <p:cNvPr id="4" name="Slide Number Placeholder 3">
            <a:extLst>
              <a:ext uri="{FF2B5EF4-FFF2-40B4-BE49-F238E27FC236}">
                <a16:creationId xmlns:a16="http://schemas.microsoft.com/office/drawing/2014/main" id="{A207D936-0061-B645-AA1F-E3A0D795C01F}"/>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7" name="TextBox 6">
            <a:extLst>
              <a:ext uri="{FF2B5EF4-FFF2-40B4-BE49-F238E27FC236}">
                <a16:creationId xmlns:a16="http://schemas.microsoft.com/office/drawing/2014/main" id="{585D4698-A432-4741-9100-E4DD992576A8}"/>
              </a:ext>
            </a:extLst>
          </p:cNvPr>
          <p:cNvSpPr txBox="1"/>
          <p:nvPr/>
        </p:nvSpPr>
        <p:spPr>
          <a:xfrm>
            <a:off x="3794824" y="1117759"/>
            <a:ext cx="4602350" cy="461665"/>
          </a:xfrm>
          <a:prstGeom prst="rect">
            <a:avLst/>
          </a:prstGeom>
          <a:noFill/>
        </p:spPr>
        <p:txBody>
          <a:bodyPr wrap="none" rtlCol="0">
            <a:spAutoFit/>
          </a:bodyPr>
          <a:lstStyle/>
          <a:p>
            <a:r>
              <a:rPr lang="en-US" sz="2400" b="1" dirty="0"/>
              <a:t>Self-Employment Rates by Nativity</a:t>
            </a:r>
          </a:p>
        </p:txBody>
      </p:sp>
      <p:sp>
        <p:nvSpPr>
          <p:cNvPr id="8" name="TextBox 7">
            <a:extLst>
              <a:ext uri="{FF2B5EF4-FFF2-40B4-BE49-F238E27FC236}">
                <a16:creationId xmlns:a16="http://schemas.microsoft.com/office/drawing/2014/main" id="{3F6BC315-3302-4F4F-BBB9-933B04F246C1}"/>
              </a:ext>
            </a:extLst>
          </p:cNvPr>
          <p:cNvSpPr txBox="1"/>
          <p:nvPr/>
        </p:nvSpPr>
        <p:spPr>
          <a:xfrm>
            <a:off x="7215809" y="6484087"/>
            <a:ext cx="4253947" cy="276999"/>
          </a:xfrm>
          <a:prstGeom prst="rect">
            <a:avLst/>
          </a:prstGeom>
          <a:noFill/>
        </p:spPr>
        <p:txBody>
          <a:bodyPr wrap="square" rtlCol="0">
            <a:spAutoFit/>
          </a:bodyPr>
          <a:lstStyle/>
          <a:p>
            <a:r>
              <a:rPr lang="en-US" sz="1200" dirty="0"/>
              <a:t>Source: Magnus Lofstrom from Current Population Survey Data.</a:t>
            </a:r>
          </a:p>
        </p:txBody>
      </p:sp>
    </p:spTree>
    <p:extLst>
      <p:ext uri="{BB962C8B-B14F-4D97-AF65-F5344CB8AC3E}">
        <p14:creationId xmlns:p14="http://schemas.microsoft.com/office/powerpoint/2010/main" val="343363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E0F3E6-EBA2-774C-B166-CC29C0F74968}"/>
              </a:ext>
            </a:extLst>
          </p:cNvPr>
          <p:cNvSpPr>
            <a:spLocks noGrp="1"/>
          </p:cNvSpPr>
          <p:nvPr>
            <p:ph type="sldNum" sz="quarter" idx="12"/>
          </p:nvPr>
        </p:nvSpPr>
        <p:spPr/>
        <p:txBody>
          <a:bodyPr/>
          <a:lstStyle/>
          <a:p>
            <a:fld id="{D9F085D5-EC86-4F6A-B501-C1359CB39116}" type="slidenum">
              <a:rPr lang="en-GB" smtClean="0"/>
              <a:t>28</a:t>
            </a:fld>
            <a:endParaRPr lang="en-GB"/>
          </a:p>
        </p:txBody>
      </p:sp>
      <p:pic>
        <p:nvPicPr>
          <p:cNvPr id="3" name="Picture 2">
            <a:extLst>
              <a:ext uri="{FF2B5EF4-FFF2-40B4-BE49-F238E27FC236}">
                <a16:creationId xmlns:a16="http://schemas.microsoft.com/office/drawing/2014/main" id="{99F0E544-5627-B442-A496-C3B953DEA701}"/>
              </a:ext>
            </a:extLst>
          </p:cNvPr>
          <p:cNvPicPr>
            <a:picLocks noChangeAspect="1"/>
          </p:cNvPicPr>
          <p:nvPr/>
        </p:nvPicPr>
        <p:blipFill>
          <a:blip r:embed="rId2"/>
          <a:stretch>
            <a:fillRect/>
          </a:stretch>
        </p:blipFill>
        <p:spPr>
          <a:xfrm>
            <a:off x="1206843" y="714633"/>
            <a:ext cx="1524000" cy="1524000"/>
          </a:xfrm>
          <a:prstGeom prst="rect">
            <a:avLst/>
          </a:prstGeom>
        </p:spPr>
      </p:pic>
      <p:pic>
        <p:nvPicPr>
          <p:cNvPr id="4" name="Picture 3">
            <a:extLst>
              <a:ext uri="{FF2B5EF4-FFF2-40B4-BE49-F238E27FC236}">
                <a16:creationId xmlns:a16="http://schemas.microsoft.com/office/drawing/2014/main" id="{A3AB6DAB-C88A-9C4F-80E4-ABFCE8864A8B}"/>
              </a:ext>
            </a:extLst>
          </p:cNvPr>
          <p:cNvPicPr>
            <a:picLocks noChangeAspect="1"/>
          </p:cNvPicPr>
          <p:nvPr/>
        </p:nvPicPr>
        <p:blipFill>
          <a:blip r:embed="rId3"/>
          <a:stretch>
            <a:fillRect/>
          </a:stretch>
        </p:blipFill>
        <p:spPr>
          <a:xfrm>
            <a:off x="4676861" y="2235584"/>
            <a:ext cx="1464104" cy="1464104"/>
          </a:xfrm>
          <a:prstGeom prst="rect">
            <a:avLst/>
          </a:prstGeom>
        </p:spPr>
      </p:pic>
      <p:pic>
        <p:nvPicPr>
          <p:cNvPr id="5" name="Picture 4">
            <a:extLst>
              <a:ext uri="{FF2B5EF4-FFF2-40B4-BE49-F238E27FC236}">
                <a16:creationId xmlns:a16="http://schemas.microsoft.com/office/drawing/2014/main" id="{CE89D2D6-11FB-F948-88D1-9F5280F6278E}"/>
              </a:ext>
            </a:extLst>
          </p:cNvPr>
          <p:cNvPicPr>
            <a:picLocks noChangeAspect="1"/>
          </p:cNvPicPr>
          <p:nvPr/>
        </p:nvPicPr>
        <p:blipFill>
          <a:blip r:embed="rId4"/>
          <a:stretch>
            <a:fillRect/>
          </a:stretch>
        </p:blipFill>
        <p:spPr>
          <a:xfrm>
            <a:off x="4002251" y="262649"/>
            <a:ext cx="5270500" cy="1536700"/>
          </a:xfrm>
          <a:prstGeom prst="rect">
            <a:avLst/>
          </a:prstGeom>
        </p:spPr>
      </p:pic>
      <p:pic>
        <p:nvPicPr>
          <p:cNvPr id="6" name="Picture 5">
            <a:extLst>
              <a:ext uri="{FF2B5EF4-FFF2-40B4-BE49-F238E27FC236}">
                <a16:creationId xmlns:a16="http://schemas.microsoft.com/office/drawing/2014/main" id="{3E8653C4-6E11-2D41-8FEC-C44E496A3320}"/>
              </a:ext>
            </a:extLst>
          </p:cNvPr>
          <p:cNvPicPr>
            <a:picLocks noChangeAspect="1"/>
          </p:cNvPicPr>
          <p:nvPr/>
        </p:nvPicPr>
        <p:blipFill>
          <a:blip r:embed="rId5"/>
          <a:stretch>
            <a:fillRect/>
          </a:stretch>
        </p:blipFill>
        <p:spPr>
          <a:xfrm>
            <a:off x="6233847" y="1603633"/>
            <a:ext cx="5118100" cy="1270000"/>
          </a:xfrm>
          <a:prstGeom prst="rect">
            <a:avLst/>
          </a:prstGeom>
        </p:spPr>
      </p:pic>
      <p:pic>
        <p:nvPicPr>
          <p:cNvPr id="7" name="Picture 6">
            <a:extLst>
              <a:ext uri="{FF2B5EF4-FFF2-40B4-BE49-F238E27FC236}">
                <a16:creationId xmlns:a16="http://schemas.microsoft.com/office/drawing/2014/main" id="{B04A39D8-15C1-4941-BFA1-71579A219077}"/>
              </a:ext>
            </a:extLst>
          </p:cNvPr>
          <p:cNvPicPr>
            <a:picLocks noChangeAspect="1"/>
          </p:cNvPicPr>
          <p:nvPr/>
        </p:nvPicPr>
        <p:blipFill>
          <a:blip r:embed="rId6"/>
          <a:stretch>
            <a:fillRect/>
          </a:stretch>
        </p:blipFill>
        <p:spPr>
          <a:xfrm>
            <a:off x="7972854" y="4362706"/>
            <a:ext cx="3172941" cy="1586471"/>
          </a:xfrm>
          <a:prstGeom prst="rect">
            <a:avLst/>
          </a:prstGeom>
        </p:spPr>
      </p:pic>
      <p:pic>
        <p:nvPicPr>
          <p:cNvPr id="8" name="Picture 7">
            <a:extLst>
              <a:ext uri="{FF2B5EF4-FFF2-40B4-BE49-F238E27FC236}">
                <a16:creationId xmlns:a16="http://schemas.microsoft.com/office/drawing/2014/main" id="{924DFF07-8C9D-704D-81E5-9D767E78ADBD}"/>
              </a:ext>
            </a:extLst>
          </p:cNvPr>
          <p:cNvPicPr>
            <a:picLocks noChangeAspect="1"/>
          </p:cNvPicPr>
          <p:nvPr/>
        </p:nvPicPr>
        <p:blipFill>
          <a:blip r:embed="rId7"/>
          <a:stretch>
            <a:fillRect/>
          </a:stretch>
        </p:blipFill>
        <p:spPr>
          <a:xfrm>
            <a:off x="4605500" y="5254367"/>
            <a:ext cx="2032001" cy="745924"/>
          </a:xfrm>
          <a:prstGeom prst="rect">
            <a:avLst/>
          </a:prstGeom>
        </p:spPr>
      </p:pic>
      <p:pic>
        <p:nvPicPr>
          <p:cNvPr id="9" name="Picture 8">
            <a:extLst>
              <a:ext uri="{FF2B5EF4-FFF2-40B4-BE49-F238E27FC236}">
                <a16:creationId xmlns:a16="http://schemas.microsoft.com/office/drawing/2014/main" id="{E1CFD0A7-B105-F146-97BF-39BA3419DDB7}"/>
              </a:ext>
            </a:extLst>
          </p:cNvPr>
          <p:cNvPicPr>
            <a:picLocks noChangeAspect="1"/>
          </p:cNvPicPr>
          <p:nvPr/>
        </p:nvPicPr>
        <p:blipFill>
          <a:blip r:embed="rId8"/>
          <a:stretch>
            <a:fillRect/>
          </a:stretch>
        </p:blipFill>
        <p:spPr>
          <a:xfrm>
            <a:off x="967947" y="3717914"/>
            <a:ext cx="3637553" cy="689146"/>
          </a:xfrm>
          <a:prstGeom prst="rect">
            <a:avLst/>
          </a:prstGeom>
        </p:spPr>
      </p:pic>
      <p:pic>
        <p:nvPicPr>
          <p:cNvPr id="10" name="Picture 9">
            <a:extLst>
              <a:ext uri="{FF2B5EF4-FFF2-40B4-BE49-F238E27FC236}">
                <a16:creationId xmlns:a16="http://schemas.microsoft.com/office/drawing/2014/main" id="{52E96618-1786-AB4C-AB13-E1BBD6E23ABC}"/>
              </a:ext>
            </a:extLst>
          </p:cNvPr>
          <p:cNvPicPr>
            <a:picLocks noChangeAspect="1"/>
          </p:cNvPicPr>
          <p:nvPr/>
        </p:nvPicPr>
        <p:blipFill>
          <a:blip r:embed="rId9"/>
          <a:stretch>
            <a:fillRect/>
          </a:stretch>
        </p:blipFill>
        <p:spPr>
          <a:xfrm>
            <a:off x="8543016" y="2475622"/>
            <a:ext cx="1320800" cy="1625600"/>
          </a:xfrm>
          <a:prstGeom prst="rect">
            <a:avLst/>
          </a:prstGeom>
        </p:spPr>
      </p:pic>
      <p:pic>
        <p:nvPicPr>
          <p:cNvPr id="12" name="Picture 11">
            <a:extLst>
              <a:ext uri="{FF2B5EF4-FFF2-40B4-BE49-F238E27FC236}">
                <a16:creationId xmlns:a16="http://schemas.microsoft.com/office/drawing/2014/main" id="{4745A7AA-9619-2148-88D2-89973BA95B3C}"/>
              </a:ext>
            </a:extLst>
          </p:cNvPr>
          <p:cNvPicPr>
            <a:picLocks noChangeAspect="1"/>
          </p:cNvPicPr>
          <p:nvPr/>
        </p:nvPicPr>
        <p:blipFill>
          <a:blip r:embed="rId10"/>
          <a:stretch>
            <a:fillRect/>
          </a:stretch>
        </p:blipFill>
        <p:spPr>
          <a:xfrm>
            <a:off x="2838568" y="501817"/>
            <a:ext cx="1586471" cy="1586471"/>
          </a:xfrm>
          <a:prstGeom prst="rect">
            <a:avLst/>
          </a:prstGeom>
        </p:spPr>
      </p:pic>
      <p:pic>
        <p:nvPicPr>
          <p:cNvPr id="13" name="Picture 12">
            <a:extLst>
              <a:ext uri="{FF2B5EF4-FFF2-40B4-BE49-F238E27FC236}">
                <a16:creationId xmlns:a16="http://schemas.microsoft.com/office/drawing/2014/main" id="{B24043D7-BBC0-AF4F-AF48-AF30223C9521}"/>
              </a:ext>
            </a:extLst>
          </p:cNvPr>
          <p:cNvPicPr>
            <a:picLocks noChangeAspect="1"/>
          </p:cNvPicPr>
          <p:nvPr/>
        </p:nvPicPr>
        <p:blipFill>
          <a:blip r:embed="rId11"/>
          <a:stretch>
            <a:fillRect/>
          </a:stretch>
        </p:blipFill>
        <p:spPr>
          <a:xfrm>
            <a:off x="1776256" y="4387591"/>
            <a:ext cx="1536700" cy="1536700"/>
          </a:xfrm>
          <a:prstGeom prst="rect">
            <a:avLst/>
          </a:prstGeom>
        </p:spPr>
      </p:pic>
      <p:pic>
        <p:nvPicPr>
          <p:cNvPr id="14" name="Picture 13">
            <a:extLst>
              <a:ext uri="{FF2B5EF4-FFF2-40B4-BE49-F238E27FC236}">
                <a16:creationId xmlns:a16="http://schemas.microsoft.com/office/drawing/2014/main" id="{A9282C07-5F5B-D646-B00E-AE5F05805693}"/>
              </a:ext>
            </a:extLst>
          </p:cNvPr>
          <p:cNvPicPr>
            <a:picLocks noChangeAspect="1"/>
          </p:cNvPicPr>
          <p:nvPr/>
        </p:nvPicPr>
        <p:blipFill>
          <a:blip r:embed="rId12"/>
          <a:stretch>
            <a:fillRect/>
          </a:stretch>
        </p:blipFill>
        <p:spPr>
          <a:xfrm>
            <a:off x="1501139" y="2506385"/>
            <a:ext cx="2446638" cy="922503"/>
          </a:xfrm>
          <a:prstGeom prst="rect">
            <a:avLst/>
          </a:prstGeom>
        </p:spPr>
      </p:pic>
      <p:pic>
        <p:nvPicPr>
          <p:cNvPr id="15" name="Picture 14">
            <a:extLst>
              <a:ext uri="{FF2B5EF4-FFF2-40B4-BE49-F238E27FC236}">
                <a16:creationId xmlns:a16="http://schemas.microsoft.com/office/drawing/2014/main" id="{CF7F57E1-1BC7-FD4E-B4D0-84BD196F65DB}"/>
              </a:ext>
            </a:extLst>
          </p:cNvPr>
          <p:cNvPicPr>
            <a:picLocks noChangeAspect="1"/>
          </p:cNvPicPr>
          <p:nvPr/>
        </p:nvPicPr>
        <p:blipFill>
          <a:blip r:embed="rId13"/>
          <a:stretch>
            <a:fillRect/>
          </a:stretch>
        </p:blipFill>
        <p:spPr>
          <a:xfrm>
            <a:off x="6096000" y="3429000"/>
            <a:ext cx="1428750" cy="1428750"/>
          </a:xfrm>
          <a:prstGeom prst="rect">
            <a:avLst/>
          </a:prstGeom>
        </p:spPr>
      </p:pic>
      <p:pic>
        <p:nvPicPr>
          <p:cNvPr id="16" name="Picture 15">
            <a:extLst>
              <a:ext uri="{FF2B5EF4-FFF2-40B4-BE49-F238E27FC236}">
                <a16:creationId xmlns:a16="http://schemas.microsoft.com/office/drawing/2014/main" id="{5C01ACA5-00CE-0141-8B3A-6EADD27D73D4}"/>
              </a:ext>
            </a:extLst>
          </p:cNvPr>
          <p:cNvPicPr>
            <a:picLocks noChangeAspect="1"/>
          </p:cNvPicPr>
          <p:nvPr/>
        </p:nvPicPr>
        <p:blipFill>
          <a:blip r:embed="rId14"/>
          <a:stretch>
            <a:fillRect/>
          </a:stretch>
        </p:blipFill>
        <p:spPr>
          <a:xfrm>
            <a:off x="9110603" y="163731"/>
            <a:ext cx="1315995" cy="1614201"/>
          </a:xfrm>
          <a:prstGeom prst="rect">
            <a:avLst/>
          </a:prstGeom>
        </p:spPr>
      </p:pic>
      <p:pic>
        <p:nvPicPr>
          <p:cNvPr id="17" name="Picture 16">
            <a:extLst>
              <a:ext uri="{FF2B5EF4-FFF2-40B4-BE49-F238E27FC236}">
                <a16:creationId xmlns:a16="http://schemas.microsoft.com/office/drawing/2014/main" id="{9E12D05A-48BD-5545-AEB7-0D35C6CA2C73}"/>
              </a:ext>
            </a:extLst>
          </p:cNvPr>
          <p:cNvPicPr>
            <a:picLocks noChangeAspect="1"/>
          </p:cNvPicPr>
          <p:nvPr/>
        </p:nvPicPr>
        <p:blipFill>
          <a:blip r:embed="rId15"/>
          <a:stretch>
            <a:fillRect/>
          </a:stretch>
        </p:blipFill>
        <p:spPr>
          <a:xfrm>
            <a:off x="10587201" y="2436941"/>
            <a:ext cx="1428750" cy="1428750"/>
          </a:xfrm>
          <a:prstGeom prst="rect">
            <a:avLst/>
          </a:prstGeom>
        </p:spPr>
      </p:pic>
    </p:spTree>
    <p:extLst>
      <p:ext uri="{BB962C8B-B14F-4D97-AF65-F5344CB8AC3E}">
        <p14:creationId xmlns:p14="http://schemas.microsoft.com/office/powerpoint/2010/main" val="2408239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D690-F5BE-E446-98AF-862F6F0C32AC}"/>
              </a:ext>
            </a:extLst>
          </p:cNvPr>
          <p:cNvSpPr>
            <a:spLocks noGrp="1"/>
          </p:cNvSpPr>
          <p:nvPr>
            <p:ph type="title"/>
          </p:nvPr>
        </p:nvSpPr>
        <p:spPr>
          <a:xfrm>
            <a:off x="838200" y="298170"/>
            <a:ext cx="10515600" cy="1325563"/>
          </a:xfrm>
        </p:spPr>
        <p:txBody>
          <a:bodyPr>
            <a:normAutofit/>
          </a:bodyPr>
          <a:lstStyle/>
          <a:p>
            <a:r>
              <a:rPr lang="en-US" sz="3800" dirty="0">
                <a:solidFill>
                  <a:schemeClr val="bg1"/>
                </a:solidFill>
              </a:rPr>
              <a:t>For</a:t>
            </a:r>
            <a:r>
              <a:rPr lang="en-US" sz="3800" dirty="0"/>
              <a:t>tune 500: First- and Second-Generation Founders</a:t>
            </a:r>
          </a:p>
        </p:txBody>
      </p:sp>
      <p:pic>
        <p:nvPicPr>
          <p:cNvPr id="6" name="Content Placeholder 5" descr="A close up of a logo&#10;&#10;Description automatically generated">
            <a:extLst>
              <a:ext uri="{FF2B5EF4-FFF2-40B4-BE49-F238E27FC236}">
                <a16:creationId xmlns:a16="http://schemas.microsoft.com/office/drawing/2014/main" id="{41278525-D509-4046-B572-9C529BDA7AB6}"/>
              </a:ext>
            </a:extLst>
          </p:cNvPr>
          <p:cNvPicPr>
            <a:picLocks noGrp="1" noChangeAspect="1"/>
          </p:cNvPicPr>
          <p:nvPr>
            <p:ph idx="1"/>
          </p:nvPr>
        </p:nvPicPr>
        <p:blipFill>
          <a:blip r:embed="rId2"/>
          <a:stretch>
            <a:fillRect/>
          </a:stretch>
        </p:blipFill>
        <p:spPr>
          <a:xfrm>
            <a:off x="4271584" y="926706"/>
            <a:ext cx="4387047" cy="5303520"/>
          </a:xfrm>
        </p:spPr>
      </p:pic>
      <p:sp>
        <p:nvSpPr>
          <p:cNvPr id="4" name="Slide Number Placeholder 3">
            <a:extLst>
              <a:ext uri="{FF2B5EF4-FFF2-40B4-BE49-F238E27FC236}">
                <a16:creationId xmlns:a16="http://schemas.microsoft.com/office/drawing/2014/main" id="{51E23983-C667-CB43-B3EA-85C55A59F453}"/>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190762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20000"/>
          </a:bodyPr>
          <a:lstStyle/>
          <a:p>
            <a:r>
              <a:rPr lang="en-US" dirty="0"/>
              <a:t>This slide deck was authored by:</a:t>
            </a:r>
          </a:p>
          <a:p>
            <a:pPr lvl="1"/>
            <a:r>
              <a:rPr lang="en-US" dirty="0"/>
              <a:t>Anna Maria </a:t>
            </a:r>
            <a:r>
              <a:rPr lang="en-US" dirty="0" err="1"/>
              <a:t>Mayda</a:t>
            </a:r>
            <a:r>
              <a:rPr lang="en-US" dirty="0"/>
              <a:t>, Georgetown University</a:t>
            </a:r>
          </a:p>
          <a:p>
            <a:pPr lvl="1"/>
            <a:r>
              <a:rPr lang="en-US" dirty="0"/>
              <a:t>Robert </a:t>
            </a:r>
            <a:r>
              <a:rPr lang="en-US" dirty="0" err="1"/>
              <a:t>Gitter</a:t>
            </a:r>
            <a:r>
              <a:rPr lang="en-US" dirty="0"/>
              <a:t>, Ohio Wesleyan University</a:t>
            </a:r>
          </a:p>
          <a:p>
            <a:pPr lvl="1"/>
            <a:r>
              <a:rPr lang="en-US" dirty="0"/>
              <a:t>Roger White, Whittier College</a:t>
            </a:r>
          </a:p>
          <a:p>
            <a:r>
              <a:rPr lang="en-US" dirty="0"/>
              <a:t>This slide deck was reviewed by:</a:t>
            </a:r>
          </a:p>
          <a:p>
            <a:pPr lvl="1"/>
            <a:r>
              <a:rPr lang="en-US" dirty="0"/>
              <a:t>Kirk Doran, Notre Dame</a:t>
            </a:r>
          </a:p>
          <a:p>
            <a:pPr lvl="1"/>
            <a:r>
              <a:rPr lang="en-US" dirty="0"/>
              <a:t>Ethan Lewis, Dartmouth College</a:t>
            </a:r>
          </a:p>
          <a:p>
            <a:r>
              <a:rPr lang="en-US" dirty="0"/>
              <a:t>Disclaimer</a:t>
            </a:r>
          </a:p>
          <a:p>
            <a:pPr lvl="1"/>
            <a:r>
              <a:rPr lang="en-US" dirty="0"/>
              <a:t>NEED presentations are designed to be nonpartisan.</a:t>
            </a:r>
          </a:p>
          <a:p>
            <a:pPr lvl="1"/>
            <a:r>
              <a:rPr lang="en-US" dirty="0"/>
              <a:t>It is, however, inevitable that presenters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725724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C31F1-565F-3F4D-9DBB-BBEA89A1FB75}"/>
              </a:ext>
            </a:extLst>
          </p:cNvPr>
          <p:cNvSpPr>
            <a:spLocks noGrp="1"/>
          </p:cNvSpPr>
          <p:nvPr>
            <p:ph type="title"/>
          </p:nvPr>
        </p:nvSpPr>
        <p:spPr/>
        <p:txBody>
          <a:bodyPr/>
          <a:lstStyle/>
          <a:p>
            <a:r>
              <a:rPr lang="en-US" dirty="0"/>
              <a:t>Government Revenues and Expenditures</a:t>
            </a:r>
          </a:p>
        </p:txBody>
      </p:sp>
      <p:sp>
        <p:nvSpPr>
          <p:cNvPr id="4" name="Slide Number Placeholder 3">
            <a:extLst>
              <a:ext uri="{FF2B5EF4-FFF2-40B4-BE49-F238E27FC236}">
                <a16:creationId xmlns:a16="http://schemas.microsoft.com/office/drawing/2014/main" id="{186F0BEE-4C4A-3047-AB6A-D08D76B3AF74}"/>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1321451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93E5-95A3-7C4C-95E6-161EEE68C4EF}"/>
              </a:ext>
            </a:extLst>
          </p:cNvPr>
          <p:cNvSpPr>
            <a:spLocks noGrp="1"/>
          </p:cNvSpPr>
          <p:nvPr>
            <p:ph type="title"/>
          </p:nvPr>
        </p:nvSpPr>
        <p:spPr>
          <a:xfrm>
            <a:off x="787400" y="0"/>
            <a:ext cx="10515600" cy="1325563"/>
          </a:xfrm>
        </p:spPr>
        <p:txBody>
          <a:bodyPr/>
          <a:lstStyle/>
          <a:p>
            <a:r>
              <a:rPr lang="en-US" dirty="0">
                <a:solidFill>
                  <a:schemeClr val="bg1"/>
                </a:solidFill>
              </a:rPr>
              <a:t>Tax</a:t>
            </a:r>
            <a:r>
              <a:rPr lang="en-US" dirty="0"/>
              <a:t>es and Benefits</a:t>
            </a:r>
          </a:p>
        </p:txBody>
      </p:sp>
      <p:sp>
        <p:nvSpPr>
          <p:cNvPr id="3" name="Content Placeholder 2">
            <a:extLst>
              <a:ext uri="{FF2B5EF4-FFF2-40B4-BE49-F238E27FC236}">
                <a16:creationId xmlns:a16="http://schemas.microsoft.com/office/drawing/2014/main" id="{4112E27E-5310-3A4E-91F2-02C6FAC64C62}"/>
              </a:ext>
            </a:extLst>
          </p:cNvPr>
          <p:cNvSpPr>
            <a:spLocks noGrp="1"/>
          </p:cNvSpPr>
          <p:nvPr>
            <p:ph idx="1"/>
          </p:nvPr>
        </p:nvSpPr>
        <p:spPr/>
        <p:txBody>
          <a:bodyPr>
            <a:normAutofit/>
          </a:bodyPr>
          <a:lstStyle/>
          <a:p>
            <a:r>
              <a:rPr lang="en-US" dirty="0"/>
              <a:t>Basic Question:</a:t>
            </a:r>
          </a:p>
          <a:p>
            <a:pPr lvl="1"/>
            <a:r>
              <a:rPr lang="en-US" dirty="0"/>
              <a:t>What are taxes (income, sales, and other) immigrants pay vs. government expenditures on public benefits and services they receive.</a:t>
            </a:r>
          </a:p>
          <a:p>
            <a:pPr marL="457200" lvl="1" indent="0">
              <a:buNone/>
            </a:pPr>
            <a:endParaRPr lang="en-US" dirty="0"/>
          </a:p>
          <a:p>
            <a:r>
              <a:rPr lang="en-US" dirty="0"/>
              <a:t>More complicated:</a:t>
            </a:r>
          </a:p>
          <a:p>
            <a:pPr lvl="1"/>
            <a:r>
              <a:rPr lang="en-US" dirty="0"/>
              <a:t>Immigrants also affect the taxes paid and benefits received for many native-born residents.</a:t>
            </a:r>
          </a:p>
          <a:p>
            <a:pPr lvl="2"/>
            <a:r>
              <a:rPr lang="en-US" dirty="0"/>
              <a:t>Changes in wages and the return to capital.</a:t>
            </a:r>
          </a:p>
        </p:txBody>
      </p:sp>
      <p:sp>
        <p:nvSpPr>
          <p:cNvPr id="4" name="Slide Number Placeholder 3">
            <a:extLst>
              <a:ext uri="{FF2B5EF4-FFF2-40B4-BE49-F238E27FC236}">
                <a16:creationId xmlns:a16="http://schemas.microsoft.com/office/drawing/2014/main" id="{AA673F82-C020-F648-99EE-C19203A39960}"/>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2657421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4B135-034B-9144-9ADF-7496CB87E8BC}"/>
              </a:ext>
            </a:extLst>
          </p:cNvPr>
          <p:cNvSpPr>
            <a:spLocks noGrp="1"/>
          </p:cNvSpPr>
          <p:nvPr>
            <p:ph type="title"/>
          </p:nvPr>
        </p:nvSpPr>
        <p:spPr>
          <a:xfrm>
            <a:off x="868680" y="0"/>
            <a:ext cx="10515600" cy="1325563"/>
          </a:xfrm>
        </p:spPr>
        <p:txBody>
          <a:bodyPr/>
          <a:lstStyle/>
          <a:p>
            <a:r>
              <a:rPr lang="en-US" dirty="0">
                <a:solidFill>
                  <a:schemeClr val="bg1"/>
                </a:solidFill>
              </a:rPr>
              <a:t> Ag</a:t>
            </a:r>
            <a:r>
              <a:rPr lang="en-US" dirty="0"/>
              <a:t>e-Specific Taxes and Benefits</a:t>
            </a:r>
          </a:p>
        </p:txBody>
      </p:sp>
      <p:pic>
        <p:nvPicPr>
          <p:cNvPr id="6" name="Content Placeholder 5" descr="A close up of a map&#10;&#10;Description automatically generated">
            <a:extLst>
              <a:ext uri="{FF2B5EF4-FFF2-40B4-BE49-F238E27FC236}">
                <a16:creationId xmlns:a16="http://schemas.microsoft.com/office/drawing/2014/main" id="{AE42E492-8C25-A34F-9BDE-9C164079CB02}"/>
              </a:ext>
            </a:extLst>
          </p:cNvPr>
          <p:cNvPicPr>
            <a:picLocks noGrp="1" noChangeAspect="1"/>
          </p:cNvPicPr>
          <p:nvPr>
            <p:ph idx="1"/>
          </p:nvPr>
        </p:nvPicPr>
        <p:blipFill>
          <a:blip r:embed="rId3" r:link="rId4"/>
          <a:stretch>
            <a:fillRect/>
          </a:stretch>
        </p:blipFill>
        <p:spPr>
          <a:xfrm>
            <a:off x="2928496" y="1201026"/>
            <a:ext cx="6344255" cy="5029200"/>
          </a:xfrm>
        </p:spPr>
      </p:pic>
      <p:sp>
        <p:nvSpPr>
          <p:cNvPr id="4" name="Slide Number Placeholder 3">
            <a:extLst>
              <a:ext uri="{FF2B5EF4-FFF2-40B4-BE49-F238E27FC236}">
                <a16:creationId xmlns:a16="http://schemas.microsoft.com/office/drawing/2014/main" id="{A58E0B02-7279-A946-B1CE-34C598C9004B}"/>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7" name="TextBox 6">
            <a:extLst>
              <a:ext uri="{FF2B5EF4-FFF2-40B4-BE49-F238E27FC236}">
                <a16:creationId xmlns:a16="http://schemas.microsoft.com/office/drawing/2014/main" id="{0837AC8D-4CEE-5241-A353-D911C6C83FEB}"/>
              </a:ext>
            </a:extLst>
          </p:cNvPr>
          <p:cNvSpPr txBox="1"/>
          <p:nvPr/>
        </p:nvSpPr>
        <p:spPr>
          <a:xfrm>
            <a:off x="3851763" y="1323460"/>
            <a:ext cx="4488473" cy="369332"/>
          </a:xfrm>
          <a:prstGeom prst="rect">
            <a:avLst/>
          </a:prstGeom>
          <a:noFill/>
        </p:spPr>
        <p:txBody>
          <a:bodyPr wrap="none" rtlCol="0">
            <a:spAutoFit/>
          </a:bodyPr>
          <a:lstStyle/>
          <a:p>
            <a:r>
              <a:rPr lang="en-US" dirty="0"/>
              <a:t>By Immigrant Generation, United States, 2012</a:t>
            </a:r>
          </a:p>
        </p:txBody>
      </p:sp>
      <p:sp>
        <p:nvSpPr>
          <p:cNvPr id="8" name="TextBox 7">
            <a:extLst>
              <a:ext uri="{FF2B5EF4-FFF2-40B4-BE49-F238E27FC236}">
                <a16:creationId xmlns:a16="http://schemas.microsoft.com/office/drawing/2014/main" id="{51693EF1-5E4F-0A4E-A666-BF0BF7964404}"/>
              </a:ext>
            </a:extLst>
          </p:cNvPr>
          <p:cNvSpPr txBox="1"/>
          <p:nvPr/>
        </p:nvSpPr>
        <p:spPr>
          <a:xfrm>
            <a:off x="9377618" y="6456851"/>
            <a:ext cx="2532425" cy="276999"/>
          </a:xfrm>
          <a:prstGeom prst="rect">
            <a:avLst/>
          </a:prstGeom>
          <a:noFill/>
        </p:spPr>
        <p:txBody>
          <a:bodyPr wrap="none" rtlCol="0">
            <a:spAutoFit/>
          </a:bodyPr>
          <a:lstStyle/>
          <a:p>
            <a:r>
              <a:rPr lang="en-US" sz="1200" dirty="0"/>
              <a:t>Source: </a:t>
            </a:r>
            <a:r>
              <a:rPr lang="en-US" sz="1200" dirty="0" err="1"/>
              <a:t>Blau</a:t>
            </a:r>
            <a:r>
              <a:rPr lang="en-US" sz="1200" dirty="0"/>
              <a:t> &amp; Mackie (2017), p. 325.</a:t>
            </a:r>
          </a:p>
        </p:txBody>
      </p:sp>
    </p:spTree>
    <p:extLst>
      <p:ext uri="{BB962C8B-B14F-4D97-AF65-F5344CB8AC3E}">
        <p14:creationId xmlns:p14="http://schemas.microsoft.com/office/powerpoint/2010/main" val="3189064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23425-C70D-5340-A888-A1D0EFF72453}"/>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at Do We Know?</a:t>
            </a:r>
          </a:p>
        </p:txBody>
      </p:sp>
      <p:sp>
        <p:nvSpPr>
          <p:cNvPr id="3" name="Content Placeholder 2">
            <a:extLst>
              <a:ext uri="{FF2B5EF4-FFF2-40B4-BE49-F238E27FC236}">
                <a16:creationId xmlns:a16="http://schemas.microsoft.com/office/drawing/2014/main" id="{A76B08CD-79B5-114D-900F-7D33C1AF3A0E}"/>
              </a:ext>
            </a:extLst>
          </p:cNvPr>
          <p:cNvSpPr>
            <a:spLocks noGrp="1"/>
          </p:cNvSpPr>
          <p:nvPr>
            <p:ph idx="1"/>
          </p:nvPr>
        </p:nvSpPr>
        <p:spPr/>
        <p:txBody>
          <a:bodyPr/>
          <a:lstStyle/>
          <a:p>
            <a:r>
              <a:rPr lang="en-US" dirty="0"/>
              <a:t>Immigrants who arrive while of working age:</a:t>
            </a:r>
          </a:p>
          <a:p>
            <a:pPr lvl="1"/>
            <a:r>
              <a:rPr lang="en-US" dirty="0"/>
              <a:t>Are, on average, net contributors.</a:t>
            </a:r>
          </a:p>
          <a:p>
            <a:pPr lvl="1"/>
            <a:r>
              <a:rPr lang="en-US" dirty="0"/>
              <a:t>21-year-old with a high school diploma: +$126,000 over a lifetime</a:t>
            </a:r>
          </a:p>
          <a:p>
            <a:pPr lvl="2"/>
            <a:r>
              <a:rPr lang="en-US" dirty="0"/>
              <a:t>Though this value gradually declines with age at arrival.</a:t>
            </a:r>
          </a:p>
          <a:p>
            <a:pPr lvl="2"/>
            <a:r>
              <a:rPr lang="en-US" dirty="0"/>
              <a:t>Turns negative for arrivals of age 35+</a:t>
            </a:r>
          </a:p>
          <a:p>
            <a:r>
              <a:rPr lang="en-US" dirty="0"/>
              <a:t>Net contribution crucially depends on characteristics</a:t>
            </a:r>
          </a:p>
          <a:p>
            <a:pPr lvl="1"/>
            <a:r>
              <a:rPr lang="en-US" dirty="0"/>
              <a:t>Age distribution, family composition, health status, fertility patterns</a:t>
            </a:r>
          </a:p>
          <a:p>
            <a:pPr lvl="1"/>
            <a:r>
              <a:rPr lang="en-US" dirty="0"/>
              <a:t>Temporary or permanent relocation</a:t>
            </a:r>
          </a:p>
          <a:p>
            <a:pPr lvl="1"/>
            <a:r>
              <a:rPr lang="en-US" dirty="0"/>
              <a:t>Employment in the legal labor market</a:t>
            </a:r>
          </a:p>
          <a:p>
            <a:pPr lvl="1"/>
            <a:r>
              <a:rPr lang="en-US" dirty="0"/>
              <a:t>Authorized or unauthorized</a:t>
            </a:r>
          </a:p>
        </p:txBody>
      </p:sp>
      <p:sp>
        <p:nvSpPr>
          <p:cNvPr id="4" name="Slide Number Placeholder 3">
            <a:extLst>
              <a:ext uri="{FF2B5EF4-FFF2-40B4-BE49-F238E27FC236}">
                <a16:creationId xmlns:a16="http://schemas.microsoft.com/office/drawing/2014/main" id="{28A68A18-D2C3-4D47-8900-D04C984EA9AD}"/>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2220754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9FD38-EE29-0B46-9A7F-53F46F33E4B8}"/>
              </a:ext>
            </a:extLst>
          </p:cNvPr>
          <p:cNvSpPr>
            <a:spLocks noGrp="1"/>
          </p:cNvSpPr>
          <p:nvPr>
            <p:ph type="title"/>
          </p:nvPr>
        </p:nvSpPr>
        <p:spPr>
          <a:xfrm>
            <a:off x="807720" y="0"/>
            <a:ext cx="10515600" cy="1325563"/>
          </a:xfrm>
        </p:spPr>
        <p:txBody>
          <a:bodyPr/>
          <a:lstStyle/>
          <a:p>
            <a:r>
              <a:rPr lang="en-US" dirty="0">
                <a:solidFill>
                  <a:schemeClr val="bg1"/>
                </a:solidFill>
              </a:rPr>
              <a:t>Bot</a:t>
            </a:r>
            <a:r>
              <a:rPr lang="en-US" dirty="0"/>
              <a:t>tom Line/Consensus of Estimates</a:t>
            </a:r>
          </a:p>
        </p:txBody>
      </p:sp>
      <p:sp>
        <p:nvSpPr>
          <p:cNvPr id="3" name="Content Placeholder 2">
            <a:extLst>
              <a:ext uri="{FF2B5EF4-FFF2-40B4-BE49-F238E27FC236}">
                <a16:creationId xmlns:a16="http://schemas.microsoft.com/office/drawing/2014/main" id="{38F5AE7C-6F2A-024C-906E-5FF43F4DC325}"/>
              </a:ext>
            </a:extLst>
          </p:cNvPr>
          <p:cNvSpPr>
            <a:spLocks noGrp="1"/>
          </p:cNvSpPr>
          <p:nvPr>
            <p:ph idx="1"/>
          </p:nvPr>
        </p:nvSpPr>
        <p:spPr/>
        <p:txBody>
          <a:bodyPr/>
          <a:lstStyle/>
          <a:p>
            <a:r>
              <a:rPr lang="en-US" dirty="0"/>
              <a:t>Federal level: fiscal impact is generally positive.</a:t>
            </a:r>
          </a:p>
          <a:p>
            <a:endParaRPr lang="en-US" dirty="0"/>
          </a:p>
          <a:p>
            <a:r>
              <a:rPr lang="en-US" dirty="0"/>
              <a:t>State and local level: typically negative fiscal impact.</a:t>
            </a:r>
          </a:p>
        </p:txBody>
      </p:sp>
      <p:sp>
        <p:nvSpPr>
          <p:cNvPr id="4" name="Slide Number Placeholder 3">
            <a:extLst>
              <a:ext uri="{FF2B5EF4-FFF2-40B4-BE49-F238E27FC236}">
                <a16:creationId xmlns:a16="http://schemas.microsoft.com/office/drawing/2014/main" id="{6CB44A18-E47E-BD47-8301-67DF6E5135D9}"/>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1488468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EF8F-0DD3-8940-A910-A8B2199AD1A3}"/>
              </a:ext>
            </a:extLst>
          </p:cNvPr>
          <p:cNvSpPr>
            <a:spLocks noGrp="1"/>
          </p:cNvSpPr>
          <p:nvPr>
            <p:ph type="title"/>
          </p:nvPr>
        </p:nvSpPr>
        <p:spPr>
          <a:xfrm>
            <a:off x="858520" y="0"/>
            <a:ext cx="10515600" cy="1325563"/>
          </a:xfrm>
        </p:spPr>
        <p:txBody>
          <a:bodyPr/>
          <a:lstStyle/>
          <a:p>
            <a:r>
              <a:rPr lang="en-US" dirty="0">
                <a:solidFill>
                  <a:schemeClr val="bg1"/>
                </a:solidFill>
              </a:rPr>
              <a:t> Im</a:t>
            </a:r>
            <a:r>
              <a:rPr lang="en-US" dirty="0"/>
              <a:t>plications for Major Federal Programs</a:t>
            </a:r>
          </a:p>
        </p:txBody>
      </p:sp>
      <p:sp>
        <p:nvSpPr>
          <p:cNvPr id="3" name="Content Placeholder 2">
            <a:extLst>
              <a:ext uri="{FF2B5EF4-FFF2-40B4-BE49-F238E27FC236}">
                <a16:creationId xmlns:a16="http://schemas.microsoft.com/office/drawing/2014/main" id="{1D1A28D5-66D0-1E40-8B1E-8F953E510CED}"/>
              </a:ext>
            </a:extLst>
          </p:cNvPr>
          <p:cNvSpPr>
            <a:spLocks noGrp="1"/>
          </p:cNvSpPr>
          <p:nvPr>
            <p:ph idx="1"/>
          </p:nvPr>
        </p:nvSpPr>
        <p:spPr/>
        <p:txBody>
          <a:bodyPr/>
          <a:lstStyle/>
          <a:p>
            <a:r>
              <a:rPr lang="en-US" dirty="0"/>
              <a:t>Documented immigrants are less likely to use Social Security and Medicare.</a:t>
            </a:r>
          </a:p>
          <a:p>
            <a:pPr marL="0" indent="0">
              <a:buNone/>
            </a:pPr>
            <a:endParaRPr lang="en-US" dirty="0"/>
          </a:p>
          <a:p>
            <a:r>
              <a:rPr lang="en-US" dirty="0"/>
              <a:t>Unauthorized immigrants are ineligible.</a:t>
            </a:r>
          </a:p>
          <a:p>
            <a:pPr lvl="1"/>
            <a:r>
              <a:rPr lang="en-US" dirty="0"/>
              <a:t>They will pay into the system but cannot receive benefits.</a:t>
            </a:r>
          </a:p>
          <a:p>
            <a:pPr marL="457200" lvl="1" indent="0">
              <a:buNone/>
            </a:pPr>
            <a:endParaRPr lang="en-US" dirty="0"/>
          </a:p>
          <a:p>
            <a:r>
              <a:rPr lang="en-US" dirty="0"/>
              <a:t>Medicaid: not available to legal residents for the first five years</a:t>
            </a:r>
          </a:p>
          <a:p>
            <a:pPr marL="0" indent="0">
              <a:buNone/>
            </a:pPr>
            <a:endParaRPr lang="en-US" dirty="0"/>
          </a:p>
          <a:p>
            <a:r>
              <a:rPr lang="en-US" dirty="0"/>
              <a:t>Provide a source of revenue for an aging population.</a:t>
            </a:r>
          </a:p>
        </p:txBody>
      </p:sp>
      <p:sp>
        <p:nvSpPr>
          <p:cNvPr id="4" name="Slide Number Placeholder 3">
            <a:extLst>
              <a:ext uri="{FF2B5EF4-FFF2-40B4-BE49-F238E27FC236}">
                <a16:creationId xmlns:a16="http://schemas.microsoft.com/office/drawing/2014/main" id="{7E2A6789-06B2-2D4D-8B55-94E977B2D88C}"/>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327854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89B5F-EFBA-F94D-9F6F-C74286096F6C}"/>
              </a:ext>
            </a:extLst>
          </p:cNvPr>
          <p:cNvSpPr>
            <a:spLocks noGrp="1"/>
          </p:cNvSpPr>
          <p:nvPr>
            <p:ph type="title"/>
          </p:nvPr>
        </p:nvSpPr>
        <p:spPr/>
        <p:txBody>
          <a:bodyPr/>
          <a:lstStyle/>
          <a:p>
            <a:r>
              <a:rPr lang="en-US" dirty="0"/>
              <a:t>Other Implications of Immigration</a:t>
            </a:r>
          </a:p>
        </p:txBody>
      </p:sp>
      <p:sp>
        <p:nvSpPr>
          <p:cNvPr id="4" name="Slide Number Placeholder 3">
            <a:extLst>
              <a:ext uri="{FF2B5EF4-FFF2-40B4-BE49-F238E27FC236}">
                <a16:creationId xmlns:a16="http://schemas.microsoft.com/office/drawing/2014/main" id="{D6256FD9-5820-1D46-BF83-877FDDC70FAA}"/>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1994859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5778FE-4068-064D-A78D-11F7F7BC2226}"/>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7" name="TextBox 6">
            <a:extLst>
              <a:ext uri="{FF2B5EF4-FFF2-40B4-BE49-F238E27FC236}">
                <a16:creationId xmlns:a16="http://schemas.microsoft.com/office/drawing/2014/main" id="{F39722C6-84EB-6840-9A71-17612594261E}"/>
              </a:ext>
            </a:extLst>
          </p:cNvPr>
          <p:cNvSpPr txBox="1"/>
          <p:nvPr/>
        </p:nvSpPr>
        <p:spPr>
          <a:xfrm>
            <a:off x="2028115" y="2505670"/>
            <a:ext cx="7384586" cy="923330"/>
          </a:xfrm>
          <a:prstGeom prst="rect">
            <a:avLst/>
          </a:prstGeom>
          <a:noFill/>
        </p:spPr>
        <p:txBody>
          <a:bodyPr wrap="none" rtlCol="0">
            <a:spAutoFit/>
          </a:bodyPr>
          <a:lstStyle/>
          <a:p>
            <a:pPr marL="571500" indent="-571500">
              <a:buFont typeface="Arial" panose="020B0604020202020204" pitchFamily="34" charset="0"/>
              <a:buChar char="•"/>
            </a:pPr>
            <a:r>
              <a:rPr lang="en-US" sz="5400" b="1" dirty="0"/>
              <a:t>Immigration and Crime</a:t>
            </a:r>
          </a:p>
        </p:txBody>
      </p:sp>
      <p:sp>
        <p:nvSpPr>
          <p:cNvPr id="8" name="TextBox 7">
            <a:extLst>
              <a:ext uri="{FF2B5EF4-FFF2-40B4-BE49-F238E27FC236}">
                <a16:creationId xmlns:a16="http://schemas.microsoft.com/office/drawing/2014/main" id="{71C95BE7-44BE-5042-A414-9AED7C1688E8}"/>
              </a:ext>
            </a:extLst>
          </p:cNvPr>
          <p:cNvSpPr txBox="1"/>
          <p:nvPr/>
        </p:nvSpPr>
        <p:spPr>
          <a:xfrm>
            <a:off x="7098951" y="6439063"/>
            <a:ext cx="4411016" cy="276999"/>
          </a:xfrm>
          <a:prstGeom prst="rect">
            <a:avLst/>
          </a:prstGeom>
          <a:noFill/>
        </p:spPr>
        <p:txBody>
          <a:bodyPr wrap="none" rtlCol="0">
            <a:spAutoFit/>
          </a:bodyPr>
          <a:lstStyle/>
          <a:p>
            <a:r>
              <a:rPr lang="en-US" sz="1200" dirty="0"/>
              <a:t>Source: </a:t>
            </a:r>
            <a:r>
              <a:rPr lang="en-US" sz="1200" i="1" dirty="0"/>
              <a:t>The Integration of Immigrants into American Society </a:t>
            </a:r>
            <a:r>
              <a:rPr lang="en-US" sz="1200" dirty="0"/>
              <a:t>(2015). </a:t>
            </a:r>
          </a:p>
        </p:txBody>
      </p:sp>
      <p:sp>
        <p:nvSpPr>
          <p:cNvPr id="10" name="Title 9">
            <a:extLst>
              <a:ext uri="{FF2B5EF4-FFF2-40B4-BE49-F238E27FC236}">
                <a16:creationId xmlns:a16="http://schemas.microsoft.com/office/drawing/2014/main" id="{05AD3A6A-3344-8368-1E52-BF4F9676838A}"/>
              </a:ext>
            </a:extLst>
          </p:cNvPr>
          <p:cNvSpPr>
            <a:spLocks noGrp="1"/>
          </p:cNvSpPr>
          <p:nvPr>
            <p:ph type="title"/>
          </p:nvPr>
        </p:nvSpPr>
        <p:spPr/>
        <p:txBody>
          <a:bodyPr/>
          <a:lstStyle/>
          <a:p>
            <a:r>
              <a:rPr lang="en-US" dirty="0">
                <a:solidFill>
                  <a:schemeClr val="bg1"/>
                </a:solidFill>
              </a:rPr>
              <a:t>The</a:t>
            </a:r>
            <a:r>
              <a:rPr lang="en-US" dirty="0"/>
              <a:t> Big Misconception:</a:t>
            </a:r>
          </a:p>
        </p:txBody>
      </p:sp>
      <p:sp>
        <p:nvSpPr>
          <p:cNvPr id="2" name="TextBox 1">
            <a:extLst>
              <a:ext uri="{FF2B5EF4-FFF2-40B4-BE49-F238E27FC236}">
                <a16:creationId xmlns:a16="http://schemas.microsoft.com/office/drawing/2014/main" id="{606C713E-6DDC-6FBC-E50D-02718A6F5AD1}"/>
              </a:ext>
            </a:extLst>
          </p:cNvPr>
          <p:cNvSpPr txBox="1"/>
          <p:nvPr/>
        </p:nvSpPr>
        <p:spPr>
          <a:xfrm>
            <a:off x="1417739" y="4118994"/>
            <a:ext cx="8758107" cy="1200329"/>
          </a:xfrm>
          <a:prstGeom prst="rect">
            <a:avLst/>
          </a:prstGeom>
          <a:noFill/>
        </p:spPr>
        <p:txBody>
          <a:bodyPr wrap="square" rtlCol="0">
            <a:spAutoFit/>
          </a:bodyPr>
          <a:lstStyle/>
          <a:p>
            <a:r>
              <a:rPr lang="en-US" sz="2400" dirty="0"/>
              <a:t>By the 3</a:t>
            </a:r>
            <a:r>
              <a:rPr lang="en-US" sz="2400" baseline="30000" dirty="0"/>
              <a:t>rd</a:t>
            </a:r>
            <a:r>
              <a:rPr lang="en-US" sz="2400" dirty="0"/>
              <a:t> generation, immigrants look very much like US born citizens– with respect to education, occupation, employment and earnings, health, poverty, and language. The once difference is crime.</a:t>
            </a:r>
          </a:p>
        </p:txBody>
      </p:sp>
    </p:spTree>
    <p:extLst>
      <p:ext uri="{BB962C8B-B14F-4D97-AF65-F5344CB8AC3E}">
        <p14:creationId xmlns:p14="http://schemas.microsoft.com/office/powerpoint/2010/main" val="278832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6999-4EB3-7F4A-A98A-E3796995D28A}"/>
              </a:ext>
            </a:extLst>
          </p:cNvPr>
          <p:cNvSpPr>
            <a:spLocks noGrp="1"/>
          </p:cNvSpPr>
          <p:nvPr>
            <p:ph type="title"/>
          </p:nvPr>
        </p:nvSpPr>
        <p:spPr>
          <a:xfrm>
            <a:off x="970280" y="0"/>
            <a:ext cx="10515600" cy="1325563"/>
          </a:xfrm>
        </p:spPr>
        <p:txBody>
          <a:bodyPr/>
          <a:lstStyle/>
          <a:p>
            <a:r>
              <a:rPr lang="en-US" dirty="0">
                <a:solidFill>
                  <a:schemeClr val="bg1"/>
                </a:solidFill>
              </a:rPr>
              <a:t>Im</a:t>
            </a:r>
            <a:r>
              <a:rPr lang="en-US" dirty="0"/>
              <a:t>migrants and Crime Rates</a:t>
            </a:r>
          </a:p>
        </p:txBody>
      </p:sp>
      <p:sp>
        <p:nvSpPr>
          <p:cNvPr id="3" name="Content Placeholder 2">
            <a:extLst>
              <a:ext uri="{FF2B5EF4-FFF2-40B4-BE49-F238E27FC236}">
                <a16:creationId xmlns:a16="http://schemas.microsoft.com/office/drawing/2014/main" id="{E175EB3A-0072-1849-937B-6B6795501CEF}"/>
              </a:ext>
            </a:extLst>
          </p:cNvPr>
          <p:cNvSpPr>
            <a:spLocks noGrp="1"/>
          </p:cNvSpPr>
          <p:nvPr>
            <p:ph idx="1"/>
          </p:nvPr>
        </p:nvSpPr>
        <p:spPr/>
        <p:txBody>
          <a:bodyPr>
            <a:normAutofit fontScale="92500" lnSpcReduction="10000"/>
          </a:bodyPr>
          <a:lstStyle/>
          <a:p>
            <a:r>
              <a:rPr lang="en-US" dirty="0"/>
              <a:t>Conventional wisdom:</a:t>
            </a:r>
          </a:p>
          <a:p>
            <a:pPr marL="0" indent="0">
              <a:buNone/>
            </a:pPr>
            <a:endParaRPr lang="en-US" dirty="0"/>
          </a:p>
          <a:p>
            <a:pPr lvl="1"/>
            <a:r>
              <a:rPr lang="en-US" dirty="0"/>
              <a:t>Immigrants commit crimes more frequently than do native-born residents.</a:t>
            </a:r>
          </a:p>
          <a:p>
            <a:pPr lvl="1"/>
            <a:endParaRPr lang="en-US" dirty="0"/>
          </a:p>
          <a:p>
            <a:pPr lvl="1"/>
            <a:r>
              <a:rPr lang="en-US" dirty="0"/>
              <a:t>Rising immigration leads to rising crime.</a:t>
            </a:r>
          </a:p>
          <a:p>
            <a:endParaRPr lang="en-US" dirty="0"/>
          </a:p>
          <a:p>
            <a:r>
              <a:rPr lang="en-US" dirty="0"/>
              <a:t>What do the data say?</a:t>
            </a:r>
          </a:p>
          <a:p>
            <a:pPr marL="0" indent="0">
              <a:buNone/>
            </a:pPr>
            <a:endParaRPr lang="en-US" dirty="0"/>
          </a:p>
          <a:p>
            <a:pPr lvl="1"/>
            <a:r>
              <a:rPr lang="en-US" dirty="0"/>
              <a:t>Rates of incarceration are lower for foreign-born than U.S.-born.</a:t>
            </a:r>
          </a:p>
          <a:p>
            <a:pPr marL="0" indent="0">
              <a:buNone/>
            </a:pPr>
            <a:endParaRPr lang="en-US" dirty="0"/>
          </a:p>
          <a:p>
            <a:pPr lvl="1"/>
            <a:r>
              <a:rPr lang="en-US" dirty="0"/>
              <a:t>Neighborhoods with more immigrants have lower crime rates.</a:t>
            </a:r>
          </a:p>
        </p:txBody>
      </p:sp>
      <p:sp>
        <p:nvSpPr>
          <p:cNvPr id="4" name="Slide Number Placeholder 3">
            <a:extLst>
              <a:ext uri="{FF2B5EF4-FFF2-40B4-BE49-F238E27FC236}">
                <a16:creationId xmlns:a16="http://schemas.microsoft.com/office/drawing/2014/main" id="{A69A3795-6C27-4245-A88F-29544E04B901}"/>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5" name="TextBox 4">
            <a:extLst>
              <a:ext uri="{FF2B5EF4-FFF2-40B4-BE49-F238E27FC236}">
                <a16:creationId xmlns:a16="http://schemas.microsoft.com/office/drawing/2014/main" id="{384C2A44-D1F3-FD43-BCBE-1B96EB9B9941}"/>
              </a:ext>
            </a:extLst>
          </p:cNvPr>
          <p:cNvSpPr txBox="1"/>
          <p:nvPr/>
        </p:nvSpPr>
        <p:spPr>
          <a:xfrm>
            <a:off x="602166" y="3612995"/>
            <a:ext cx="9054790" cy="230907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70213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C22B-2790-864C-B049-D426D1214F33}"/>
              </a:ext>
            </a:extLst>
          </p:cNvPr>
          <p:cNvSpPr>
            <a:spLocks noGrp="1"/>
          </p:cNvSpPr>
          <p:nvPr>
            <p:ph type="title"/>
          </p:nvPr>
        </p:nvSpPr>
        <p:spPr>
          <a:xfrm>
            <a:off x="939800" y="0"/>
            <a:ext cx="10515600" cy="1325563"/>
          </a:xfrm>
        </p:spPr>
        <p:txBody>
          <a:bodyPr/>
          <a:lstStyle/>
          <a:p>
            <a:r>
              <a:rPr lang="en-US" dirty="0">
                <a:solidFill>
                  <a:schemeClr val="bg1"/>
                </a:solidFill>
              </a:rPr>
              <a:t>Cri</a:t>
            </a:r>
            <a:r>
              <a:rPr lang="en-US" dirty="0"/>
              <a:t>me: Incarceration Rates in California</a:t>
            </a:r>
          </a:p>
        </p:txBody>
      </p:sp>
      <p:pic>
        <p:nvPicPr>
          <p:cNvPr id="6" name="Content Placeholder 5" descr="A screenshot of a cell phone&#10;&#10;Description automatically generated">
            <a:extLst>
              <a:ext uri="{FF2B5EF4-FFF2-40B4-BE49-F238E27FC236}">
                <a16:creationId xmlns:a16="http://schemas.microsoft.com/office/drawing/2014/main" id="{0481BE87-BD3B-014D-B981-ABBAC28AEB85}"/>
              </a:ext>
            </a:extLst>
          </p:cNvPr>
          <p:cNvPicPr>
            <a:picLocks noGrp="1" noChangeAspect="1"/>
          </p:cNvPicPr>
          <p:nvPr>
            <p:ph idx="1"/>
          </p:nvPr>
        </p:nvPicPr>
        <p:blipFill>
          <a:blip r:embed="rId2" r:link="rId3"/>
          <a:stretch>
            <a:fillRect/>
          </a:stretch>
        </p:blipFill>
        <p:spPr>
          <a:xfrm>
            <a:off x="1455632" y="1325563"/>
            <a:ext cx="9280736" cy="4521689"/>
          </a:xfrm>
        </p:spPr>
      </p:pic>
      <p:sp>
        <p:nvSpPr>
          <p:cNvPr id="4" name="Slide Number Placeholder 3">
            <a:extLst>
              <a:ext uri="{FF2B5EF4-FFF2-40B4-BE49-F238E27FC236}">
                <a16:creationId xmlns:a16="http://schemas.microsoft.com/office/drawing/2014/main" id="{0792B877-9BD1-6444-928C-0066438FE6A6}"/>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7" name="TextBox 6">
            <a:extLst>
              <a:ext uri="{FF2B5EF4-FFF2-40B4-BE49-F238E27FC236}">
                <a16:creationId xmlns:a16="http://schemas.microsoft.com/office/drawing/2014/main" id="{AADF1F3E-4714-124F-8521-876E4795F2D6}"/>
              </a:ext>
            </a:extLst>
          </p:cNvPr>
          <p:cNvSpPr txBox="1"/>
          <p:nvPr/>
        </p:nvSpPr>
        <p:spPr>
          <a:xfrm>
            <a:off x="9272750" y="6456851"/>
            <a:ext cx="2182649" cy="276999"/>
          </a:xfrm>
          <a:prstGeom prst="rect">
            <a:avLst/>
          </a:prstGeom>
          <a:noFill/>
        </p:spPr>
        <p:txBody>
          <a:bodyPr wrap="square" rtlCol="0">
            <a:spAutoFit/>
          </a:bodyPr>
          <a:lstStyle/>
          <a:p>
            <a:r>
              <a:rPr lang="en-US" sz="1200" dirty="0"/>
              <a:t>Source: Butcher &amp; </a:t>
            </a:r>
            <a:r>
              <a:rPr lang="en-US" sz="1200" dirty="0" err="1"/>
              <a:t>Piehl</a:t>
            </a:r>
            <a:r>
              <a:rPr lang="en-US" sz="1200" dirty="0"/>
              <a:t> (2008).</a:t>
            </a:r>
          </a:p>
        </p:txBody>
      </p:sp>
    </p:spTree>
    <p:extLst>
      <p:ext uri="{BB962C8B-B14F-4D97-AF65-F5344CB8AC3E}">
        <p14:creationId xmlns:p14="http://schemas.microsoft.com/office/powerpoint/2010/main" val="64163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15"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2626272" y="1325563"/>
            <a:ext cx="6939455" cy="4351338"/>
          </a:xfrm>
        </p:spPr>
        <p:txBody>
          <a:bodyPr/>
          <a:lstStyle/>
          <a:p>
            <a:r>
              <a:rPr lang="en-US" dirty="0"/>
              <a:t>Why do people migrate?</a:t>
            </a:r>
          </a:p>
          <a:p>
            <a:r>
              <a:rPr lang="en-US" dirty="0"/>
              <a:t>Brief history of immigration to the US</a:t>
            </a:r>
          </a:p>
          <a:p>
            <a:r>
              <a:rPr lang="en-US" dirty="0"/>
              <a:t>How does immigration affect the economy?</a:t>
            </a:r>
          </a:p>
          <a:p>
            <a:r>
              <a:rPr lang="en-US" dirty="0"/>
              <a:t>Economic effects of immigration in the US– what do the data tell us?</a:t>
            </a:r>
          </a:p>
        </p:txBody>
      </p:sp>
    </p:spTree>
    <p:extLst>
      <p:ext uri="{BB962C8B-B14F-4D97-AF65-F5344CB8AC3E}">
        <p14:creationId xmlns:p14="http://schemas.microsoft.com/office/powerpoint/2010/main" val="3466196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C22B-2790-864C-B049-D426D1214F33}"/>
              </a:ext>
            </a:extLst>
          </p:cNvPr>
          <p:cNvSpPr>
            <a:spLocks noGrp="1"/>
          </p:cNvSpPr>
          <p:nvPr>
            <p:ph type="title"/>
          </p:nvPr>
        </p:nvSpPr>
        <p:spPr>
          <a:xfrm>
            <a:off x="939800" y="0"/>
            <a:ext cx="10515600" cy="1325563"/>
          </a:xfrm>
        </p:spPr>
        <p:txBody>
          <a:bodyPr/>
          <a:lstStyle/>
          <a:p>
            <a:r>
              <a:rPr lang="en-US" dirty="0">
                <a:solidFill>
                  <a:schemeClr val="bg1"/>
                </a:solidFill>
              </a:rPr>
              <a:t>Cri</a:t>
            </a:r>
            <a:r>
              <a:rPr lang="en-US" dirty="0"/>
              <a:t>me: Incarceration Rates in California</a:t>
            </a:r>
          </a:p>
        </p:txBody>
      </p:sp>
      <p:sp>
        <p:nvSpPr>
          <p:cNvPr id="4" name="Slide Number Placeholder 3">
            <a:extLst>
              <a:ext uri="{FF2B5EF4-FFF2-40B4-BE49-F238E27FC236}">
                <a16:creationId xmlns:a16="http://schemas.microsoft.com/office/drawing/2014/main" id="{0792B877-9BD1-6444-928C-0066438FE6A6}"/>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7" name="TextBox 6">
            <a:extLst>
              <a:ext uri="{FF2B5EF4-FFF2-40B4-BE49-F238E27FC236}">
                <a16:creationId xmlns:a16="http://schemas.microsoft.com/office/drawing/2014/main" id="{AADF1F3E-4714-124F-8521-876E4795F2D6}"/>
              </a:ext>
            </a:extLst>
          </p:cNvPr>
          <p:cNvSpPr txBox="1"/>
          <p:nvPr/>
        </p:nvSpPr>
        <p:spPr>
          <a:xfrm>
            <a:off x="9122996" y="6456851"/>
            <a:ext cx="2139432" cy="276999"/>
          </a:xfrm>
          <a:prstGeom prst="rect">
            <a:avLst/>
          </a:prstGeom>
          <a:noFill/>
        </p:spPr>
        <p:txBody>
          <a:bodyPr wrap="none" rtlCol="0">
            <a:spAutoFit/>
          </a:bodyPr>
          <a:lstStyle/>
          <a:p>
            <a:r>
              <a:rPr lang="en-US" sz="1200" dirty="0"/>
              <a:t>Source: Butcher &amp; </a:t>
            </a:r>
            <a:r>
              <a:rPr lang="en-US" sz="1200" dirty="0" err="1"/>
              <a:t>Piehl</a:t>
            </a:r>
            <a:r>
              <a:rPr lang="en-US" sz="1200" dirty="0"/>
              <a:t> (2008).</a:t>
            </a:r>
          </a:p>
        </p:txBody>
      </p:sp>
      <p:pic>
        <p:nvPicPr>
          <p:cNvPr id="9" name="Content Placeholder 8" descr="A screenshot of a cell phone&#10;&#10;Description automatically generated">
            <a:extLst>
              <a:ext uri="{FF2B5EF4-FFF2-40B4-BE49-F238E27FC236}">
                <a16:creationId xmlns:a16="http://schemas.microsoft.com/office/drawing/2014/main" id="{80D4F84F-DA27-5348-8F02-A390C54C03A4}"/>
              </a:ext>
            </a:extLst>
          </p:cNvPr>
          <p:cNvPicPr>
            <a:picLocks noGrp="1" noChangeAspect="1"/>
          </p:cNvPicPr>
          <p:nvPr>
            <p:ph idx="1"/>
          </p:nvPr>
        </p:nvPicPr>
        <p:blipFill>
          <a:blip r:embed="rId2"/>
          <a:stretch>
            <a:fillRect/>
          </a:stretch>
        </p:blipFill>
        <p:spPr>
          <a:xfrm>
            <a:off x="1941267" y="1715538"/>
            <a:ext cx="8309466" cy="4514688"/>
          </a:xfrm>
        </p:spPr>
      </p:pic>
      <p:sp>
        <p:nvSpPr>
          <p:cNvPr id="10" name="TextBox 9">
            <a:extLst>
              <a:ext uri="{FF2B5EF4-FFF2-40B4-BE49-F238E27FC236}">
                <a16:creationId xmlns:a16="http://schemas.microsoft.com/office/drawing/2014/main" id="{0F98AE43-C8C6-0E4E-A1A2-A6A582EF7C4B}"/>
              </a:ext>
            </a:extLst>
          </p:cNvPr>
          <p:cNvSpPr txBox="1"/>
          <p:nvPr/>
        </p:nvSpPr>
        <p:spPr>
          <a:xfrm>
            <a:off x="3068453" y="1214708"/>
            <a:ext cx="6054543" cy="646331"/>
          </a:xfrm>
          <a:prstGeom prst="rect">
            <a:avLst/>
          </a:prstGeom>
          <a:noFill/>
        </p:spPr>
        <p:txBody>
          <a:bodyPr wrap="none" rtlCol="0">
            <a:spAutoFit/>
          </a:bodyPr>
          <a:lstStyle/>
          <a:p>
            <a:pPr algn="ctr"/>
            <a:r>
              <a:rPr lang="en-US" b="1" dirty="0"/>
              <a:t>California Institutionalization Rate</a:t>
            </a:r>
          </a:p>
          <a:p>
            <a:pPr algn="ctr"/>
            <a:r>
              <a:rPr lang="en-US" b="1" dirty="0"/>
              <a:t>U.S.-Born and Foreign-Born Men Ages 18-40, by Place of Birth</a:t>
            </a:r>
          </a:p>
        </p:txBody>
      </p:sp>
    </p:spTree>
    <p:extLst>
      <p:ext uri="{BB962C8B-B14F-4D97-AF65-F5344CB8AC3E}">
        <p14:creationId xmlns:p14="http://schemas.microsoft.com/office/powerpoint/2010/main" val="1933565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DC2C0-8DCE-EF4B-B3C9-70DE90CA09C5}"/>
              </a:ext>
            </a:extLst>
          </p:cNvPr>
          <p:cNvSpPr>
            <a:spLocks noGrp="1"/>
          </p:cNvSpPr>
          <p:nvPr>
            <p:ph type="title"/>
          </p:nvPr>
        </p:nvSpPr>
        <p:spPr/>
        <p:txBody>
          <a:bodyPr/>
          <a:lstStyle/>
          <a:p>
            <a:r>
              <a:rPr lang="en-US" dirty="0">
                <a:solidFill>
                  <a:schemeClr val="bg1"/>
                </a:solidFill>
              </a:rPr>
              <a:t>MS</a:t>
            </a:r>
            <a:r>
              <a:rPr lang="en-US" dirty="0"/>
              <a:t>As: Growing Immigration and Crime</a:t>
            </a:r>
          </a:p>
        </p:txBody>
      </p:sp>
      <p:pic>
        <p:nvPicPr>
          <p:cNvPr id="6" name="Content Placeholder 5" descr="A close up of a piece of paper&#10;&#10;Description automatically generated">
            <a:extLst>
              <a:ext uri="{FF2B5EF4-FFF2-40B4-BE49-F238E27FC236}">
                <a16:creationId xmlns:a16="http://schemas.microsoft.com/office/drawing/2014/main" id="{28231A10-8B9E-BE49-B01D-F61FFD1291E8}"/>
              </a:ext>
            </a:extLst>
          </p:cNvPr>
          <p:cNvPicPr>
            <a:picLocks noGrp="1" noChangeAspect="1"/>
          </p:cNvPicPr>
          <p:nvPr>
            <p:ph idx="1"/>
          </p:nvPr>
        </p:nvPicPr>
        <p:blipFill>
          <a:blip r:embed="rId2" r:link="rId3"/>
          <a:stretch>
            <a:fillRect/>
          </a:stretch>
        </p:blipFill>
        <p:spPr>
          <a:xfrm>
            <a:off x="2071588" y="1195450"/>
            <a:ext cx="7201163" cy="5029200"/>
          </a:xfrm>
        </p:spPr>
      </p:pic>
      <p:sp>
        <p:nvSpPr>
          <p:cNvPr id="4" name="Slide Number Placeholder 3">
            <a:extLst>
              <a:ext uri="{FF2B5EF4-FFF2-40B4-BE49-F238E27FC236}">
                <a16:creationId xmlns:a16="http://schemas.microsoft.com/office/drawing/2014/main" id="{555FBB5F-098C-4E42-A2F1-F96E63A1C49A}"/>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7" name="TextBox 6">
            <a:extLst>
              <a:ext uri="{FF2B5EF4-FFF2-40B4-BE49-F238E27FC236}">
                <a16:creationId xmlns:a16="http://schemas.microsoft.com/office/drawing/2014/main" id="{30C40017-3092-7A4E-BF14-3F47B1D2EB68}"/>
              </a:ext>
            </a:extLst>
          </p:cNvPr>
          <p:cNvSpPr txBox="1"/>
          <p:nvPr/>
        </p:nvSpPr>
        <p:spPr>
          <a:xfrm>
            <a:off x="9122996" y="6456851"/>
            <a:ext cx="2219582" cy="276999"/>
          </a:xfrm>
          <a:prstGeom prst="rect">
            <a:avLst/>
          </a:prstGeom>
          <a:noFill/>
        </p:spPr>
        <p:txBody>
          <a:bodyPr wrap="none" rtlCol="0">
            <a:spAutoFit/>
          </a:bodyPr>
          <a:lstStyle/>
          <a:p>
            <a:r>
              <a:rPr lang="en-US" sz="1200" dirty="0"/>
              <a:t>Source: Butcher &amp; </a:t>
            </a:r>
            <a:r>
              <a:rPr lang="en-US" sz="1200" dirty="0" err="1"/>
              <a:t>Piehl</a:t>
            </a:r>
            <a:r>
              <a:rPr lang="en-US" sz="1200" dirty="0"/>
              <a:t> (1998b).</a:t>
            </a:r>
          </a:p>
        </p:txBody>
      </p:sp>
      <p:sp>
        <p:nvSpPr>
          <p:cNvPr id="8" name="TextBox 7">
            <a:extLst>
              <a:ext uri="{FF2B5EF4-FFF2-40B4-BE49-F238E27FC236}">
                <a16:creationId xmlns:a16="http://schemas.microsoft.com/office/drawing/2014/main" id="{6B99079E-16AD-2241-8805-BEB8EE829317}"/>
              </a:ext>
            </a:extLst>
          </p:cNvPr>
          <p:cNvSpPr txBox="1"/>
          <p:nvPr/>
        </p:nvSpPr>
        <p:spPr>
          <a:xfrm>
            <a:off x="5672169" y="2743200"/>
            <a:ext cx="1700402" cy="369332"/>
          </a:xfrm>
          <a:prstGeom prst="rect">
            <a:avLst/>
          </a:prstGeom>
          <a:noFill/>
        </p:spPr>
        <p:txBody>
          <a:bodyPr wrap="none" rtlCol="0">
            <a:spAutoFit/>
          </a:bodyPr>
          <a:lstStyle/>
          <a:p>
            <a:r>
              <a:rPr lang="en-US" b="1" dirty="0"/>
              <a:t>No Relationship</a:t>
            </a:r>
          </a:p>
        </p:txBody>
      </p:sp>
    </p:spTree>
    <p:extLst>
      <p:ext uri="{BB962C8B-B14F-4D97-AF65-F5344CB8AC3E}">
        <p14:creationId xmlns:p14="http://schemas.microsoft.com/office/powerpoint/2010/main" val="309038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6999-4EB3-7F4A-A98A-E3796995D28A}"/>
              </a:ext>
            </a:extLst>
          </p:cNvPr>
          <p:cNvSpPr>
            <a:spLocks noGrp="1"/>
          </p:cNvSpPr>
          <p:nvPr>
            <p:ph type="title"/>
          </p:nvPr>
        </p:nvSpPr>
        <p:spPr>
          <a:xfrm>
            <a:off x="970280" y="0"/>
            <a:ext cx="10515600" cy="1325563"/>
          </a:xfrm>
        </p:spPr>
        <p:txBody>
          <a:bodyPr/>
          <a:lstStyle/>
          <a:p>
            <a:r>
              <a:rPr lang="en-US" dirty="0">
                <a:solidFill>
                  <a:schemeClr val="bg1"/>
                </a:solidFill>
              </a:rPr>
              <a:t>Im</a:t>
            </a:r>
            <a:r>
              <a:rPr lang="en-US" dirty="0"/>
              <a:t>migrants and Crime Rates</a:t>
            </a:r>
          </a:p>
        </p:txBody>
      </p:sp>
      <p:sp>
        <p:nvSpPr>
          <p:cNvPr id="3" name="Content Placeholder 2">
            <a:extLst>
              <a:ext uri="{FF2B5EF4-FFF2-40B4-BE49-F238E27FC236}">
                <a16:creationId xmlns:a16="http://schemas.microsoft.com/office/drawing/2014/main" id="{E175EB3A-0072-1849-937B-6B6795501CEF}"/>
              </a:ext>
            </a:extLst>
          </p:cNvPr>
          <p:cNvSpPr>
            <a:spLocks noGrp="1"/>
          </p:cNvSpPr>
          <p:nvPr>
            <p:ph idx="1"/>
          </p:nvPr>
        </p:nvSpPr>
        <p:spPr/>
        <p:txBody>
          <a:bodyPr>
            <a:normAutofit fontScale="85000" lnSpcReduction="20000"/>
          </a:bodyPr>
          <a:lstStyle/>
          <a:p>
            <a:r>
              <a:rPr lang="en-US" dirty="0"/>
              <a:t>Conventional wisdom:</a:t>
            </a:r>
          </a:p>
          <a:p>
            <a:pPr marL="0" indent="0">
              <a:buNone/>
            </a:pPr>
            <a:endParaRPr lang="en-US" dirty="0"/>
          </a:p>
          <a:p>
            <a:pPr lvl="1"/>
            <a:r>
              <a:rPr lang="en-US" dirty="0"/>
              <a:t>Immigrants commit crimes more frequently than do native born residents.</a:t>
            </a:r>
          </a:p>
          <a:p>
            <a:pPr lvl="1"/>
            <a:endParaRPr lang="en-US" dirty="0"/>
          </a:p>
          <a:p>
            <a:pPr lvl="1"/>
            <a:r>
              <a:rPr lang="en-US" dirty="0"/>
              <a:t>Rising immigration leads to rising crime.</a:t>
            </a:r>
          </a:p>
          <a:p>
            <a:endParaRPr lang="en-US" dirty="0"/>
          </a:p>
          <a:p>
            <a:r>
              <a:rPr lang="en-US" dirty="0"/>
              <a:t>What do the data say?</a:t>
            </a:r>
          </a:p>
          <a:p>
            <a:pPr marL="0" indent="0">
              <a:buNone/>
            </a:pPr>
            <a:endParaRPr lang="en-US" dirty="0"/>
          </a:p>
          <a:p>
            <a:pPr lvl="1"/>
            <a:r>
              <a:rPr lang="en-US" dirty="0"/>
              <a:t>Rates of incarceration are lower for the foreign born than US born.</a:t>
            </a:r>
          </a:p>
          <a:p>
            <a:pPr marL="0" indent="0">
              <a:buNone/>
            </a:pPr>
            <a:endParaRPr lang="en-US" dirty="0"/>
          </a:p>
          <a:p>
            <a:pPr lvl="1"/>
            <a:r>
              <a:rPr lang="en-US" dirty="0"/>
              <a:t>Neighborhoods with more immigrants have lower crime rates.</a:t>
            </a:r>
          </a:p>
          <a:p>
            <a:pPr lvl="1"/>
            <a:endParaRPr lang="en-US" dirty="0"/>
          </a:p>
          <a:p>
            <a:pPr lvl="1"/>
            <a:r>
              <a:rPr lang="en-US" dirty="0"/>
              <a:t>There is no evidence that deporting noncitizen immigrants affects crime rates.</a:t>
            </a:r>
          </a:p>
        </p:txBody>
      </p:sp>
      <p:sp>
        <p:nvSpPr>
          <p:cNvPr id="4" name="Slide Number Placeholder 3">
            <a:extLst>
              <a:ext uri="{FF2B5EF4-FFF2-40B4-BE49-F238E27FC236}">
                <a16:creationId xmlns:a16="http://schemas.microsoft.com/office/drawing/2014/main" id="{A69A3795-6C27-4245-A88F-29544E04B901}"/>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17116190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612C1-C6D7-4B43-9602-189F80AF1A2D}"/>
              </a:ext>
            </a:extLst>
          </p:cNvPr>
          <p:cNvSpPr>
            <a:spLocks noGrp="1"/>
          </p:cNvSpPr>
          <p:nvPr>
            <p:ph type="title"/>
          </p:nvPr>
        </p:nvSpPr>
        <p:spPr>
          <a:xfrm>
            <a:off x="889000" y="0"/>
            <a:ext cx="10515600" cy="1325563"/>
          </a:xfrm>
        </p:spPr>
        <p:txBody>
          <a:bodyPr/>
          <a:lstStyle/>
          <a:p>
            <a:r>
              <a:rPr lang="en-US" dirty="0"/>
              <a:t> </a:t>
            </a:r>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4F946F1A-DA04-D943-AE89-F0CB74DD3781}"/>
              </a:ext>
            </a:extLst>
          </p:cNvPr>
          <p:cNvSpPr>
            <a:spLocks noGrp="1"/>
          </p:cNvSpPr>
          <p:nvPr>
            <p:ph idx="1"/>
          </p:nvPr>
        </p:nvSpPr>
        <p:spPr/>
        <p:txBody>
          <a:bodyPr/>
          <a:lstStyle/>
          <a:p>
            <a:pPr>
              <a:spcAft>
                <a:spcPts val="1000"/>
              </a:spcAft>
            </a:pPr>
            <a:r>
              <a:rPr lang="en-US" dirty="0"/>
              <a:t>Immigration should be thought of as increasing the population of the United States.</a:t>
            </a:r>
          </a:p>
          <a:p>
            <a:pPr>
              <a:spcAft>
                <a:spcPts val="1000"/>
              </a:spcAft>
            </a:pPr>
            <a:r>
              <a:rPr lang="en-US" dirty="0"/>
              <a:t>This brings economic growth and opportunity, just as does increasing the native-born population.</a:t>
            </a:r>
          </a:p>
          <a:p>
            <a:pPr>
              <a:spcAft>
                <a:spcPts val="1000"/>
              </a:spcAft>
            </a:pPr>
            <a:r>
              <a:rPr lang="en-US" dirty="0"/>
              <a:t>Including unauthorized immigrants, the supply of low-skilled workers is increased</a:t>
            </a:r>
          </a:p>
          <a:p>
            <a:pPr lvl="1">
              <a:spcAft>
                <a:spcPts val="1000"/>
              </a:spcAft>
            </a:pPr>
            <a:r>
              <a:rPr lang="en-US" dirty="0"/>
              <a:t>This lowers the wages of low-skilled workers.</a:t>
            </a:r>
          </a:p>
          <a:p>
            <a:pPr lvl="1">
              <a:spcAft>
                <a:spcPts val="1000"/>
              </a:spcAft>
            </a:pPr>
            <a:r>
              <a:rPr lang="en-US" dirty="0"/>
              <a:t>But also increases labor force participation among highly skilled workers.</a:t>
            </a:r>
          </a:p>
        </p:txBody>
      </p:sp>
      <p:sp>
        <p:nvSpPr>
          <p:cNvPr id="4" name="Slide Number Placeholder 3">
            <a:extLst>
              <a:ext uri="{FF2B5EF4-FFF2-40B4-BE49-F238E27FC236}">
                <a16:creationId xmlns:a16="http://schemas.microsoft.com/office/drawing/2014/main" id="{C0F7256D-1FE7-6B41-8975-1BC961212B20}"/>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2851475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BE34-1E71-4A4B-803E-3C4BD0D61E3F}"/>
              </a:ext>
            </a:extLst>
          </p:cNvPr>
          <p:cNvSpPr>
            <a:spLocks noGrp="1"/>
          </p:cNvSpPr>
          <p:nvPr>
            <p:ph type="title"/>
          </p:nvPr>
        </p:nvSpPr>
        <p:spPr/>
        <p:txBody>
          <a:bodyPr/>
          <a:lstStyle/>
          <a:p>
            <a:r>
              <a:rPr lang="en-US" dirty="0">
                <a:solidFill>
                  <a:schemeClr val="bg1"/>
                </a:solidFill>
              </a:rPr>
              <a:t> At</a:t>
            </a:r>
            <a:r>
              <a:rPr lang="en-US" dirty="0"/>
              <a:t> the Same Time….</a:t>
            </a:r>
          </a:p>
        </p:txBody>
      </p:sp>
      <p:sp>
        <p:nvSpPr>
          <p:cNvPr id="3" name="Content Placeholder 2">
            <a:extLst>
              <a:ext uri="{FF2B5EF4-FFF2-40B4-BE49-F238E27FC236}">
                <a16:creationId xmlns:a16="http://schemas.microsoft.com/office/drawing/2014/main" id="{F6A28296-551D-4344-BDB4-383B5FBF0C91}"/>
              </a:ext>
            </a:extLst>
          </p:cNvPr>
          <p:cNvSpPr>
            <a:spLocks noGrp="1"/>
          </p:cNvSpPr>
          <p:nvPr>
            <p:ph idx="1"/>
          </p:nvPr>
        </p:nvSpPr>
        <p:spPr/>
        <p:txBody>
          <a:bodyPr/>
          <a:lstStyle/>
          <a:p>
            <a:r>
              <a:rPr lang="en-US" dirty="0"/>
              <a:t>Immigrants are often a select group:</a:t>
            </a:r>
          </a:p>
          <a:p>
            <a:pPr lvl="1"/>
            <a:r>
              <a:rPr lang="en-US" dirty="0"/>
              <a:t>Willing to incur an enormous personal or familial cost to better their lives.</a:t>
            </a:r>
          </a:p>
          <a:p>
            <a:r>
              <a:rPr lang="en-US" dirty="0"/>
              <a:t>As a result:</a:t>
            </a:r>
          </a:p>
          <a:p>
            <a:pPr lvl="1"/>
            <a:r>
              <a:rPr lang="en-US" dirty="0"/>
              <a:t>Immigrants tend to commit crimes at low rates.</a:t>
            </a:r>
          </a:p>
          <a:p>
            <a:pPr lvl="1"/>
            <a:r>
              <a:rPr lang="en-US" dirty="0"/>
              <a:t>Immigrants tend to be entrepreneurial and to add significantly to economic growth.</a:t>
            </a:r>
          </a:p>
          <a:p>
            <a:r>
              <a:rPr lang="en-US" dirty="0"/>
              <a:t>Although there are distributional issues:</a:t>
            </a:r>
          </a:p>
          <a:p>
            <a:pPr lvl="1"/>
            <a:r>
              <a:rPr lang="en-US" dirty="0"/>
              <a:t>Immigration is an important contributor to economic growth.</a:t>
            </a:r>
          </a:p>
          <a:p>
            <a:pPr lvl="1"/>
            <a:r>
              <a:rPr lang="en-US" dirty="0"/>
              <a:t>Immigration helps to sustain vital government programs.</a:t>
            </a:r>
          </a:p>
          <a:p>
            <a:pPr lvl="1"/>
            <a:endParaRPr lang="en-US" dirty="0"/>
          </a:p>
        </p:txBody>
      </p:sp>
      <p:sp>
        <p:nvSpPr>
          <p:cNvPr id="4" name="Slide Number Placeholder 3">
            <a:extLst>
              <a:ext uri="{FF2B5EF4-FFF2-40B4-BE49-F238E27FC236}">
                <a16:creationId xmlns:a16="http://schemas.microsoft.com/office/drawing/2014/main" id="{678A005F-6FF0-3843-B700-4DCDD8FB7578}"/>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3092628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808A-18FC-104A-A25D-21A92CE88D10}"/>
              </a:ext>
            </a:extLst>
          </p:cNvPr>
          <p:cNvSpPr>
            <a:spLocks noGrp="1"/>
          </p:cNvSpPr>
          <p:nvPr>
            <p:ph type="title"/>
          </p:nvPr>
        </p:nvSpPr>
        <p:spPr/>
        <p:txBody>
          <a:bodyPr/>
          <a:lstStyle/>
          <a:p>
            <a:r>
              <a:rPr lang="en-US" dirty="0">
                <a:solidFill>
                  <a:schemeClr val="bg1"/>
                </a:solidFill>
              </a:rPr>
              <a:t> Ab</a:t>
            </a:r>
            <a:r>
              <a:rPr lang="en-US" dirty="0"/>
              <a:t>out Conventional Wisdom</a:t>
            </a:r>
          </a:p>
        </p:txBody>
      </p:sp>
      <p:sp>
        <p:nvSpPr>
          <p:cNvPr id="3" name="Content Placeholder 2">
            <a:extLst>
              <a:ext uri="{FF2B5EF4-FFF2-40B4-BE49-F238E27FC236}">
                <a16:creationId xmlns:a16="http://schemas.microsoft.com/office/drawing/2014/main" id="{FBA29081-3A0B-9747-AC92-1940D5D67D70}"/>
              </a:ext>
            </a:extLst>
          </p:cNvPr>
          <p:cNvSpPr>
            <a:spLocks noGrp="1"/>
          </p:cNvSpPr>
          <p:nvPr>
            <p:ph idx="1"/>
          </p:nvPr>
        </p:nvSpPr>
        <p:spPr/>
        <p:txBody>
          <a:bodyPr>
            <a:normAutofit fontScale="92500" lnSpcReduction="10000"/>
          </a:bodyPr>
          <a:lstStyle/>
          <a:p>
            <a:r>
              <a:rPr lang="en-US" dirty="0"/>
              <a:t>Native-born unskilled workers</a:t>
            </a:r>
          </a:p>
          <a:p>
            <a:pPr lvl="1"/>
            <a:r>
              <a:rPr lang="en-US" dirty="0"/>
              <a:t>There is some negative impact on their wages.</a:t>
            </a:r>
          </a:p>
          <a:p>
            <a:pPr lvl="1"/>
            <a:r>
              <a:rPr lang="en-US" dirty="0"/>
              <a:t>But who wins and loses depend on the skill mix of immigrants; </a:t>
            </a:r>
          </a:p>
          <a:p>
            <a:pPr lvl="2"/>
            <a:r>
              <a:rPr lang="en-US" dirty="0"/>
              <a:t>when this skill mix changes, so do its effects.</a:t>
            </a:r>
          </a:p>
          <a:p>
            <a:r>
              <a:rPr lang="en-US" dirty="0"/>
              <a:t>Crime</a:t>
            </a:r>
          </a:p>
          <a:p>
            <a:pPr lvl="1"/>
            <a:r>
              <a:rPr lang="en-US" dirty="0"/>
              <a:t>Immigrants, both authorized and unauthorized, commit crimes at much lower rates than do native-born residents.</a:t>
            </a:r>
          </a:p>
          <a:p>
            <a:r>
              <a:rPr lang="en-US" dirty="0"/>
              <a:t>Government programs</a:t>
            </a:r>
          </a:p>
          <a:p>
            <a:pPr lvl="1"/>
            <a:r>
              <a:rPr lang="en-US" dirty="0"/>
              <a:t>Federal: immigrants are a source of revenue and stability for some important programs.</a:t>
            </a:r>
          </a:p>
          <a:p>
            <a:pPr lvl="1"/>
            <a:r>
              <a:rPr lang="en-US" dirty="0"/>
              <a:t>State and local: because education is funded at the local level, this can be a drain on local government coffers.</a:t>
            </a:r>
          </a:p>
        </p:txBody>
      </p:sp>
      <p:sp>
        <p:nvSpPr>
          <p:cNvPr id="4" name="Slide Number Placeholder 3">
            <a:extLst>
              <a:ext uri="{FF2B5EF4-FFF2-40B4-BE49-F238E27FC236}">
                <a16:creationId xmlns:a16="http://schemas.microsoft.com/office/drawing/2014/main" id="{C23BF033-5425-544B-9904-4A046FD563E8}"/>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3911909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56920" y="0"/>
            <a:ext cx="10515600" cy="1325563"/>
          </a:xfrm>
        </p:spPr>
        <p:txBody>
          <a:bodyPr/>
          <a:lstStyle/>
          <a:p>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 Beth Mertens, PhD</a:t>
            </a:r>
          </a:p>
          <a:p>
            <a:pPr marL="0" indent="0" algn="ctr">
              <a:buNone/>
            </a:pPr>
            <a:r>
              <a:rPr lang="en-US" dirty="0"/>
              <a:t>mertens@hws.edu</a:t>
            </a:r>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957927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890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p:txBody>
          <a:bodyPr/>
          <a:lstStyle/>
          <a:p>
            <a:pPr>
              <a:spcAft>
                <a:spcPts val="1000"/>
              </a:spcAft>
            </a:pPr>
            <a:r>
              <a:rPr lang="en-US" dirty="0"/>
              <a:t>US Economy</a:t>
            </a:r>
          </a:p>
          <a:p>
            <a:pPr>
              <a:spcAft>
                <a:spcPts val="1000"/>
              </a:spcAft>
            </a:pPr>
            <a:r>
              <a:rPr lang="en-US" dirty="0"/>
              <a:t>Economic Inequality</a:t>
            </a:r>
          </a:p>
          <a:p>
            <a:pPr>
              <a:spcAft>
                <a:spcPts val="1000"/>
              </a:spcAft>
            </a:pPr>
            <a:r>
              <a:rPr lang="en-US" dirty="0"/>
              <a:t>Climate Change</a:t>
            </a:r>
          </a:p>
          <a:p>
            <a:pPr>
              <a:spcAft>
                <a:spcPts val="1000"/>
              </a:spcAft>
            </a:pPr>
            <a:r>
              <a:rPr lang="en-US" dirty="0"/>
              <a:t>US Social Policy</a:t>
            </a:r>
          </a:p>
          <a:p>
            <a:pPr>
              <a:spcAft>
                <a:spcPts val="1000"/>
              </a:spcAft>
            </a:pPr>
            <a:r>
              <a:rPr lang="en-US" dirty="0"/>
              <a:t>Trade and Globalization</a:t>
            </a:r>
          </a:p>
          <a:p>
            <a:pPr>
              <a:spcAft>
                <a:spcPts val="1000"/>
              </a:spcAft>
            </a:pPr>
            <a:r>
              <a:rPr lang="en-US" dirty="0"/>
              <a:t>Economic Mobility</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p:txBody>
          <a:bodyPr/>
          <a:lstStyle/>
          <a:p>
            <a:pPr>
              <a:spcAft>
                <a:spcPts val="1000"/>
              </a:spcAft>
            </a:pPr>
            <a:r>
              <a:rPr lang="en-US" dirty="0"/>
              <a:t>Trade Wars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2017 Tax Law</a:t>
            </a:r>
          </a:p>
          <a:p>
            <a:pPr>
              <a:spcAft>
                <a:spcPts val="1000"/>
              </a:spcAft>
            </a:pPr>
            <a:r>
              <a:rPr lang="en-US"/>
              <a:t>Autonomous Vehicles</a:t>
            </a:r>
            <a:endParaRPr lang="en-US" dirty="0"/>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3153408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BBC3-861E-4240-B598-FB235893172B}"/>
              </a:ext>
            </a:extLst>
          </p:cNvPr>
          <p:cNvSpPr>
            <a:spLocks noGrp="1"/>
          </p:cNvSpPr>
          <p:nvPr>
            <p:ph type="title"/>
          </p:nvPr>
        </p:nvSpPr>
        <p:spPr>
          <a:xfrm>
            <a:off x="810490" y="0"/>
            <a:ext cx="10515600" cy="1325563"/>
          </a:xfrm>
        </p:spPr>
        <p:txBody>
          <a:bodyPr/>
          <a:lstStyle/>
          <a:p>
            <a:r>
              <a:rPr lang="en-US" dirty="0">
                <a:solidFill>
                  <a:schemeClr val="bg1"/>
                </a:solidFill>
              </a:rPr>
              <a:t>Wh</a:t>
            </a:r>
            <a:r>
              <a:rPr lang="en-US" dirty="0"/>
              <a:t>y Do People Migrate?</a:t>
            </a:r>
          </a:p>
        </p:txBody>
      </p:sp>
      <p:sp>
        <p:nvSpPr>
          <p:cNvPr id="3" name="Content Placeholder 2">
            <a:extLst>
              <a:ext uri="{FF2B5EF4-FFF2-40B4-BE49-F238E27FC236}">
                <a16:creationId xmlns:a16="http://schemas.microsoft.com/office/drawing/2014/main" id="{08084408-2104-E34D-B595-37E67A3378EE}"/>
              </a:ext>
            </a:extLst>
          </p:cNvPr>
          <p:cNvSpPr>
            <a:spLocks noGrp="1"/>
          </p:cNvSpPr>
          <p:nvPr>
            <p:ph idx="1"/>
          </p:nvPr>
        </p:nvSpPr>
        <p:spPr/>
        <p:txBody>
          <a:bodyPr/>
          <a:lstStyle/>
          <a:p>
            <a:r>
              <a:rPr lang="en-US" dirty="0"/>
              <a:t>Push factors:</a:t>
            </a:r>
          </a:p>
          <a:p>
            <a:pPr lvl="1"/>
            <a:r>
              <a:rPr lang="en-US" dirty="0"/>
              <a:t>Economic dislocation, violence, population pressures, religious persecution, or denial of political rights.</a:t>
            </a:r>
          </a:p>
          <a:p>
            <a:r>
              <a:rPr lang="en-US" dirty="0"/>
              <a:t>Pull factors:</a:t>
            </a:r>
          </a:p>
          <a:p>
            <a:pPr lvl="1"/>
            <a:r>
              <a:rPr lang="en-US" dirty="0"/>
              <a:t>Potential for higher wages, job opportunities, and political or religious liberty.</a:t>
            </a:r>
          </a:p>
          <a:p>
            <a:r>
              <a:rPr lang="en-US" dirty="0"/>
              <a:t>Uneven development helps create push and pull factors:</a:t>
            </a:r>
          </a:p>
          <a:p>
            <a:pPr lvl="1"/>
            <a:r>
              <a:rPr lang="en-US" dirty="0"/>
              <a:t>Disparities in income, standards of living, and the availability of jobs within and across societies.</a:t>
            </a:r>
          </a:p>
        </p:txBody>
      </p:sp>
      <p:sp>
        <p:nvSpPr>
          <p:cNvPr id="4" name="Slide Number Placeholder 3">
            <a:extLst>
              <a:ext uri="{FF2B5EF4-FFF2-40B4-BE49-F238E27FC236}">
                <a16:creationId xmlns:a16="http://schemas.microsoft.com/office/drawing/2014/main" id="{6965FE9B-ED4E-2A4A-BE5A-7A95D396078B}"/>
              </a:ext>
            </a:extLst>
          </p:cNvPr>
          <p:cNvSpPr>
            <a:spLocks noGrp="1"/>
          </p:cNvSpPr>
          <p:nvPr>
            <p:ph type="sldNum" sz="quarter" idx="12"/>
          </p:nvPr>
        </p:nvSpPr>
        <p:spPr/>
        <p:txBody>
          <a:bodyPr/>
          <a:lstStyle/>
          <a:p>
            <a:fld id="{D9F085D5-EC86-4F6A-B501-C1359CB39116}" type="slidenum">
              <a:rPr lang="en-GB" smtClean="0"/>
              <a:t>5</a:t>
            </a:fld>
            <a:endParaRPr lang="en-GB"/>
          </a:p>
        </p:txBody>
      </p:sp>
      <p:sp>
        <p:nvSpPr>
          <p:cNvPr id="5" name="TextBox 4">
            <a:extLst>
              <a:ext uri="{FF2B5EF4-FFF2-40B4-BE49-F238E27FC236}">
                <a16:creationId xmlns:a16="http://schemas.microsoft.com/office/drawing/2014/main" id="{0ED6069E-1822-6B44-B03F-F23849135E46}"/>
              </a:ext>
            </a:extLst>
          </p:cNvPr>
          <p:cNvSpPr txBox="1"/>
          <p:nvPr/>
        </p:nvSpPr>
        <p:spPr>
          <a:xfrm>
            <a:off x="7868294" y="6456851"/>
            <a:ext cx="3770428" cy="276999"/>
          </a:xfrm>
          <a:prstGeom prst="rect">
            <a:avLst/>
          </a:prstGeom>
          <a:noFill/>
        </p:spPr>
        <p:txBody>
          <a:bodyPr wrap="square" rtlCol="0">
            <a:spAutoFit/>
          </a:bodyPr>
          <a:lstStyle/>
          <a:p>
            <a:r>
              <a:rPr lang="en-US" sz="1200" dirty="0"/>
              <a:t>Source: Gilder Lehrman Institute of American History.</a:t>
            </a:r>
          </a:p>
        </p:txBody>
      </p:sp>
    </p:spTree>
    <p:extLst>
      <p:ext uri="{BB962C8B-B14F-4D97-AF65-F5344CB8AC3E}">
        <p14:creationId xmlns:p14="http://schemas.microsoft.com/office/powerpoint/2010/main" val="224188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1C06F-EE5D-2440-AD32-400F98D8E0C0}"/>
              </a:ext>
            </a:extLst>
          </p:cNvPr>
          <p:cNvSpPr>
            <a:spLocks noGrp="1"/>
          </p:cNvSpPr>
          <p:nvPr>
            <p:ph type="title"/>
          </p:nvPr>
        </p:nvSpPr>
        <p:spPr>
          <a:xfrm>
            <a:off x="727360" y="0"/>
            <a:ext cx="10515600" cy="1325563"/>
          </a:xfrm>
        </p:spPr>
        <p:txBody>
          <a:bodyPr/>
          <a:lstStyle/>
          <a:p>
            <a:r>
              <a:rPr lang="en-US" dirty="0">
                <a:solidFill>
                  <a:schemeClr val="bg1"/>
                </a:solidFill>
              </a:rPr>
              <a:t>Hist</a:t>
            </a:r>
            <a:r>
              <a:rPr lang="en-US" dirty="0"/>
              <a:t>ory of US Immigration</a:t>
            </a:r>
          </a:p>
        </p:txBody>
      </p:sp>
      <p:sp>
        <p:nvSpPr>
          <p:cNvPr id="4" name="Slide Number Placeholder 3">
            <a:extLst>
              <a:ext uri="{FF2B5EF4-FFF2-40B4-BE49-F238E27FC236}">
                <a16:creationId xmlns:a16="http://schemas.microsoft.com/office/drawing/2014/main" id="{FFCB79E3-9162-FD43-9489-2E3C148965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sp>
        <p:nvSpPr>
          <p:cNvPr id="7" name="TextBox 6">
            <a:extLst>
              <a:ext uri="{FF2B5EF4-FFF2-40B4-BE49-F238E27FC236}">
                <a16:creationId xmlns:a16="http://schemas.microsoft.com/office/drawing/2014/main" id="{E7C652A4-E1C6-9F41-BDC0-A2627D31C154}"/>
              </a:ext>
            </a:extLst>
          </p:cNvPr>
          <p:cNvSpPr txBox="1"/>
          <p:nvPr/>
        </p:nvSpPr>
        <p:spPr>
          <a:xfrm>
            <a:off x="7518400" y="6456851"/>
            <a:ext cx="413799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https://</a:t>
            </a:r>
            <a:r>
              <a:rPr kumimoji="0" lang="en-US" sz="1200" b="0" i="0" u="none" strike="noStrike" kern="1200" cap="none" spc="0" normalizeH="0" baseline="0" noProof="0" dirty="0" err="1">
                <a:ln>
                  <a:noFill/>
                </a:ln>
                <a:solidFill>
                  <a:prstClr val="black"/>
                </a:solidFill>
                <a:effectLst/>
                <a:uLnTx/>
                <a:uFillTx/>
                <a:latin typeface="Calibri"/>
                <a:ea typeface="+mn-ea"/>
                <a:cs typeface="+mn-cs"/>
              </a:rPr>
              <a:t>www.libertyellisfoundation.org</a:t>
            </a:r>
            <a:r>
              <a:rPr kumimoji="0" lang="en-US" sz="1200" b="0" i="0" u="none" strike="noStrike" kern="1200" cap="none" spc="0" normalizeH="0" baseline="0" noProof="0" dirty="0">
                <a:ln>
                  <a:noFill/>
                </a:ln>
                <a:solidFill>
                  <a:prstClr val="black"/>
                </a:solidFill>
                <a:effectLst/>
                <a:uLnTx/>
                <a:uFillTx/>
                <a:latin typeface="Calibri"/>
                <a:ea typeface="+mn-ea"/>
                <a:cs typeface="+mn-cs"/>
              </a:rPr>
              <a:t>/immigration-timeline</a:t>
            </a:r>
          </a:p>
        </p:txBody>
      </p:sp>
      <p:pic>
        <p:nvPicPr>
          <p:cNvPr id="6" name="Picture 5" descr="A screenshot of a cell phone&#10;&#10;Description automatically generated">
            <a:extLst>
              <a:ext uri="{FF2B5EF4-FFF2-40B4-BE49-F238E27FC236}">
                <a16:creationId xmlns:a16="http://schemas.microsoft.com/office/drawing/2014/main" id="{084CCEEF-FD08-1940-B4EE-98037B538ED8}"/>
              </a:ext>
            </a:extLst>
          </p:cNvPr>
          <p:cNvPicPr>
            <a:picLocks noChangeAspect="1"/>
          </p:cNvPicPr>
          <p:nvPr/>
        </p:nvPicPr>
        <p:blipFill>
          <a:blip r:embed="rId2"/>
          <a:stretch>
            <a:fillRect/>
          </a:stretch>
        </p:blipFill>
        <p:spPr>
          <a:xfrm>
            <a:off x="679971" y="1139826"/>
            <a:ext cx="6838429" cy="4975224"/>
          </a:xfrm>
          <a:prstGeom prst="rect">
            <a:avLst/>
          </a:prstGeom>
        </p:spPr>
      </p:pic>
      <p:graphicFrame>
        <p:nvGraphicFramePr>
          <p:cNvPr id="10" name="Table 9">
            <a:extLst>
              <a:ext uri="{FF2B5EF4-FFF2-40B4-BE49-F238E27FC236}">
                <a16:creationId xmlns:a16="http://schemas.microsoft.com/office/drawing/2014/main" id="{CAA26337-0E2A-514C-9DA3-3B1E2B80AA0E}"/>
              </a:ext>
            </a:extLst>
          </p:cNvPr>
          <p:cNvGraphicFramePr>
            <a:graphicFrameLocks noGrp="1"/>
          </p:cNvGraphicFramePr>
          <p:nvPr>
            <p:extLst>
              <p:ext uri="{D42A27DB-BD31-4B8C-83A1-F6EECF244321}">
                <p14:modId xmlns:p14="http://schemas.microsoft.com/office/powerpoint/2010/main" val="259017164"/>
              </p:ext>
            </p:extLst>
          </p:nvPr>
        </p:nvGraphicFramePr>
        <p:xfrm>
          <a:off x="7565789" y="884788"/>
          <a:ext cx="4137994" cy="5485299"/>
        </p:xfrm>
        <a:graphic>
          <a:graphicData uri="http://schemas.openxmlformats.org/drawingml/2006/table">
            <a:tbl>
              <a:tblPr firstRow="1" bandRow="1">
                <a:tableStyleId>{5C22544A-7EE6-4342-B048-85BDC9FD1C3A}</a:tableStyleId>
              </a:tblPr>
              <a:tblGrid>
                <a:gridCol w="2068997">
                  <a:extLst>
                    <a:ext uri="{9D8B030D-6E8A-4147-A177-3AD203B41FA5}">
                      <a16:colId xmlns:a16="http://schemas.microsoft.com/office/drawing/2014/main" val="2364186527"/>
                    </a:ext>
                  </a:extLst>
                </a:gridCol>
                <a:gridCol w="2068997">
                  <a:extLst>
                    <a:ext uri="{9D8B030D-6E8A-4147-A177-3AD203B41FA5}">
                      <a16:colId xmlns:a16="http://schemas.microsoft.com/office/drawing/2014/main" val="921635637"/>
                    </a:ext>
                  </a:extLst>
                </a:gridCol>
              </a:tblGrid>
              <a:tr h="567234">
                <a:tc>
                  <a:txBody>
                    <a:bodyPr/>
                    <a:lstStyle/>
                    <a:p>
                      <a:r>
                        <a:rPr lang="en-US" sz="2200" dirty="0"/>
                        <a:t>Source Countries</a:t>
                      </a:r>
                    </a:p>
                  </a:txBody>
                  <a:tcPr anchor="b"/>
                </a:tc>
                <a:tc>
                  <a:txBody>
                    <a:bodyPr/>
                    <a:lstStyle/>
                    <a:p>
                      <a:pPr algn="ctr"/>
                      <a:r>
                        <a:rPr lang="en-US" sz="2200" dirty="0"/>
                        <a:t>1820-1880</a:t>
                      </a:r>
                    </a:p>
                  </a:txBody>
                  <a:tcPr anchor="b"/>
                </a:tc>
                <a:extLst>
                  <a:ext uri="{0D108BD9-81ED-4DB2-BD59-A6C34878D82A}">
                    <a16:rowId xmlns:a16="http://schemas.microsoft.com/office/drawing/2014/main" val="3274771689"/>
                  </a:ext>
                </a:extLst>
              </a:tr>
              <a:tr h="567234">
                <a:tc>
                  <a:txBody>
                    <a:bodyPr/>
                    <a:lstStyle/>
                    <a:p>
                      <a:r>
                        <a:rPr lang="en-US" sz="2200" dirty="0"/>
                        <a:t>Germany</a:t>
                      </a:r>
                    </a:p>
                  </a:txBody>
                  <a:tcPr anchor="ctr"/>
                </a:tc>
                <a:tc>
                  <a:txBody>
                    <a:bodyPr/>
                    <a:lstStyle/>
                    <a:p>
                      <a:pPr algn="ctr"/>
                      <a:r>
                        <a:rPr lang="en-US" sz="2200" dirty="0"/>
                        <a:t>3,000,000</a:t>
                      </a:r>
                    </a:p>
                  </a:txBody>
                  <a:tcPr anchor="ctr"/>
                </a:tc>
                <a:extLst>
                  <a:ext uri="{0D108BD9-81ED-4DB2-BD59-A6C34878D82A}">
                    <a16:rowId xmlns:a16="http://schemas.microsoft.com/office/drawing/2014/main" val="1116563103"/>
                  </a:ext>
                </a:extLst>
              </a:tr>
              <a:tr h="567234">
                <a:tc>
                  <a:txBody>
                    <a:bodyPr/>
                    <a:lstStyle/>
                    <a:p>
                      <a:r>
                        <a:rPr lang="en-US" sz="2200" dirty="0"/>
                        <a:t>Ireland</a:t>
                      </a:r>
                    </a:p>
                  </a:txBody>
                  <a:tcPr anchor="ctr"/>
                </a:tc>
                <a:tc>
                  <a:txBody>
                    <a:bodyPr/>
                    <a:lstStyle/>
                    <a:p>
                      <a:pPr algn="ctr"/>
                      <a:r>
                        <a:rPr lang="en-US" sz="2200" dirty="0"/>
                        <a:t>2,800,000</a:t>
                      </a:r>
                    </a:p>
                  </a:txBody>
                  <a:tcPr anchor="ctr"/>
                </a:tc>
                <a:extLst>
                  <a:ext uri="{0D108BD9-81ED-4DB2-BD59-A6C34878D82A}">
                    <a16:rowId xmlns:a16="http://schemas.microsoft.com/office/drawing/2014/main" val="2952674756"/>
                  </a:ext>
                </a:extLst>
              </a:tr>
              <a:tr h="567234">
                <a:tc>
                  <a:txBody>
                    <a:bodyPr/>
                    <a:lstStyle/>
                    <a:p>
                      <a:r>
                        <a:rPr lang="en-US" sz="2200" dirty="0"/>
                        <a:t>Britain</a:t>
                      </a:r>
                    </a:p>
                  </a:txBody>
                  <a:tcPr anchor="ctr"/>
                </a:tc>
                <a:tc>
                  <a:txBody>
                    <a:bodyPr/>
                    <a:lstStyle/>
                    <a:p>
                      <a:pPr algn="ctr"/>
                      <a:r>
                        <a:rPr lang="en-US" sz="2200" dirty="0"/>
                        <a:t>2,000,000</a:t>
                      </a:r>
                    </a:p>
                  </a:txBody>
                  <a:tcPr anchor="ctr"/>
                </a:tc>
                <a:extLst>
                  <a:ext uri="{0D108BD9-81ED-4DB2-BD59-A6C34878D82A}">
                    <a16:rowId xmlns:a16="http://schemas.microsoft.com/office/drawing/2014/main" val="259526829"/>
                  </a:ext>
                </a:extLst>
              </a:tr>
              <a:tr h="1125129">
                <a:tc>
                  <a:txBody>
                    <a:bodyPr/>
                    <a:lstStyle/>
                    <a:p>
                      <a:r>
                        <a:rPr lang="en-US" sz="2200" dirty="0"/>
                        <a:t>Austro-Hungarian empire</a:t>
                      </a:r>
                    </a:p>
                  </a:txBody>
                  <a:tcPr anchor="ctr"/>
                </a:tc>
                <a:tc>
                  <a:txBody>
                    <a:bodyPr/>
                    <a:lstStyle/>
                    <a:p>
                      <a:pPr algn="ctr"/>
                      <a:r>
                        <a:rPr lang="en-US" sz="2200" dirty="0"/>
                        <a:t>1,000,000</a:t>
                      </a:r>
                    </a:p>
                  </a:txBody>
                  <a:tcPr anchor="ctr"/>
                </a:tc>
                <a:extLst>
                  <a:ext uri="{0D108BD9-81ED-4DB2-BD59-A6C34878D82A}">
                    <a16:rowId xmlns:a16="http://schemas.microsoft.com/office/drawing/2014/main" val="1086702538"/>
                  </a:ext>
                </a:extLst>
              </a:tr>
              <a:tr h="567234">
                <a:tc>
                  <a:txBody>
                    <a:bodyPr/>
                    <a:lstStyle/>
                    <a:p>
                      <a:r>
                        <a:rPr lang="en-US" sz="2200" dirty="0"/>
                        <a:t>Canada</a:t>
                      </a:r>
                    </a:p>
                  </a:txBody>
                  <a:tcPr anchor="ctr"/>
                </a:tc>
                <a:tc>
                  <a:txBody>
                    <a:bodyPr/>
                    <a:lstStyle/>
                    <a:p>
                      <a:pPr algn="ctr"/>
                      <a:r>
                        <a:rPr lang="en-US" sz="2200" dirty="0"/>
                        <a:t>750,000</a:t>
                      </a:r>
                    </a:p>
                  </a:txBody>
                  <a:tcPr anchor="ctr"/>
                </a:tc>
                <a:extLst>
                  <a:ext uri="{0D108BD9-81ED-4DB2-BD59-A6C34878D82A}">
                    <a16:rowId xmlns:a16="http://schemas.microsoft.com/office/drawing/2014/main" val="3217638069"/>
                  </a:ext>
                </a:extLst>
              </a:tr>
              <a:tr h="567234">
                <a:tc>
                  <a:txBody>
                    <a:bodyPr/>
                    <a:lstStyle/>
                    <a:p>
                      <a:r>
                        <a:rPr lang="en-US" sz="2200" dirty="0"/>
                        <a:t>China</a:t>
                      </a:r>
                    </a:p>
                  </a:txBody>
                  <a:tcPr anchor="ctr"/>
                </a:tc>
                <a:tc>
                  <a:txBody>
                    <a:bodyPr/>
                    <a:lstStyle/>
                    <a:p>
                      <a:pPr algn="ctr"/>
                      <a:r>
                        <a:rPr lang="en-US" sz="2200" dirty="0"/>
                        <a:t>230,000</a:t>
                      </a:r>
                    </a:p>
                  </a:txBody>
                  <a:tcPr anchor="ctr"/>
                </a:tc>
                <a:extLst>
                  <a:ext uri="{0D108BD9-81ED-4DB2-BD59-A6C34878D82A}">
                    <a16:rowId xmlns:a16="http://schemas.microsoft.com/office/drawing/2014/main" val="3882605685"/>
                  </a:ext>
                </a:extLst>
              </a:tr>
              <a:tr h="437550">
                <a:tc>
                  <a:txBody>
                    <a:bodyPr/>
                    <a:lstStyle/>
                    <a:p>
                      <a:r>
                        <a:rPr lang="en-US" sz="2200" dirty="0"/>
                        <a:t>African countries</a:t>
                      </a:r>
                    </a:p>
                  </a:txBody>
                  <a:tcPr anchor="ctr"/>
                </a:tc>
                <a:tc>
                  <a:txBody>
                    <a:bodyPr/>
                    <a:lstStyle/>
                    <a:p>
                      <a:pPr algn="ctr"/>
                      <a:r>
                        <a:rPr lang="en-US" sz="2200" dirty="0"/>
                        <a:t>50,000</a:t>
                      </a:r>
                    </a:p>
                  </a:txBody>
                  <a:tcPr anchor="ctr"/>
                </a:tc>
                <a:extLst>
                  <a:ext uri="{0D108BD9-81ED-4DB2-BD59-A6C34878D82A}">
                    <a16:rowId xmlns:a16="http://schemas.microsoft.com/office/drawing/2014/main" val="3251465756"/>
                  </a:ext>
                </a:extLst>
              </a:tr>
            </a:tbl>
          </a:graphicData>
        </a:graphic>
      </p:graphicFrame>
      <p:sp>
        <p:nvSpPr>
          <p:cNvPr id="3" name="TextBox 2">
            <a:extLst>
              <a:ext uri="{FF2B5EF4-FFF2-40B4-BE49-F238E27FC236}">
                <a16:creationId xmlns:a16="http://schemas.microsoft.com/office/drawing/2014/main" id="{E921E98A-446D-49A9-AD7A-98E4B9D80580}"/>
              </a:ext>
            </a:extLst>
          </p:cNvPr>
          <p:cNvSpPr txBox="1"/>
          <p:nvPr/>
        </p:nvSpPr>
        <p:spPr>
          <a:xfrm>
            <a:off x="2004969" y="3576430"/>
            <a:ext cx="914399" cy="646331"/>
          </a:xfrm>
          <a:prstGeom prst="rect">
            <a:avLst/>
          </a:prstGeom>
          <a:noFill/>
        </p:spPr>
        <p:txBody>
          <a:bodyPr wrap="square" rtlCol="0">
            <a:spAutoFit/>
          </a:bodyPr>
          <a:lstStyle/>
          <a:p>
            <a:r>
              <a:rPr lang="en-US" dirty="0"/>
              <a:t>Potato Famine</a:t>
            </a:r>
          </a:p>
        </p:txBody>
      </p:sp>
      <p:cxnSp>
        <p:nvCxnSpPr>
          <p:cNvPr id="8" name="Straight Arrow Connector 7">
            <a:extLst>
              <a:ext uri="{FF2B5EF4-FFF2-40B4-BE49-F238E27FC236}">
                <a16:creationId xmlns:a16="http://schemas.microsoft.com/office/drawing/2014/main" id="{39A2D6DB-B509-427D-A39B-AC680A19631D}"/>
              </a:ext>
            </a:extLst>
          </p:cNvPr>
          <p:cNvCxnSpPr>
            <a:cxnSpLocks/>
          </p:cNvCxnSpPr>
          <p:nvPr/>
        </p:nvCxnSpPr>
        <p:spPr>
          <a:xfrm flipH="1">
            <a:off x="2294388" y="4222761"/>
            <a:ext cx="1" cy="290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607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8398-FADE-6A4C-A5A5-5A860DB8D138}"/>
              </a:ext>
            </a:extLst>
          </p:cNvPr>
          <p:cNvSpPr>
            <a:spLocks noGrp="1"/>
          </p:cNvSpPr>
          <p:nvPr>
            <p:ph type="title"/>
          </p:nvPr>
        </p:nvSpPr>
        <p:spPr>
          <a:xfrm>
            <a:off x="727360" y="0"/>
            <a:ext cx="10515600" cy="1325563"/>
          </a:xfrm>
        </p:spPr>
        <p:txBody>
          <a:bodyPr/>
          <a:lstStyle/>
          <a:p>
            <a:r>
              <a:rPr lang="en-US" dirty="0">
                <a:solidFill>
                  <a:schemeClr val="bg1"/>
                </a:solidFill>
              </a:rPr>
              <a:t>Hist</a:t>
            </a:r>
            <a:r>
              <a:rPr lang="en-US" dirty="0"/>
              <a:t>ory of US Immigration</a:t>
            </a:r>
          </a:p>
        </p:txBody>
      </p:sp>
      <p:sp>
        <p:nvSpPr>
          <p:cNvPr id="4" name="Slide Number Placeholder 3">
            <a:extLst>
              <a:ext uri="{FF2B5EF4-FFF2-40B4-BE49-F238E27FC236}">
                <a16:creationId xmlns:a16="http://schemas.microsoft.com/office/drawing/2014/main" id="{4AD6EE57-74AF-684B-A068-7562D7414F1A}"/>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5" name="Picture 4" descr="A screenshot of a cell phone&#10;&#10;Description automatically generated">
            <a:extLst>
              <a:ext uri="{FF2B5EF4-FFF2-40B4-BE49-F238E27FC236}">
                <a16:creationId xmlns:a16="http://schemas.microsoft.com/office/drawing/2014/main" id="{A97FB9AF-7D7D-964B-A8A3-5A218FE86915}"/>
              </a:ext>
            </a:extLst>
          </p:cNvPr>
          <p:cNvPicPr>
            <a:picLocks noChangeAspect="1"/>
          </p:cNvPicPr>
          <p:nvPr/>
        </p:nvPicPr>
        <p:blipFill>
          <a:blip r:embed="rId2"/>
          <a:stretch>
            <a:fillRect/>
          </a:stretch>
        </p:blipFill>
        <p:spPr>
          <a:xfrm>
            <a:off x="681192" y="1149853"/>
            <a:ext cx="6837208" cy="4974336"/>
          </a:xfrm>
          <a:prstGeom prst="rect">
            <a:avLst/>
          </a:prstGeom>
        </p:spPr>
      </p:pic>
      <p:graphicFrame>
        <p:nvGraphicFramePr>
          <p:cNvPr id="7" name="Table 6">
            <a:extLst>
              <a:ext uri="{FF2B5EF4-FFF2-40B4-BE49-F238E27FC236}">
                <a16:creationId xmlns:a16="http://schemas.microsoft.com/office/drawing/2014/main" id="{4C11A110-A25F-CC40-9362-886829A895AE}"/>
              </a:ext>
            </a:extLst>
          </p:cNvPr>
          <p:cNvGraphicFramePr>
            <a:graphicFrameLocks noGrp="1"/>
          </p:cNvGraphicFramePr>
          <p:nvPr/>
        </p:nvGraphicFramePr>
        <p:xfrm>
          <a:off x="7518400" y="1148965"/>
          <a:ext cx="4137994" cy="4954030"/>
        </p:xfrm>
        <a:graphic>
          <a:graphicData uri="http://schemas.openxmlformats.org/drawingml/2006/table">
            <a:tbl>
              <a:tblPr firstRow="1" bandRow="1">
                <a:tableStyleId>{5C22544A-7EE6-4342-B048-85BDC9FD1C3A}</a:tableStyleId>
              </a:tblPr>
              <a:tblGrid>
                <a:gridCol w="2068997">
                  <a:extLst>
                    <a:ext uri="{9D8B030D-6E8A-4147-A177-3AD203B41FA5}">
                      <a16:colId xmlns:a16="http://schemas.microsoft.com/office/drawing/2014/main" val="2364186527"/>
                    </a:ext>
                  </a:extLst>
                </a:gridCol>
                <a:gridCol w="2068997">
                  <a:extLst>
                    <a:ext uri="{9D8B030D-6E8A-4147-A177-3AD203B41FA5}">
                      <a16:colId xmlns:a16="http://schemas.microsoft.com/office/drawing/2014/main" val="921635637"/>
                    </a:ext>
                  </a:extLst>
                </a:gridCol>
              </a:tblGrid>
              <a:tr h="553194">
                <a:tc>
                  <a:txBody>
                    <a:bodyPr/>
                    <a:lstStyle/>
                    <a:p>
                      <a:r>
                        <a:rPr lang="en-US" sz="2200" dirty="0"/>
                        <a:t>Source Country</a:t>
                      </a:r>
                    </a:p>
                  </a:txBody>
                  <a:tcPr anchor="b"/>
                </a:tc>
                <a:tc>
                  <a:txBody>
                    <a:bodyPr/>
                    <a:lstStyle/>
                    <a:p>
                      <a:pPr algn="ctr"/>
                      <a:r>
                        <a:rPr lang="en-US" sz="2200" dirty="0"/>
                        <a:t>1880-1930</a:t>
                      </a:r>
                    </a:p>
                  </a:txBody>
                  <a:tcPr anchor="b"/>
                </a:tc>
                <a:extLst>
                  <a:ext uri="{0D108BD9-81ED-4DB2-BD59-A6C34878D82A}">
                    <a16:rowId xmlns:a16="http://schemas.microsoft.com/office/drawing/2014/main" val="3274771689"/>
                  </a:ext>
                </a:extLst>
              </a:tr>
              <a:tr h="553194">
                <a:tc>
                  <a:txBody>
                    <a:bodyPr/>
                    <a:lstStyle/>
                    <a:p>
                      <a:r>
                        <a:rPr lang="en-US" sz="2200" dirty="0"/>
                        <a:t>Italy</a:t>
                      </a:r>
                    </a:p>
                  </a:txBody>
                  <a:tcPr anchor="ctr"/>
                </a:tc>
                <a:tc>
                  <a:txBody>
                    <a:bodyPr/>
                    <a:lstStyle/>
                    <a:p>
                      <a:pPr algn="ctr"/>
                      <a:r>
                        <a:rPr lang="en-US" sz="2200" dirty="0"/>
                        <a:t>4,600,000</a:t>
                      </a:r>
                    </a:p>
                  </a:txBody>
                  <a:tcPr anchor="ctr"/>
                </a:tc>
                <a:extLst>
                  <a:ext uri="{0D108BD9-81ED-4DB2-BD59-A6C34878D82A}">
                    <a16:rowId xmlns:a16="http://schemas.microsoft.com/office/drawing/2014/main" val="1116563103"/>
                  </a:ext>
                </a:extLst>
              </a:tr>
              <a:tr h="5531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Austro-Hungarian empire</a:t>
                      </a:r>
                    </a:p>
                  </a:txBody>
                  <a:tcPr anchor="ctr"/>
                </a:tc>
                <a:tc>
                  <a:txBody>
                    <a:bodyPr/>
                    <a:lstStyle/>
                    <a:p>
                      <a:pPr algn="ctr"/>
                      <a:r>
                        <a:rPr lang="en-US" sz="2200" dirty="0"/>
                        <a:t>4,000,000</a:t>
                      </a:r>
                    </a:p>
                  </a:txBody>
                  <a:tcPr anchor="ctr"/>
                </a:tc>
                <a:extLst>
                  <a:ext uri="{0D108BD9-81ED-4DB2-BD59-A6C34878D82A}">
                    <a16:rowId xmlns:a16="http://schemas.microsoft.com/office/drawing/2014/main" val="2952674756"/>
                  </a:ext>
                </a:extLst>
              </a:tr>
              <a:tr h="553194">
                <a:tc>
                  <a:txBody>
                    <a:bodyPr/>
                    <a:lstStyle/>
                    <a:p>
                      <a:r>
                        <a:rPr lang="en-US" sz="2200" dirty="0"/>
                        <a:t>Russian empire</a:t>
                      </a:r>
                    </a:p>
                  </a:txBody>
                  <a:tcPr anchor="ctr"/>
                </a:tc>
                <a:tc>
                  <a:txBody>
                    <a:bodyPr/>
                    <a:lstStyle/>
                    <a:p>
                      <a:pPr algn="ctr"/>
                      <a:r>
                        <a:rPr lang="en-US" sz="2200" dirty="0"/>
                        <a:t>3,300,000</a:t>
                      </a:r>
                    </a:p>
                  </a:txBody>
                  <a:tcPr anchor="ctr"/>
                </a:tc>
                <a:extLst>
                  <a:ext uri="{0D108BD9-81ED-4DB2-BD59-A6C34878D82A}">
                    <a16:rowId xmlns:a16="http://schemas.microsoft.com/office/drawing/2014/main" val="259526829"/>
                  </a:ext>
                </a:extLst>
              </a:tr>
              <a:tr h="537586">
                <a:tc>
                  <a:txBody>
                    <a:bodyPr/>
                    <a:lstStyle/>
                    <a:p>
                      <a:r>
                        <a:rPr lang="en-US" sz="2200" dirty="0"/>
                        <a:t>German empire</a:t>
                      </a:r>
                    </a:p>
                  </a:txBody>
                  <a:tcPr anchor="ctr"/>
                </a:tc>
                <a:tc>
                  <a:txBody>
                    <a:bodyPr/>
                    <a:lstStyle/>
                    <a:p>
                      <a:pPr algn="ctr"/>
                      <a:r>
                        <a:rPr lang="en-US" sz="2200" dirty="0"/>
                        <a:t>2,800,000</a:t>
                      </a:r>
                    </a:p>
                  </a:txBody>
                  <a:tcPr anchor="ctr"/>
                </a:tc>
                <a:extLst>
                  <a:ext uri="{0D108BD9-81ED-4DB2-BD59-A6C34878D82A}">
                    <a16:rowId xmlns:a16="http://schemas.microsoft.com/office/drawing/2014/main" val="1086702538"/>
                  </a:ext>
                </a:extLst>
              </a:tr>
              <a:tr h="553194">
                <a:tc>
                  <a:txBody>
                    <a:bodyPr/>
                    <a:lstStyle/>
                    <a:p>
                      <a:r>
                        <a:rPr lang="en-US" sz="2200" dirty="0"/>
                        <a:t>Britain</a:t>
                      </a:r>
                    </a:p>
                  </a:txBody>
                  <a:tcPr anchor="ctr"/>
                </a:tc>
                <a:tc>
                  <a:txBody>
                    <a:bodyPr/>
                    <a:lstStyle/>
                    <a:p>
                      <a:pPr algn="ctr"/>
                      <a:r>
                        <a:rPr lang="en-US" sz="2200" dirty="0"/>
                        <a:t>2,300,000</a:t>
                      </a:r>
                    </a:p>
                  </a:txBody>
                  <a:tcPr anchor="ctr"/>
                </a:tc>
                <a:extLst>
                  <a:ext uri="{0D108BD9-81ED-4DB2-BD59-A6C34878D82A}">
                    <a16:rowId xmlns:a16="http://schemas.microsoft.com/office/drawing/2014/main" val="3217638069"/>
                  </a:ext>
                </a:extLst>
              </a:tr>
              <a:tr h="553194">
                <a:tc>
                  <a:txBody>
                    <a:bodyPr/>
                    <a:lstStyle/>
                    <a:p>
                      <a:r>
                        <a:rPr lang="en-US" sz="2200" dirty="0"/>
                        <a:t>Canada</a:t>
                      </a:r>
                    </a:p>
                  </a:txBody>
                  <a:tcPr anchor="ctr"/>
                </a:tc>
                <a:tc>
                  <a:txBody>
                    <a:bodyPr/>
                    <a:lstStyle/>
                    <a:p>
                      <a:pPr algn="ctr"/>
                      <a:r>
                        <a:rPr lang="en-US" sz="2200" dirty="0"/>
                        <a:t>2,300,000</a:t>
                      </a:r>
                    </a:p>
                  </a:txBody>
                  <a:tcPr anchor="ctr"/>
                </a:tc>
                <a:extLst>
                  <a:ext uri="{0D108BD9-81ED-4DB2-BD59-A6C34878D82A}">
                    <a16:rowId xmlns:a16="http://schemas.microsoft.com/office/drawing/2014/main" val="3882605685"/>
                  </a:ext>
                </a:extLst>
              </a:tr>
              <a:tr h="553194">
                <a:tc>
                  <a:txBody>
                    <a:bodyPr/>
                    <a:lstStyle/>
                    <a:p>
                      <a:r>
                        <a:rPr lang="en-US" sz="2200" dirty="0"/>
                        <a:t>Ireland</a:t>
                      </a:r>
                    </a:p>
                  </a:txBody>
                  <a:tcPr anchor="ctr"/>
                </a:tc>
                <a:tc>
                  <a:txBody>
                    <a:bodyPr/>
                    <a:lstStyle/>
                    <a:p>
                      <a:pPr algn="ctr"/>
                      <a:r>
                        <a:rPr lang="en-US" sz="2200" dirty="0"/>
                        <a:t>1,700,000</a:t>
                      </a:r>
                    </a:p>
                  </a:txBody>
                  <a:tcPr anchor="ctr"/>
                </a:tc>
                <a:extLst>
                  <a:ext uri="{0D108BD9-81ED-4DB2-BD59-A6C34878D82A}">
                    <a16:rowId xmlns:a16="http://schemas.microsoft.com/office/drawing/2014/main" val="3251465756"/>
                  </a:ext>
                </a:extLst>
              </a:tr>
            </a:tbl>
          </a:graphicData>
        </a:graphic>
      </p:graphicFrame>
    </p:spTree>
    <p:extLst>
      <p:ext uri="{BB962C8B-B14F-4D97-AF65-F5344CB8AC3E}">
        <p14:creationId xmlns:p14="http://schemas.microsoft.com/office/powerpoint/2010/main" val="14408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1C06F-EE5D-2440-AD32-400F98D8E0C0}"/>
              </a:ext>
            </a:extLst>
          </p:cNvPr>
          <p:cNvSpPr>
            <a:spLocks noGrp="1"/>
          </p:cNvSpPr>
          <p:nvPr>
            <p:ph type="title"/>
          </p:nvPr>
        </p:nvSpPr>
        <p:spPr>
          <a:xfrm>
            <a:off x="727360" y="0"/>
            <a:ext cx="10515600" cy="1325563"/>
          </a:xfrm>
        </p:spPr>
        <p:txBody>
          <a:bodyPr/>
          <a:lstStyle/>
          <a:p>
            <a:r>
              <a:rPr lang="en-US" dirty="0">
                <a:solidFill>
                  <a:schemeClr val="bg1"/>
                </a:solidFill>
              </a:rPr>
              <a:t>Hist</a:t>
            </a:r>
            <a:r>
              <a:rPr lang="en-US" dirty="0"/>
              <a:t>ory of US Immigration</a:t>
            </a:r>
          </a:p>
        </p:txBody>
      </p:sp>
      <p:sp>
        <p:nvSpPr>
          <p:cNvPr id="4" name="Slide Number Placeholder 3">
            <a:extLst>
              <a:ext uri="{FF2B5EF4-FFF2-40B4-BE49-F238E27FC236}">
                <a16:creationId xmlns:a16="http://schemas.microsoft.com/office/drawing/2014/main" id="{FFCB79E3-9162-FD43-9489-2E3C148965BF}"/>
              </a:ext>
            </a:extLst>
          </p:cNvPr>
          <p:cNvSpPr>
            <a:spLocks noGrp="1"/>
          </p:cNvSpPr>
          <p:nvPr>
            <p:ph type="sldNum" sz="quarter" idx="12"/>
          </p:nvPr>
        </p:nvSpPr>
        <p:spPr/>
        <p:txBody>
          <a:bodyPr/>
          <a:lstStyle/>
          <a:p>
            <a:fld id="{D9F085D5-EC86-4F6A-B501-C1359CB39116}" type="slidenum">
              <a:rPr lang="en-GB" smtClean="0"/>
              <a:t>8</a:t>
            </a:fld>
            <a:endParaRPr lang="en-GB"/>
          </a:p>
        </p:txBody>
      </p:sp>
      <p:sp>
        <p:nvSpPr>
          <p:cNvPr id="7" name="TextBox 6">
            <a:extLst>
              <a:ext uri="{FF2B5EF4-FFF2-40B4-BE49-F238E27FC236}">
                <a16:creationId xmlns:a16="http://schemas.microsoft.com/office/drawing/2014/main" id="{E7C652A4-E1C6-9F41-BDC0-A2627D31C154}"/>
              </a:ext>
            </a:extLst>
          </p:cNvPr>
          <p:cNvSpPr txBox="1"/>
          <p:nvPr/>
        </p:nvSpPr>
        <p:spPr>
          <a:xfrm>
            <a:off x="7235687" y="6456851"/>
            <a:ext cx="4767915" cy="276999"/>
          </a:xfrm>
          <a:prstGeom prst="rect">
            <a:avLst/>
          </a:prstGeom>
          <a:noFill/>
        </p:spPr>
        <p:txBody>
          <a:bodyPr wrap="square" rtlCol="0">
            <a:spAutoFit/>
          </a:bodyPr>
          <a:lstStyle/>
          <a:p>
            <a:r>
              <a:rPr lang="en-US" sz="1200" dirty="0"/>
              <a:t>Source: https://</a:t>
            </a:r>
            <a:r>
              <a:rPr lang="en-US" sz="1200" dirty="0" err="1"/>
              <a:t>www.libertyellisfoundation.org</a:t>
            </a:r>
            <a:r>
              <a:rPr lang="en-US" sz="1200" dirty="0"/>
              <a:t>/immigration-timeline/.</a:t>
            </a:r>
          </a:p>
        </p:txBody>
      </p:sp>
      <p:pic>
        <p:nvPicPr>
          <p:cNvPr id="8" name="Picture 7" descr="A screenshot of a cell phone&#10;&#10;Description automatically generated">
            <a:extLst>
              <a:ext uri="{FF2B5EF4-FFF2-40B4-BE49-F238E27FC236}">
                <a16:creationId xmlns:a16="http://schemas.microsoft.com/office/drawing/2014/main" id="{6ADC0728-859E-B644-B1A6-AD6C1A8D5BA9}"/>
              </a:ext>
            </a:extLst>
          </p:cNvPr>
          <p:cNvPicPr>
            <a:picLocks noChangeAspect="1"/>
          </p:cNvPicPr>
          <p:nvPr/>
        </p:nvPicPr>
        <p:blipFill>
          <a:blip r:embed="rId2"/>
          <a:stretch>
            <a:fillRect/>
          </a:stretch>
        </p:blipFill>
        <p:spPr>
          <a:xfrm>
            <a:off x="681192" y="1127771"/>
            <a:ext cx="6837208" cy="4974336"/>
          </a:xfrm>
          <a:prstGeom prst="rect">
            <a:avLst/>
          </a:prstGeom>
        </p:spPr>
      </p:pic>
      <p:graphicFrame>
        <p:nvGraphicFramePr>
          <p:cNvPr id="9" name="Table 8">
            <a:extLst>
              <a:ext uri="{FF2B5EF4-FFF2-40B4-BE49-F238E27FC236}">
                <a16:creationId xmlns:a16="http://schemas.microsoft.com/office/drawing/2014/main" id="{4A4D76EB-5F42-2540-807C-77A15791F498}"/>
              </a:ext>
            </a:extLst>
          </p:cNvPr>
          <p:cNvGraphicFramePr>
            <a:graphicFrameLocks noGrp="1"/>
          </p:cNvGraphicFramePr>
          <p:nvPr/>
        </p:nvGraphicFramePr>
        <p:xfrm>
          <a:off x="7518400" y="1148965"/>
          <a:ext cx="4137994" cy="4274362"/>
        </p:xfrm>
        <a:graphic>
          <a:graphicData uri="http://schemas.openxmlformats.org/drawingml/2006/table">
            <a:tbl>
              <a:tblPr firstRow="1" bandRow="1">
                <a:tableStyleId>{5C22544A-7EE6-4342-B048-85BDC9FD1C3A}</a:tableStyleId>
              </a:tblPr>
              <a:tblGrid>
                <a:gridCol w="2068997">
                  <a:extLst>
                    <a:ext uri="{9D8B030D-6E8A-4147-A177-3AD203B41FA5}">
                      <a16:colId xmlns:a16="http://schemas.microsoft.com/office/drawing/2014/main" val="2364186527"/>
                    </a:ext>
                  </a:extLst>
                </a:gridCol>
                <a:gridCol w="2068997">
                  <a:extLst>
                    <a:ext uri="{9D8B030D-6E8A-4147-A177-3AD203B41FA5}">
                      <a16:colId xmlns:a16="http://schemas.microsoft.com/office/drawing/2014/main" val="921635637"/>
                    </a:ext>
                  </a:extLst>
                </a:gridCol>
              </a:tblGrid>
              <a:tr h="553194">
                <a:tc>
                  <a:txBody>
                    <a:bodyPr/>
                    <a:lstStyle/>
                    <a:p>
                      <a:r>
                        <a:rPr lang="en-US" sz="2200" dirty="0"/>
                        <a:t>Source Countries</a:t>
                      </a:r>
                    </a:p>
                  </a:txBody>
                  <a:tcPr anchor="b"/>
                </a:tc>
                <a:tc>
                  <a:txBody>
                    <a:bodyPr/>
                    <a:lstStyle/>
                    <a:p>
                      <a:pPr algn="ctr"/>
                      <a:r>
                        <a:rPr lang="en-US" sz="2200" dirty="0"/>
                        <a:t>1930-1965</a:t>
                      </a:r>
                    </a:p>
                  </a:txBody>
                  <a:tcPr anchor="b"/>
                </a:tc>
                <a:extLst>
                  <a:ext uri="{0D108BD9-81ED-4DB2-BD59-A6C34878D82A}">
                    <a16:rowId xmlns:a16="http://schemas.microsoft.com/office/drawing/2014/main" val="3274771689"/>
                  </a:ext>
                </a:extLst>
              </a:tr>
              <a:tr h="553194">
                <a:tc>
                  <a:txBody>
                    <a:bodyPr/>
                    <a:lstStyle/>
                    <a:p>
                      <a:r>
                        <a:rPr lang="en-US" sz="2200" dirty="0"/>
                        <a:t>Germany</a:t>
                      </a:r>
                    </a:p>
                  </a:txBody>
                  <a:tcPr anchor="ctr"/>
                </a:tc>
                <a:tc>
                  <a:txBody>
                    <a:bodyPr/>
                    <a:lstStyle/>
                    <a:p>
                      <a:pPr algn="ctr"/>
                      <a:r>
                        <a:rPr lang="en-US" sz="2200" dirty="0"/>
                        <a:t>940,000</a:t>
                      </a:r>
                    </a:p>
                  </a:txBody>
                  <a:tcPr anchor="ctr"/>
                </a:tc>
                <a:extLst>
                  <a:ext uri="{0D108BD9-81ED-4DB2-BD59-A6C34878D82A}">
                    <a16:rowId xmlns:a16="http://schemas.microsoft.com/office/drawing/2014/main" val="1116563103"/>
                  </a:ext>
                </a:extLst>
              </a:tr>
              <a:tr h="5531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Canada</a:t>
                      </a:r>
                    </a:p>
                  </a:txBody>
                  <a:tcPr anchor="ctr"/>
                </a:tc>
                <a:tc>
                  <a:txBody>
                    <a:bodyPr/>
                    <a:lstStyle/>
                    <a:p>
                      <a:pPr algn="ctr"/>
                      <a:r>
                        <a:rPr lang="en-US" sz="2200" dirty="0"/>
                        <a:t>900,000</a:t>
                      </a:r>
                    </a:p>
                  </a:txBody>
                  <a:tcPr anchor="ctr"/>
                </a:tc>
                <a:extLst>
                  <a:ext uri="{0D108BD9-81ED-4DB2-BD59-A6C34878D82A}">
                    <a16:rowId xmlns:a16="http://schemas.microsoft.com/office/drawing/2014/main" val="2952674756"/>
                  </a:ext>
                </a:extLst>
              </a:tr>
              <a:tr h="553194">
                <a:tc>
                  <a:txBody>
                    <a:bodyPr/>
                    <a:lstStyle/>
                    <a:p>
                      <a:r>
                        <a:rPr lang="en-US" sz="2200" dirty="0"/>
                        <a:t>Mexico</a:t>
                      </a:r>
                    </a:p>
                  </a:txBody>
                  <a:tcPr anchor="ctr"/>
                </a:tc>
                <a:tc>
                  <a:txBody>
                    <a:bodyPr/>
                    <a:lstStyle/>
                    <a:p>
                      <a:pPr algn="ctr"/>
                      <a:r>
                        <a:rPr lang="en-US" sz="2200" dirty="0"/>
                        <a:t>610,000</a:t>
                      </a:r>
                    </a:p>
                  </a:txBody>
                  <a:tcPr anchor="ctr"/>
                </a:tc>
                <a:extLst>
                  <a:ext uri="{0D108BD9-81ED-4DB2-BD59-A6C34878D82A}">
                    <a16:rowId xmlns:a16="http://schemas.microsoft.com/office/drawing/2014/main" val="259526829"/>
                  </a:ext>
                </a:extLst>
              </a:tr>
              <a:tr h="537586">
                <a:tc>
                  <a:txBody>
                    <a:bodyPr/>
                    <a:lstStyle/>
                    <a:p>
                      <a:r>
                        <a:rPr lang="en-US" sz="2200" dirty="0"/>
                        <a:t>Britain</a:t>
                      </a:r>
                    </a:p>
                  </a:txBody>
                  <a:tcPr anchor="ctr"/>
                </a:tc>
                <a:tc>
                  <a:txBody>
                    <a:bodyPr/>
                    <a:lstStyle/>
                    <a:p>
                      <a:pPr algn="ctr"/>
                      <a:r>
                        <a:rPr lang="en-US" sz="2200" dirty="0"/>
                        <a:t>480,000</a:t>
                      </a:r>
                    </a:p>
                  </a:txBody>
                  <a:tcPr anchor="ctr"/>
                </a:tc>
                <a:extLst>
                  <a:ext uri="{0D108BD9-81ED-4DB2-BD59-A6C34878D82A}">
                    <a16:rowId xmlns:a16="http://schemas.microsoft.com/office/drawing/2014/main" val="1086702538"/>
                  </a:ext>
                </a:extLst>
              </a:tr>
              <a:tr h="553194">
                <a:tc>
                  <a:txBody>
                    <a:bodyPr/>
                    <a:lstStyle/>
                    <a:p>
                      <a:r>
                        <a:rPr lang="en-US" sz="2200" dirty="0"/>
                        <a:t>Italy</a:t>
                      </a:r>
                    </a:p>
                  </a:txBody>
                  <a:tcPr anchor="ctr"/>
                </a:tc>
                <a:tc>
                  <a:txBody>
                    <a:bodyPr/>
                    <a:lstStyle/>
                    <a:p>
                      <a:pPr algn="ctr"/>
                      <a:r>
                        <a:rPr lang="en-US" sz="2200" dirty="0"/>
                        <a:t>390,000</a:t>
                      </a:r>
                    </a:p>
                  </a:txBody>
                  <a:tcPr anchor="ctr"/>
                </a:tc>
                <a:extLst>
                  <a:ext uri="{0D108BD9-81ED-4DB2-BD59-A6C34878D82A}">
                    <a16:rowId xmlns:a16="http://schemas.microsoft.com/office/drawing/2014/main" val="3217638069"/>
                  </a:ext>
                </a:extLst>
              </a:tr>
              <a:tr h="553194">
                <a:tc>
                  <a:txBody>
                    <a:bodyPr/>
                    <a:lstStyle/>
                    <a:p>
                      <a:r>
                        <a:rPr lang="en-US" sz="2200" dirty="0"/>
                        <a:t>Caribbean/</a:t>
                      </a:r>
                    </a:p>
                    <a:p>
                      <a:r>
                        <a:rPr lang="en-US" sz="2200" dirty="0"/>
                        <a:t>West Indies</a:t>
                      </a:r>
                    </a:p>
                  </a:txBody>
                  <a:tcPr anchor="ctr"/>
                </a:tc>
                <a:tc>
                  <a:txBody>
                    <a:bodyPr/>
                    <a:lstStyle/>
                    <a:p>
                      <a:pPr algn="ctr"/>
                      <a:r>
                        <a:rPr lang="en-US" sz="2200" dirty="0"/>
                        <a:t>310,000</a:t>
                      </a:r>
                    </a:p>
                  </a:txBody>
                  <a:tcPr anchor="ctr"/>
                </a:tc>
                <a:extLst>
                  <a:ext uri="{0D108BD9-81ED-4DB2-BD59-A6C34878D82A}">
                    <a16:rowId xmlns:a16="http://schemas.microsoft.com/office/drawing/2014/main" val="3882605685"/>
                  </a:ext>
                </a:extLst>
              </a:tr>
            </a:tbl>
          </a:graphicData>
        </a:graphic>
      </p:graphicFrame>
    </p:spTree>
    <p:extLst>
      <p:ext uri="{BB962C8B-B14F-4D97-AF65-F5344CB8AC3E}">
        <p14:creationId xmlns:p14="http://schemas.microsoft.com/office/powerpoint/2010/main" val="4263565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7AB7-A5E8-CE4D-97B3-8A2280BC2946}"/>
              </a:ext>
            </a:extLst>
          </p:cNvPr>
          <p:cNvSpPr>
            <a:spLocks noGrp="1"/>
          </p:cNvSpPr>
          <p:nvPr>
            <p:ph type="title"/>
          </p:nvPr>
        </p:nvSpPr>
        <p:spPr>
          <a:xfrm>
            <a:off x="655320" y="0"/>
            <a:ext cx="10515600" cy="1325563"/>
          </a:xfrm>
        </p:spPr>
        <p:txBody>
          <a:bodyPr/>
          <a:lstStyle/>
          <a:p>
            <a:r>
              <a:rPr lang="en-US" dirty="0">
                <a:solidFill>
                  <a:schemeClr val="bg1"/>
                </a:solidFill>
              </a:rPr>
              <a:t> Aut</a:t>
            </a:r>
            <a:r>
              <a:rPr lang="en-US" dirty="0"/>
              <a:t>horized Immigration by Region, 2000-17</a:t>
            </a:r>
          </a:p>
        </p:txBody>
      </p:sp>
      <p:pic>
        <p:nvPicPr>
          <p:cNvPr id="6" name="Content Placeholder 5" descr="A screenshot of a cell phone&#10;&#10;Description automatically generated">
            <a:extLst>
              <a:ext uri="{FF2B5EF4-FFF2-40B4-BE49-F238E27FC236}">
                <a16:creationId xmlns:a16="http://schemas.microsoft.com/office/drawing/2014/main" id="{682B4530-9F77-C34E-AD19-151D3D9CBA80}"/>
              </a:ext>
            </a:extLst>
          </p:cNvPr>
          <p:cNvPicPr>
            <a:picLocks noGrp="1" noChangeAspect="1"/>
          </p:cNvPicPr>
          <p:nvPr>
            <p:ph idx="1"/>
          </p:nvPr>
        </p:nvPicPr>
        <p:blipFill>
          <a:blip r:embed="rId2" r:link="rId3"/>
          <a:stretch>
            <a:fillRect/>
          </a:stretch>
        </p:blipFill>
        <p:spPr>
          <a:xfrm>
            <a:off x="2639691" y="914400"/>
            <a:ext cx="6912618" cy="5029200"/>
          </a:xfrm>
        </p:spPr>
      </p:pic>
      <p:sp>
        <p:nvSpPr>
          <p:cNvPr id="4" name="Slide Number Placeholder 3">
            <a:extLst>
              <a:ext uri="{FF2B5EF4-FFF2-40B4-BE49-F238E27FC236}">
                <a16:creationId xmlns:a16="http://schemas.microsoft.com/office/drawing/2014/main" id="{48ECAA64-DF28-EA45-AEA2-21A31B19AF38}"/>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3" name="TextBox 2">
            <a:extLst>
              <a:ext uri="{FF2B5EF4-FFF2-40B4-BE49-F238E27FC236}">
                <a16:creationId xmlns:a16="http://schemas.microsoft.com/office/drawing/2014/main" id="{3954D75A-FF08-4C40-B7BB-98499E4306F0}"/>
              </a:ext>
            </a:extLst>
          </p:cNvPr>
          <p:cNvSpPr txBox="1"/>
          <p:nvPr/>
        </p:nvSpPr>
        <p:spPr>
          <a:xfrm>
            <a:off x="8984609" y="1325563"/>
            <a:ext cx="788565" cy="369332"/>
          </a:xfrm>
          <a:prstGeom prst="rect">
            <a:avLst/>
          </a:prstGeom>
          <a:noFill/>
        </p:spPr>
        <p:txBody>
          <a:bodyPr wrap="square" rtlCol="0">
            <a:spAutoFit/>
          </a:bodyPr>
          <a:lstStyle/>
          <a:p>
            <a:r>
              <a:rPr lang="en-US" dirty="0">
                <a:solidFill>
                  <a:srgbClr val="FF0000"/>
                </a:solidFill>
              </a:rPr>
              <a:t>37%</a:t>
            </a:r>
          </a:p>
        </p:txBody>
      </p:sp>
    </p:spTree>
    <p:extLst>
      <p:ext uri="{BB962C8B-B14F-4D97-AF65-F5344CB8AC3E}">
        <p14:creationId xmlns:p14="http://schemas.microsoft.com/office/powerpoint/2010/main" val="40942015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37257</TotalTime>
  <Words>2011</Words>
  <Application>Microsoft Office PowerPoint</Application>
  <PresentationFormat>Widescreen</PresentationFormat>
  <Paragraphs>360</Paragraphs>
  <Slides>47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Courier New</vt:lpstr>
      <vt:lpstr>Sabon</vt:lpstr>
      <vt:lpstr>Times New Roman</vt:lpstr>
      <vt:lpstr>Custom Design</vt:lpstr>
      <vt:lpstr>PowerPoint Presentation</vt:lpstr>
      <vt:lpstr> National Economic Education Delegation</vt:lpstr>
      <vt:lpstr>Credits and Disclaimer</vt:lpstr>
      <vt:lpstr>Outline</vt:lpstr>
      <vt:lpstr>Why Do People Migrate?</vt:lpstr>
      <vt:lpstr>History of US Immigration</vt:lpstr>
      <vt:lpstr>History of US Immigration</vt:lpstr>
      <vt:lpstr>History of US Immigration</vt:lpstr>
      <vt:lpstr> Authorized Immigration by Region, 2000-17</vt:lpstr>
      <vt:lpstr>   Authorized Immigration from the Americas, 2000-17</vt:lpstr>
      <vt:lpstr> Immigrant Population in 2017</vt:lpstr>
      <vt:lpstr>U.S.  Unauthorized Immigration Totals</vt:lpstr>
      <vt:lpstr>U.S.  Unauthorized Immigration: Labor Force</vt:lpstr>
      <vt:lpstr>Unauthorized Immigration: Education</vt:lpstr>
      <vt:lpstr>US  Unauthorized Immigration: Duration</vt:lpstr>
      <vt:lpstr>Unauthorized Immigration: Where They Live</vt:lpstr>
      <vt:lpstr>Unauthorized Immigration: Mode of Entry</vt:lpstr>
      <vt:lpstr>Why Do We Care?  Economic Implications</vt:lpstr>
      <vt:lpstr>GDP: How Does This Work?</vt:lpstr>
      <vt:lpstr>Immigration and Labor Markets</vt:lpstr>
      <vt:lpstr>Labor Market Implications: Complicated</vt:lpstr>
      <vt:lpstr>Labor Market Implications: General Principles</vt:lpstr>
      <vt:lpstr> Summary of Labor Market Effects</vt:lpstr>
      <vt:lpstr>Pattern of Immigration wrt Education</vt:lpstr>
      <vt:lpstr>Recent Immigrants Are Less and More Educated</vt:lpstr>
      <vt:lpstr>Skilled Immigrants and Innovation</vt:lpstr>
      <vt:lpstr> Immigrants and Entrepreneurship</vt:lpstr>
      <vt:lpstr>PowerPoint Presentation</vt:lpstr>
      <vt:lpstr>Fortune 500: First- and Second-Generation Founders</vt:lpstr>
      <vt:lpstr>Government Revenues and Expenditures</vt:lpstr>
      <vt:lpstr>Taxes and Benefits</vt:lpstr>
      <vt:lpstr> Age-Specific Taxes and Benefits</vt:lpstr>
      <vt:lpstr>What Do We Know?</vt:lpstr>
      <vt:lpstr>Bottom Line/Consensus of Estimates</vt:lpstr>
      <vt:lpstr> Implications for Major Federal Programs</vt:lpstr>
      <vt:lpstr>Other Implications of Immigration</vt:lpstr>
      <vt:lpstr>The Big Misconception:</vt:lpstr>
      <vt:lpstr>Immigrants and Crime Rates</vt:lpstr>
      <vt:lpstr>Crime: Incarceration Rates in California</vt:lpstr>
      <vt:lpstr>Crime: Incarceration Rates in California</vt:lpstr>
      <vt:lpstr>MSAs: Growing Immigration and Crime</vt:lpstr>
      <vt:lpstr>Immigrants and Crime Rates</vt:lpstr>
      <vt:lpstr> Summary</vt:lpstr>
      <vt:lpstr> At the Same Time….</vt:lpstr>
      <vt:lpstr> About Conventional Wisdom</vt:lpstr>
      <vt:lpstr>Thank you!</vt:lpstr>
      <vt:lpstr> Available NEED Topics Include: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 Beth Mertens</cp:lastModifiedBy>
  <cp:revision>294</cp:revision>
  <cp:lastPrinted>2019-10-22T16:40:24Z</cp:lastPrinted>
  <dcterms:created xsi:type="dcterms:W3CDTF">2017-05-03T22:30:38Z</dcterms:created>
  <dcterms:modified xsi:type="dcterms:W3CDTF">2022-06-09T15:51:14Z</dcterms:modified>
</cp:coreProperties>
</file>