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8"/>
  </p:notesMasterIdLst>
  <p:handoutMasterIdLst>
    <p:handoutMasterId r:id="rId39"/>
  </p:handoutMasterIdLst>
  <p:sldIdLst>
    <p:sldId id="256" r:id="rId2"/>
    <p:sldId id="328" r:id="rId3"/>
    <p:sldId id="434" r:id="rId4"/>
    <p:sldId id="1169" r:id="rId5"/>
    <p:sldId id="415" r:id="rId6"/>
    <p:sldId id="1076" r:id="rId7"/>
    <p:sldId id="1145" r:id="rId8"/>
    <p:sldId id="1156" r:id="rId9"/>
    <p:sldId id="1104" r:id="rId10"/>
    <p:sldId id="1174" r:id="rId11"/>
    <p:sldId id="1078" r:id="rId12"/>
    <p:sldId id="1159" r:id="rId13"/>
    <p:sldId id="1081" r:id="rId14"/>
    <p:sldId id="1082" r:id="rId15"/>
    <p:sldId id="1116" r:id="rId16"/>
    <p:sldId id="3969" r:id="rId17"/>
    <p:sldId id="1128" r:id="rId18"/>
    <p:sldId id="1084" r:id="rId19"/>
    <p:sldId id="1165" r:id="rId20"/>
    <p:sldId id="1173" r:id="rId21"/>
    <p:sldId id="1148" r:id="rId22"/>
    <p:sldId id="1132" r:id="rId23"/>
    <p:sldId id="1133" r:id="rId24"/>
    <p:sldId id="1153" r:id="rId25"/>
    <p:sldId id="1154" r:id="rId26"/>
    <p:sldId id="1086" r:id="rId27"/>
    <p:sldId id="1137" r:id="rId28"/>
    <p:sldId id="1138" r:id="rId29"/>
    <p:sldId id="1108" r:id="rId30"/>
    <p:sldId id="1139" r:id="rId31"/>
    <p:sldId id="1114" r:id="rId32"/>
    <p:sldId id="1111" r:id="rId33"/>
    <p:sldId id="1157" r:id="rId34"/>
    <p:sldId id="1163" r:id="rId35"/>
    <p:sldId id="3968" r:id="rId36"/>
    <p:sldId id="108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150"/>
  </p:normalViewPr>
  <p:slideViewPr>
    <p:cSldViewPr snapToGrid="0" snapToObjects="1">
      <p:cViewPr varScale="1">
        <p:scale>
          <a:sx n="109" d="100"/>
          <a:sy n="109" d="100"/>
        </p:scale>
        <p:origin x="216" y="432"/>
      </p:cViewPr>
      <p:guideLst>
        <p:guide orient="horz" pos="2160"/>
        <p:guide pos="3840"/>
      </p:guideLst>
    </p:cSldViewPr>
  </p:slideViewPr>
  <p:notesTextViewPr>
    <p:cViewPr>
      <p:scale>
        <a:sx n="1" d="1"/>
        <a:sy n="1" d="1"/>
      </p:scale>
      <p:origin x="0" y="0"/>
    </p:cViewPr>
  </p:notesTextViewPr>
  <p:sorterViewPr>
    <p:cViewPr>
      <p:scale>
        <a:sx n="1" d="1"/>
        <a:sy n="1" d="1"/>
      </p:scale>
      <p:origin x="0" y="-155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12/13/21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12/13/21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74807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7624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Users/Jon/NEED%20Dropbox/Presentations/Immigration/Graphs/recent_ed.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tiff"/><Relationship Id="rId12" Type="http://schemas.openxmlformats.org/officeDocument/2006/relationships/image" Target="../media/image25.tiff"/><Relationship Id="rId2" Type="http://schemas.openxmlformats.org/officeDocument/2006/relationships/image" Target="../media/image15.tiff"/><Relationship Id="rId1" Type="http://schemas.openxmlformats.org/officeDocument/2006/relationships/slideLayout" Target="../slideLayouts/slideLayout9.xml"/><Relationship Id="rId6" Type="http://schemas.openxmlformats.org/officeDocument/2006/relationships/image" Target="../media/image19.tiff"/><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tiff"/><Relationship Id="rId9" Type="http://schemas.openxmlformats.org/officeDocument/2006/relationships/image" Target="../media/image22.png"/><Relationship Id="rId1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Immigration/Graphs/region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err="1">
                <a:solidFill>
                  <a:schemeClr val="tx2"/>
                </a:solidFill>
              </a:rPr>
              <a:t>Vistages</a:t>
            </a:r>
            <a:r>
              <a:rPr lang="en-US" sz="3200" dirty="0">
                <a:solidFill>
                  <a:schemeClr val="tx2"/>
                </a:solidFill>
              </a:rPr>
              <a:t>, Santa Rosa, CA</a:t>
            </a:r>
          </a:p>
          <a:p>
            <a:pPr>
              <a:lnSpc>
                <a:spcPct val="100000"/>
              </a:lnSpc>
              <a:spcBef>
                <a:spcPts val="0"/>
              </a:spcBef>
            </a:pPr>
            <a:r>
              <a:rPr lang="en-US" sz="1800">
                <a:solidFill>
                  <a:schemeClr val="tx2"/>
                </a:solidFill>
              </a:rPr>
              <a:t>December 15, </a:t>
            </a:r>
            <a:r>
              <a:rPr lang="en-US" sz="1800" dirty="0">
                <a:solidFill>
                  <a:schemeClr val="tx2"/>
                </a:solidFill>
              </a:rPr>
              <a:t>2021</a:t>
            </a:r>
          </a:p>
          <a:p>
            <a:pPr>
              <a:lnSpc>
                <a:spcPct val="100000"/>
              </a:lnSpc>
              <a:spcBef>
                <a:spcPts val="0"/>
              </a:spcBef>
            </a:pPr>
            <a:endParaRPr lang="en-US" sz="1800" dirty="0">
              <a:solidFill>
                <a:schemeClr val="tx2"/>
              </a:solidFill>
            </a:endParaRPr>
          </a:p>
          <a:p>
            <a:pPr>
              <a:lnSpc>
                <a:spcPct val="100000"/>
              </a:lnSpc>
              <a:spcBef>
                <a:spcPts val="0"/>
              </a:spcBef>
            </a:pPr>
            <a:r>
              <a:rPr lang="en-US" sz="2900" dirty="0">
                <a:solidFill>
                  <a:schemeClr val="tx2"/>
                </a:solidFill>
              </a:rPr>
              <a:t>Jon </a:t>
            </a:r>
            <a:r>
              <a:rPr lang="en-US" sz="2900" dirty="0" err="1">
                <a:solidFill>
                  <a:schemeClr val="tx2"/>
                </a:solidFill>
              </a:rPr>
              <a:t>Haveman</a:t>
            </a:r>
            <a:r>
              <a:rPr lang="en-US" sz="2900" dirty="0">
                <a:solidFill>
                  <a:schemeClr val="tx2"/>
                </a:solidFill>
              </a:rPr>
              <a:t>, Ph.D.</a:t>
            </a:r>
          </a:p>
          <a:p>
            <a:pPr>
              <a:lnSpc>
                <a:spcPct val="100000"/>
              </a:lnSpc>
              <a:spcBef>
                <a:spcPts val="0"/>
              </a:spcBef>
            </a:pPr>
            <a:r>
              <a:rPr lang="en-US" sz="2900" dirty="0">
                <a:solidFill>
                  <a:schemeClr val="tx2"/>
                </a:solidFill>
              </a:rPr>
              <a:t>Executive Director, NEED</a:t>
            </a:r>
            <a:endParaRPr lang="en-US" sz="2600" dirty="0">
              <a:solidFill>
                <a:schemeClr val="tx2"/>
              </a:solidFill>
            </a:endParaRP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2"/>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3"/>
          <a:stretch>
            <a:fillRect/>
          </a:stretch>
        </p:blipFill>
        <p:spPr>
          <a:xfrm>
            <a:off x="8161689"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895775-11DB-8E4D-A0A0-B0DD012D2700}"/>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4" name="Picture 3">
            <a:extLst>
              <a:ext uri="{FF2B5EF4-FFF2-40B4-BE49-F238E27FC236}">
                <a16:creationId xmlns:a16="http://schemas.microsoft.com/office/drawing/2014/main" id="{CF6732D3-1337-9C4A-8304-8960F4828483}"/>
              </a:ext>
            </a:extLst>
          </p:cNvPr>
          <p:cNvPicPr>
            <a:picLocks noChangeAspect="1"/>
          </p:cNvPicPr>
          <p:nvPr/>
        </p:nvPicPr>
        <p:blipFill>
          <a:blip r:embed="rId2"/>
          <a:stretch>
            <a:fillRect/>
          </a:stretch>
        </p:blipFill>
        <p:spPr>
          <a:xfrm>
            <a:off x="1532964" y="262649"/>
            <a:ext cx="8317326" cy="5954449"/>
          </a:xfrm>
          <a:prstGeom prst="rect">
            <a:avLst/>
          </a:prstGeom>
        </p:spPr>
      </p:pic>
      <p:sp>
        <p:nvSpPr>
          <p:cNvPr id="5" name="TextBox 4">
            <a:extLst>
              <a:ext uri="{FF2B5EF4-FFF2-40B4-BE49-F238E27FC236}">
                <a16:creationId xmlns:a16="http://schemas.microsoft.com/office/drawing/2014/main" id="{5E7B3F79-0B58-4746-86D6-743F6B93631F}"/>
              </a:ext>
            </a:extLst>
          </p:cNvPr>
          <p:cNvSpPr txBox="1"/>
          <p:nvPr/>
        </p:nvSpPr>
        <p:spPr>
          <a:xfrm>
            <a:off x="7378263" y="6493063"/>
            <a:ext cx="4190571" cy="230832"/>
          </a:xfrm>
          <a:prstGeom prst="rect">
            <a:avLst/>
          </a:prstGeom>
          <a:noFill/>
        </p:spPr>
        <p:txBody>
          <a:bodyPr wrap="none" rtlCol="0">
            <a:spAutoFit/>
          </a:bodyPr>
          <a:lstStyle/>
          <a:p>
            <a:r>
              <a:rPr lang="en-US" sz="900" dirty="0"/>
              <a:t>https://</a:t>
            </a:r>
            <a:r>
              <a:rPr lang="en-US" sz="900" dirty="0" err="1"/>
              <a:t>www.migrationpolicy.org</a:t>
            </a:r>
            <a:r>
              <a:rPr lang="en-US" sz="900" dirty="0"/>
              <a:t>/programs/data-hub/</a:t>
            </a:r>
            <a:r>
              <a:rPr lang="en-US" sz="900" dirty="0" err="1"/>
              <a:t>us-immigration-trends#history</a:t>
            </a:r>
            <a:endParaRPr lang="en-US" sz="900" dirty="0"/>
          </a:p>
        </p:txBody>
      </p:sp>
    </p:spTree>
    <p:extLst>
      <p:ext uri="{BB962C8B-B14F-4D97-AF65-F5344CB8AC3E}">
        <p14:creationId xmlns:p14="http://schemas.microsoft.com/office/powerpoint/2010/main" val="7815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3730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2"/>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3"/>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92506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2900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88B3-8BF7-B444-9FCD-1B1FBC9CAE77}"/>
              </a:ext>
            </a:extLst>
          </p:cNvPr>
          <p:cNvSpPr>
            <a:spLocks noGrp="1"/>
          </p:cNvSpPr>
          <p:nvPr>
            <p:ph type="title"/>
          </p:nvPr>
        </p:nvSpPr>
        <p:spPr>
          <a:xfrm>
            <a:off x="995848" y="0"/>
            <a:ext cx="10515600" cy="1325563"/>
          </a:xfrm>
        </p:spPr>
        <p:txBody>
          <a:bodyPr>
            <a:normAutofit/>
          </a:bodyPr>
          <a:lstStyle/>
          <a:p>
            <a:r>
              <a:rPr lang="en-US" sz="3800" dirty="0">
                <a:solidFill>
                  <a:schemeClr val="bg1"/>
                </a:solidFill>
              </a:rPr>
              <a:t>Im</a:t>
            </a:r>
            <a:r>
              <a:rPr lang="en-US" sz="3800" dirty="0"/>
              <a:t>migration: One Way to Grow the Labor Force</a:t>
            </a:r>
          </a:p>
        </p:txBody>
      </p:sp>
      <p:pic>
        <p:nvPicPr>
          <p:cNvPr id="6" name="Content Placeholder 5" descr="Chart, line chart&#10;&#10;Description automatically generated">
            <a:extLst>
              <a:ext uri="{FF2B5EF4-FFF2-40B4-BE49-F238E27FC236}">
                <a16:creationId xmlns:a16="http://schemas.microsoft.com/office/drawing/2014/main" id="{1F3EC01F-CBAD-5447-B15A-840CDBFC83B9}"/>
              </a:ext>
            </a:extLst>
          </p:cNvPr>
          <p:cNvPicPr>
            <a:picLocks noGrp="1" noChangeAspect="1"/>
          </p:cNvPicPr>
          <p:nvPr>
            <p:ph idx="1"/>
          </p:nvPr>
        </p:nvPicPr>
        <p:blipFill>
          <a:blip r:embed="rId2" r:link="rId3"/>
          <a:stretch>
            <a:fillRect/>
          </a:stretch>
        </p:blipFill>
        <p:spPr>
          <a:xfrm>
            <a:off x="1348999" y="1339205"/>
            <a:ext cx="9782722" cy="4891361"/>
          </a:xfrm>
        </p:spPr>
      </p:pic>
      <p:sp>
        <p:nvSpPr>
          <p:cNvPr id="4" name="Slide Number Placeholder 3">
            <a:extLst>
              <a:ext uri="{FF2B5EF4-FFF2-40B4-BE49-F238E27FC236}">
                <a16:creationId xmlns:a16="http://schemas.microsoft.com/office/drawing/2014/main" id="{DBC65F1A-43E4-A64C-A8DC-8C6CD1D4DBB2}"/>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7" name="TextBox 6">
            <a:extLst>
              <a:ext uri="{FF2B5EF4-FFF2-40B4-BE49-F238E27FC236}">
                <a16:creationId xmlns:a16="http://schemas.microsoft.com/office/drawing/2014/main" id="{A7A1B84E-B626-8244-B3A0-D955DC60C6CD}"/>
              </a:ext>
            </a:extLst>
          </p:cNvPr>
          <p:cNvSpPr txBox="1"/>
          <p:nvPr/>
        </p:nvSpPr>
        <p:spPr>
          <a:xfrm>
            <a:off x="3734849" y="1612870"/>
            <a:ext cx="5037598" cy="461665"/>
          </a:xfrm>
          <a:prstGeom prst="rect">
            <a:avLst/>
          </a:prstGeom>
          <a:noFill/>
        </p:spPr>
        <p:txBody>
          <a:bodyPr wrap="none" rtlCol="0">
            <a:spAutoFit/>
          </a:bodyPr>
          <a:lstStyle/>
          <a:p>
            <a:r>
              <a:rPr lang="en-US" sz="2400" b="1" dirty="0"/>
              <a:t>Civilian Labor Force Growth is Slowing</a:t>
            </a:r>
          </a:p>
        </p:txBody>
      </p:sp>
    </p:spTree>
    <p:extLst>
      <p:ext uri="{BB962C8B-B14F-4D97-AF65-F5344CB8AC3E}">
        <p14:creationId xmlns:p14="http://schemas.microsoft.com/office/powerpoint/2010/main" val="120768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75656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   	- Immigration surplus? </a:t>
            </a:r>
          </a:p>
          <a:p>
            <a:pPr lvl="1"/>
            <a:r>
              <a:rPr lang="en-US" dirty="0"/>
              <a:t>Low-skilled				- increases immigration surplus!</a:t>
            </a:r>
          </a:p>
          <a:p>
            <a:pPr lvl="1"/>
            <a:r>
              <a:rPr lang="en-US" dirty="0"/>
              <a:t>Highly skilled 				- increases immigration surplus!</a:t>
            </a:r>
          </a:p>
          <a:p>
            <a:pPr marL="457200" lvl="1" indent="0">
              <a:buNone/>
            </a:pPr>
            <a:endParaRPr lang="en-US" dirty="0"/>
          </a:p>
          <a:p>
            <a:r>
              <a:rPr lang="en-US" dirty="0"/>
              <a:t>In the long-run: Brings capital market implications</a:t>
            </a:r>
          </a:p>
          <a:p>
            <a:pPr lvl="1"/>
            <a:r>
              <a:rPr lang="en-US" dirty="0"/>
              <a:t>Expansion of capital stock through increased investments in equipment etc. </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fontScale="92500" lnSpcReduction="20000"/>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a:t>
            </a:r>
          </a:p>
          <a:p>
            <a:pPr lvl="1">
              <a:spcAft>
                <a:spcPts val="500"/>
              </a:spcAft>
            </a:pPr>
            <a:endParaRPr lang="en-US" dirty="0"/>
          </a:p>
          <a:p>
            <a:pPr lvl="0"/>
            <a:r>
              <a:rPr lang="en-US" sz="2600" dirty="0"/>
              <a:t>Note: Repeated short run shocks can make the medium and long run look like the short run.</a:t>
            </a:r>
          </a:p>
          <a:p>
            <a:pPr lvl="1">
              <a:spcAft>
                <a:spcPts val="500"/>
              </a:spcAft>
            </a:pP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50536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8" y="0"/>
            <a:ext cx="10515600" cy="1325563"/>
          </a:xfrm>
        </p:spPr>
        <p:txBody>
          <a:bodyPr/>
          <a:lstStyle/>
          <a:p>
            <a:r>
              <a:rPr lang="en-US" dirty="0">
                <a:solidFill>
                  <a:schemeClr val="bg1"/>
                </a:solidFill>
              </a:rPr>
              <a:t>Con</a:t>
            </a:r>
            <a:r>
              <a:rPr lang="en-US" dirty="0">
                <a:solidFill>
                  <a:schemeClr val="accent1">
                    <a:lumMod val="75000"/>
                  </a:schemeClr>
                </a:solidFill>
              </a:rPr>
              <a:t>sensus among Economists</a:t>
            </a:r>
            <a:endParaRPr lang="en-US" dirty="0"/>
          </a:p>
        </p:txBody>
      </p:sp>
      <p:sp>
        <p:nvSpPr>
          <p:cNvPr id="3" name="Content Placeholder 2"/>
          <p:cNvSpPr>
            <a:spLocks noGrp="1"/>
          </p:cNvSpPr>
          <p:nvPr>
            <p:ph idx="1"/>
          </p:nvPr>
        </p:nvSpPr>
        <p:spPr/>
        <p:txBody>
          <a:bodyPr/>
          <a:lstStyle/>
          <a:p>
            <a:r>
              <a:rPr lang="en-US" dirty="0"/>
              <a:t>97% of economists agree - or agree with provisos - that immigration generally has a net positive economic effect for the US economy.</a:t>
            </a:r>
          </a:p>
          <a:p>
            <a:endParaRPr lang="en-US" dirty="0"/>
          </a:p>
          <a:p>
            <a:r>
              <a:rPr lang="en-US" dirty="0"/>
              <a:t>64% of economists DISAGREE with the statement that easing restrictions on immigration will depress the average wage rate in the US.</a:t>
            </a:r>
          </a:p>
          <a:p>
            <a:endParaRPr lang="en-US" dirty="0"/>
          </a:p>
          <a:p>
            <a:endParaRPr lang="en-US" dirty="0"/>
          </a:p>
          <a:p>
            <a:pPr marL="0" indent="0">
              <a:buNone/>
            </a:pPr>
            <a:r>
              <a:rPr lang="en-US" sz="1200" dirty="0" err="1"/>
              <a:t>Geide</a:t>
            </a:r>
            <a:r>
              <a:rPr lang="en-US" sz="1200" dirty="0"/>
              <a:t>-Stevenson, </a:t>
            </a:r>
            <a:r>
              <a:rPr lang="en-US" sz="1200" dirty="0" err="1"/>
              <a:t>LaParraPerez</a:t>
            </a:r>
            <a:r>
              <a:rPr lang="en-US" sz="1200" dirty="0"/>
              <a:t>, (2021)</a:t>
            </a:r>
          </a:p>
        </p:txBody>
      </p:sp>
      <p:sp>
        <p:nvSpPr>
          <p:cNvPr id="4" name="Slide Number Placeholder 3"/>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5111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2" r:link="rId3"/>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immigration increases patenting by native-born population</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15371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2"/>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2"/>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3"/>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4"/>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5"/>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6"/>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7"/>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8"/>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9"/>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0"/>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1"/>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2"/>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3"/>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4"/>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5"/>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2"/>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9076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65742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a:t>
            </a:r>
            <a:r>
              <a:rPr lang="en-US" b="1" dirty="0"/>
              <a:t>net contributors</a:t>
            </a:r>
            <a:r>
              <a:rPr lang="en-US" dirty="0"/>
              <a:t>.</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22075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will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27854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590+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a:t>
            </a:r>
            <a:r>
              <a:rPr lang="en-US" dirty="0">
                <a:solidFill>
                  <a:srgbClr val="00B050"/>
                </a:solidFill>
              </a:rPr>
              <a:t>positive</a:t>
            </a:r>
            <a:r>
              <a:rPr lang="en-US" dirty="0"/>
              <a:t>.</a:t>
            </a:r>
          </a:p>
          <a:p>
            <a:pPr marL="0" indent="0">
              <a:buNone/>
            </a:pPr>
            <a:endParaRPr lang="en-US" dirty="0"/>
          </a:p>
          <a:p>
            <a:r>
              <a:rPr lang="en-US" dirty="0"/>
              <a:t>State and local level: typically </a:t>
            </a:r>
            <a:r>
              <a:rPr lang="en-US" dirty="0">
                <a:solidFill>
                  <a:srgbClr val="C00000"/>
                </a:solidFill>
              </a:rPr>
              <a:t>negative</a:t>
            </a:r>
            <a:r>
              <a:rPr lang="en-US" dirty="0"/>
              <a:t>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488468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immigrants affects crime rates.</a:t>
            </a:r>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7116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122996" y="6456851"/>
            <a:ext cx="2139432" cy="276999"/>
          </a:xfrm>
          <a:prstGeom prst="rect">
            <a:avLst/>
          </a:prstGeom>
          <a:noFill/>
        </p:spPr>
        <p:txBody>
          <a:bodyPr wrap="none" rtlCol="0">
            <a:spAutoFit/>
          </a:bodyPr>
          <a:lstStyle/>
          <a:p>
            <a:r>
              <a:rPr lang="en-US" sz="1200" dirty="0"/>
              <a:t>Source: Butcher &amp; </a:t>
            </a:r>
            <a:r>
              <a:rPr lang="en-US" sz="1200" dirty="0" err="1"/>
              <a:t>Piehl</a:t>
            </a:r>
            <a:r>
              <a:rPr lang="en-US" sz="1200" dirty="0"/>
              <a:t> (2008).</a:t>
            </a:r>
          </a:p>
        </p:txBody>
      </p:sp>
      <p:pic>
        <p:nvPicPr>
          <p:cNvPr id="9" name="Content Placeholder 8" descr="A screenshot of a cell phone&#10;&#10;Description automatically generated">
            <a:extLst>
              <a:ext uri="{FF2B5EF4-FFF2-40B4-BE49-F238E27FC236}">
                <a16:creationId xmlns:a16="http://schemas.microsoft.com/office/drawing/2014/main" id="{80D4F84F-DA27-5348-8F02-A390C54C03A4}"/>
              </a:ext>
            </a:extLst>
          </p:cNvPr>
          <p:cNvPicPr>
            <a:picLocks noGrp="1" noChangeAspect="1"/>
          </p:cNvPicPr>
          <p:nvPr>
            <p:ph idx="1"/>
          </p:nvPr>
        </p:nvPicPr>
        <p:blipFill>
          <a:blip r:embed="rId2"/>
          <a:stretch>
            <a:fillRect/>
          </a:stretch>
        </p:blipFill>
        <p:spPr>
          <a:xfrm>
            <a:off x="1941267" y="1715538"/>
            <a:ext cx="8309466" cy="4514688"/>
          </a:xfrm>
        </p:spPr>
      </p:pic>
      <p:sp>
        <p:nvSpPr>
          <p:cNvPr id="10" name="TextBox 9">
            <a:extLst>
              <a:ext uri="{FF2B5EF4-FFF2-40B4-BE49-F238E27FC236}">
                <a16:creationId xmlns:a16="http://schemas.microsoft.com/office/drawing/2014/main" id="{0F98AE43-C8C6-0E4E-A1A2-A6A582EF7C4B}"/>
              </a:ext>
            </a:extLst>
          </p:cNvPr>
          <p:cNvSpPr txBox="1"/>
          <p:nvPr/>
        </p:nvSpPr>
        <p:spPr>
          <a:xfrm>
            <a:off x="3068453" y="1214708"/>
            <a:ext cx="6054543" cy="646331"/>
          </a:xfrm>
          <a:prstGeom prst="rect">
            <a:avLst/>
          </a:prstGeom>
          <a:noFill/>
        </p:spPr>
        <p:txBody>
          <a:bodyPr wrap="none" rtlCol="0">
            <a:spAutoFit/>
          </a:bodyPr>
          <a:lstStyle/>
          <a:p>
            <a:pPr algn="ctr"/>
            <a:r>
              <a:rPr lang="en-US" b="1" dirty="0"/>
              <a:t>California Institutionalization Rate</a:t>
            </a:r>
          </a:p>
          <a:p>
            <a:pPr algn="ctr"/>
            <a:r>
              <a:rPr lang="en-US" b="1" dirty="0"/>
              <a:t>U.S.-Born and Foreign-Born Men Ages 18-40, by Place of Birth</a:t>
            </a:r>
          </a:p>
        </p:txBody>
      </p:sp>
    </p:spTree>
    <p:extLst>
      <p:ext uri="{BB962C8B-B14F-4D97-AF65-F5344CB8AC3E}">
        <p14:creationId xmlns:p14="http://schemas.microsoft.com/office/powerpoint/2010/main" val="3812532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851475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808A-18FC-104A-A25D-21A92CE88D10}"/>
              </a:ext>
            </a:extLst>
          </p:cNvPr>
          <p:cNvSpPr>
            <a:spLocks noGrp="1"/>
          </p:cNvSpPr>
          <p:nvPr>
            <p:ph type="title"/>
          </p:nvPr>
        </p:nvSpPr>
        <p:spPr/>
        <p:txBody>
          <a:bodyPr/>
          <a:lstStyle/>
          <a:p>
            <a:r>
              <a:rPr lang="en-US" dirty="0">
                <a:solidFill>
                  <a:schemeClr val="bg1"/>
                </a:solidFill>
              </a:rPr>
              <a:t> Ab</a:t>
            </a:r>
            <a:r>
              <a:rPr lang="en-US" dirty="0"/>
              <a:t>out Conventional Wisdom</a:t>
            </a:r>
          </a:p>
        </p:txBody>
      </p:sp>
      <p:sp>
        <p:nvSpPr>
          <p:cNvPr id="3" name="Content Placeholder 2">
            <a:extLst>
              <a:ext uri="{FF2B5EF4-FFF2-40B4-BE49-F238E27FC236}">
                <a16:creationId xmlns:a16="http://schemas.microsoft.com/office/drawing/2014/main" id="{FBA29081-3A0B-9747-AC92-1940D5D67D70}"/>
              </a:ext>
            </a:extLst>
          </p:cNvPr>
          <p:cNvSpPr>
            <a:spLocks noGrp="1"/>
          </p:cNvSpPr>
          <p:nvPr>
            <p:ph idx="1"/>
          </p:nvPr>
        </p:nvSpPr>
        <p:spPr/>
        <p:txBody>
          <a:bodyPr>
            <a:normAutofit fontScale="92500" lnSpcReduction="10000"/>
          </a:bodyPr>
          <a:lstStyle/>
          <a:p>
            <a:r>
              <a:rPr lang="en-US" dirty="0"/>
              <a:t>Native-born unskilled workers</a:t>
            </a:r>
          </a:p>
          <a:p>
            <a:pPr lvl="1"/>
            <a:r>
              <a:rPr lang="en-US" dirty="0"/>
              <a:t>There is some negative impact on their wages.</a:t>
            </a:r>
          </a:p>
          <a:p>
            <a:pPr lvl="1"/>
            <a:r>
              <a:rPr lang="en-US" dirty="0"/>
              <a:t>But who wins and loses depend on the skill mix of immigrants; </a:t>
            </a:r>
          </a:p>
          <a:p>
            <a:pPr lvl="2"/>
            <a:r>
              <a:rPr lang="en-US" dirty="0"/>
              <a:t>when this skill mix changes, so do its effects.</a:t>
            </a:r>
          </a:p>
          <a:p>
            <a:r>
              <a:rPr lang="en-US" dirty="0"/>
              <a:t>Crime</a:t>
            </a:r>
          </a:p>
          <a:p>
            <a:pPr lvl="1"/>
            <a:r>
              <a:rPr lang="en-US" dirty="0"/>
              <a:t>Immigrants, both authorized and unauthorized, commit crimes at much lower rates than do native-born residents.</a:t>
            </a:r>
          </a:p>
          <a:p>
            <a:r>
              <a:rPr lang="en-US" dirty="0"/>
              <a:t>Government programs</a:t>
            </a:r>
          </a:p>
          <a:p>
            <a:pPr lvl="1"/>
            <a:r>
              <a:rPr lang="en-US" dirty="0"/>
              <a:t>Federal: immigrants are a source of revenue and stability for some important programs.</a:t>
            </a:r>
          </a:p>
          <a:p>
            <a:pPr lvl="1"/>
            <a:r>
              <a:rPr lang="en-US" dirty="0"/>
              <a:t>State and local: because education is funded at the local level, this can be a drain on local government coffers.</a:t>
            </a:r>
          </a:p>
        </p:txBody>
      </p:sp>
      <p:sp>
        <p:nvSpPr>
          <p:cNvPr id="4" name="Slide Number Placeholder 3">
            <a:extLst>
              <a:ext uri="{FF2B5EF4-FFF2-40B4-BE49-F238E27FC236}">
                <a16:creationId xmlns:a16="http://schemas.microsoft.com/office/drawing/2014/main" id="{C23BF033-5425-544B-9904-4A046FD563E8}"/>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91190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endParaRPr lang="en-US" dirty="0"/>
          </a:p>
          <a:p>
            <a:pPr marL="0" indent="0" algn="ctr">
              <a:buNone/>
            </a:pPr>
            <a:r>
              <a:rPr lang="en-US"/>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032224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24955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7257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What is immigration and why do people migrate?</a:t>
            </a:r>
          </a:p>
          <a:p>
            <a:r>
              <a:rPr lang="en-US" dirty="0"/>
              <a:t>History of immigration to the US</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BCA3-208F-9048-B728-01001099E19E}"/>
              </a:ext>
            </a:extLst>
          </p:cNvPr>
          <p:cNvSpPr>
            <a:spLocks noGrp="1"/>
          </p:cNvSpPr>
          <p:nvPr>
            <p:ph type="title"/>
          </p:nvPr>
        </p:nvSpPr>
        <p:spPr>
          <a:xfrm>
            <a:off x="796635" y="0"/>
            <a:ext cx="10515600" cy="1325563"/>
          </a:xfrm>
        </p:spPr>
        <p:txBody>
          <a:bodyPr/>
          <a:lstStyle/>
          <a:p>
            <a:r>
              <a:rPr lang="en-US" dirty="0">
                <a:solidFill>
                  <a:schemeClr val="bg1"/>
                </a:solidFill>
              </a:rPr>
              <a:t>Wh</a:t>
            </a:r>
            <a:r>
              <a:rPr lang="en-US" dirty="0"/>
              <a:t>at Is Immigration?</a:t>
            </a:r>
          </a:p>
        </p:txBody>
      </p:sp>
      <p:sp>
        <p:nvSpPr>
          <p:cNvPr id="3" name="Content Placeholder 2">
            <a:extLst>
              <a:ext uri="{FF2B5EF4-FFF2-40B4-BE49-F238E27FC236}">
                <a16:creationId xmlns:a16="http://schemas.microsoft.com/office/drawing/2014/main" id="{D718964F-F6A4-5048-91BE-A01656C2373A}"/>
              </a:ext>
            </a:extLst>
          </p:cNvPr>
          <p:cNvSpPr>
            <a:spLocks noGrp="1"/>
          </p:cNvSpPr>
          <p:nvPr>
            <p:ph idx="1"/>
          </p:nvPr>
        </p:nvSpPr>
        <p:spPr/>
        <p:txBody>
          <a:bodyPr/>
          <a:lstStyle/>
          <a:p>
            <a:r>
              <a:rPr lang="en-US" dirty="0"/>
              <a:t>Immigration </a:t>
            </a:r>
          </a:p>
          <a:p>
            <a:pPr lvl="1"/>
            <a:r>
              <a:rPr lang="en-US" dirty="0"/>
              <a:t>The action of coming to live in another country.</a:t>
            </a:r>
          </a:p>
          <a:p>
            <a:pPr marL="457200" lvl="1" indent="0">
              <a:buNone/>
            </a:pPr>
            <a:endParaRPr lang="en-US" dirty="0"/>
          </a:p>
          <a:p>
            <a:r>
              <a:rPr lang="en-US" dirty="0"/>
              <a:t>Emigration</a:t>
            </a:r>
          </a:p>
          <a:p>
            <a:pPr lvl="1"/>
            <a:r>
              <a:rPr lang="en-US" dirty="0"/>
              <a:t>The act of leaving one’s own country and going to live in another country.</a:t>
            </a:r>
          </a:p>
        </p:txBody>
      </p:sp>
      <p:sp>
        <p:nvSpPr>
          <p:cNvPr id="4" name="Slide Number Placeholder 3">
            <a:extLst>
              <a:ext uri="{FF2B5EF4-FFF2-40B4-BE49-F238E27FC236}">
                <a16:creationId xmlns:a16="http://schemas.microsoft.com/office/drawing/2014/main" id="{D10F694E-8301-714B-9EB0-7BF0435DA33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94277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BBC3-861E-4240-B598-FB235893172B}"/>
              </a:ext>
            </a:extLst>
          </p:cNvPr>
          <p:cNvSpPr>
            <a:spLocks noGrp="1"/>
          </p:cNvSpPr>
          <p:nvPr>
            <p:ph type="title"/>
          </p:nvPr>
        </p:nvSpPr>
        <p:spPr>
          <a:xfrm>
            <a:off x="810490" y="0"/>
            <a:ext cx="10515600" cy="1325563"/>
          </a:xfrm>
        </p:spPr>
        <p:txBody>
          <a:bodyPr/>
          <a:lstStyle/>
          <a:p>
            <a:r>
              <a:rPr lang="en-US" dirty="0">
                <a:solidFill>
                  <a:schemeClr val="bg1"/>
                </a:solidFill>
              </a:rPr>
              <a:t>Wh</a:t>
            </a:r>
            <a:r>
              <a:rPr lang="en-US" dirty="0"/>
              <a:t>y Do People Migrate?</a:t>
            </a:r>
          </a:p>
        </p:txBody>
      </p:sp>
      <p:sp>
        <p:nvSpPr>
          <p:cNvPr id="3" name="Content Placeholder 2">
            <a:extLst>
              <a:ext uri="{FF2B5EF4-FFF2-40B4-BE49-F238E27FC236}">
                <a16:creationId xmlns:a16="http://schemas.microsoft.com/office/drawing/2014/main" id="{08084408-2104-E34D-B595-37E67A3378EE}"/>
              </a:ext>
            </a:extLst>
          </p:cNvPr>
          <p:cNvSpPr>
            <a:spLocks noGrp="1"/>
          </p:cNvSpPr>
          <p:nvPr>
            <p:ph idx="1"/>
          </p:nvPr>
        </p:nvSpPr>
        <p:spPr/>
        <p:txBody>
          <a:bodyPr/>
          <a:lstStyle/>
          <a:p>
            <a:r>
              <a:rPr lang="en-US" dirty="0"/>
              <a:t>Push factors:</a:t>
            </a:r>
          </a:p>
          <a:p>
            <a:pPr lvl="1"/>
            <a:r>
              <a:rPr lang="en-US" dirty="0"/>
              <a:t>Economic dislocation, violence, population pressures, religious persecution, or denial of political rights.</a:t>
            </a:r>
          </a:p>
          <a:p>
            <a:r>
              <a:rPr lang="en-US" dirty="0"/>
              <a:t>Pull factors:</a:t>
            </a:r>
          </a:p>
          <a:p>
            <a:pPr lvl="1"/>
            <a:r>
              <a:rPr lang="en-US" dirty="0"/>
              <a:t>Potential for higher wages, job opportunities, and political or religious liberty, family unification.</a:t>
            </a:r>
          </a:p>
          <a:p>
            <a:r>
              <a:rPr lang="en-US" dirty="0"/>
              <a:t>Uneven development:</a:t>
            </a:r>
          </a:p>
          <a:p>
            <a:pPr lvl="1"/>
            <a:r>
              <a:rPr lang="en-US" dirty="0"/>
              <a:t>Disparities in income, standards of living, and the availability of jobs within and across societies.</a:t>
            </a:r>
          </a:p>
        </p:txBody>
      </p:sp>
      <p:sp>
        <p:nvSpPr>
          <p:cNvPr id="4" name="Slide Number Placeholder 3">
            <a:extLst>
              <a:ext uri="{FF2B5EF4-FFF2-40B4-BE49-F238E27FC236}">
                <a16:creationId xmlns:a16="http://schemas.microsoft.com/office/drawing/2014/main" id="{6965FE9B-ED4E-2A4A-BE5A-7A95D396078B}"/>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0ED6069E-1822-6B44-B03F-F23849135E46}"/>
              </a:ext>
            </a:extLst>
          </p:cNvPr>
          <p:cNvSpPr txBox="1"/>
          <p:nvPr/>
        </p:nvSpPr>
        <p:spPr>
          <a:xfrm>
            <a:off x="7868294" y="6456851"/>
            <a:ext cx="3770428" cy="276999"/>
          </a:xfrm>
          <a:prstGeom prst="rect">
            <a:avLst/>
          </a:prstGeom>
          <a:noFill/>
        </p:spPr>
        <p:txBody>
          <a:bodyPr wrap="square" rtlCol="0">
            <a:spAutoFit/>
          </a:bodyPr>
          <a:lstStyle/>
          <a:p>
            <a:r>
              <a:rPr lang="en-US" sz="1200" dirty="0"/>
              <a:t>Source: Gilder Lehrman Institute of American History.</a:t>
            </a:r>
          </a:p>
        </p:txBody>
      </p:sp>
    </p:spTree>
    <p:extLst>
      <p:ext uri="{BB962C8B-B14F-4D97-AF65-F5344CB8AC3E}">
        <p14:creationId xmlns:p14="http://schemas.microsoft.com/office/powerpoint/2010/main" val="224188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0"/>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2639691" y="1149982"/>
            <a:ext cx="6912618"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2" r:link="rId3"/>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0942015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30068</TotalTime>
  <Words>1797</Words>
  <Application>Microsoft Macintosh PowerPoint</Application>
  <PresentationFormat>Widescreen</PresentationFormat>
  <Paragraphs>276</Paragraphs>
  <Slides>36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Courier New</vt:lpstr>
      <vt:lpstr>Custom Design</vt:lpstr>
      <vt:lpstr>PowerPoint Presentation</vt:lpstr>
      <vt:lpstr> National Economic Education Delegation</vt:lpstr>
      <vt:lpstr>Who Are We?</vt:lpstr>
      <vt:lpstr>Credits and Disclaimer</vt:lpstr>
      <vt:lpstr>Outline</vt:lpstr>
      <vt:lpstr>What Is Immigration?</vt:lpstr>
      <vt:lpstr>Why Do People Migrate?</vt:lpstr>
      <vt:lpstr>Historical Trends in Authorized Immigration</vt:lpstr>
      <vt:lpstr> Authorized Immigration by Region</vt:lpstr>
      <vt:lpstr>PowerPoint Presentation</vt:lpstr>
      <vt:lpstr> Immigrant Population in 2017</vt:lpstr>
      <vt:lpstr>U.S.  Unauthorized Immigration: Labor Force</vt:lpstr>
      <vt:lpstr>Unauthorized Immigration: 2012-2016</vt:lpstr>
      <vt:lpstr>Why Do We Care?  Economic Implications</vt:lpstr>
      <vt:lpstr>GDP: How Does This Work?</vt:lpstr>
      <vt:lpstr>Immigration: One Way to Grow the Labor Force</vt:lpstr>
      <vt:lpstr>Labor Market Implications: The Surplus</vt:lpstr>
      <vt:lpstr>Labor Market Implications: Complicated</vt:lpstr>
      <vt:lpstr>Labor Market Implications: General Principles</vt:lpstr>
      <vt:lpstr>Consensus among Economists</vt:lpstr>
      <vt:lpstr>Recent Immigrants Are Less and More Educated</vt:lpstr>
      <vt:lpstr>Skilled Immigrants and Innovation</vt:lpstr>
      <vt:lpstr> Immigrants and Entrepreneurship</vt:lpstr>
      <vt:lpstr>PowerPoint Presentation</vt:lpstr>
      <vt:lpstr>Fortune 500: First- and Second-Generation Founders</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Crime: Incarceration Rates in California</vt:lpstr>
      <vt:lpstr> Summary</vt:lpstr>
      <vt:lpstr> About Conventional Wisdom</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287</cp:revision>
  <cp:lastPrinted>2021-06-22T00:40:17Z</cp:lastPrinted>
  <dcterms:created xsi:type="dcterms:W3CDTF">2017-05-03T22:30:38Z</dcterms:created>
  <dcterms:modified xsi:type="dcterms:W3CDTF">2021-12-13T21:59:00Z</dcterms:modified>
</cp:coreProperties>
</file>