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4131" r:id="rId2"/>
    <p:sldId id="1169" r:id="rId3"/>
    <p:sldId id="415" r:id="rId4"/>
    <p:sldId id="4428" r:id="rId5"/>
    <p:sldId id="4429" r:id="rId6"/>
    <p:sldId id="4433" r:id="rId7"/>
    <p:sldId id="1145" r:id="rId8"/>
    <p:sldId id="1080" r:id="rId9"/>
    <p:sldId id="1105" r:id="rId10"/>
    <p:sldId id="4310" r:id="rId11"/>
    <p:sldId id="4313" r:id="rId12"/>
    <p:sldId id="1077" r:id="rId13"/>
    <p:sldId id="1159" r:id="rId14"/>
    <p:sldId id="4311" r:id="rId15"/>
    <p:sldId id="4431" r:id="rId16"/>
    <p:sldId id="4321" r:id="rId17"/>
    <p:sldId id="1116" r:id="rId18"/>
    <p:sldId id="4430" r:id="rId19"/>
    <p:sldId id="4427" r:id="rId20"/>
    <p:sldId id="1084" r:id="rId21"/>
    <p:sldId id="1148" r:id="rId22"/>
    <p:sldId id="1121" r:id="rId23"/>
    <p:sldId id="1155" r:id="rId24"/>
    <p:sldId id="1132" r:id="rId25"/>
    <p:sldId id="1133" r:id="rId26"/>
    <p:sldId id="1154" r:id="rId27"/>
    <p:sldId id="1085" r:id="rId28"/>
    <p:sldId id="1135" r:id="rId29"/>
    <p:sldId id="1086" r:id="rId30"/>
    <p:sldId id="1136" r:id="rId31"/>
    <p:sldId id="1137" r:id="rId32"/>
    <p:sldId id="1139" r:id="rId33"/>
    <p:sldId id="4434" r:id="rId34"/>
    <p:sldId id="1108" r:id="rId35"/>
    <p:sldId id="4435" r:id="rId36"/>
    <p:sldId id="1109" r:id="rId37"/>
    <p:sldId id="1112" r:id="rId38"/>
    <p:sldId id="4317" r:id="rId39"/>
    <p:sldId id="1111" r:id="rId40"/>
    <p:sldId id="1113" r:id="rId41"/>
    <p:sldId id="4316" r:id="rId42"/>
    <p:sldId id="1157" r:id="rId43"/>
    <p:sldId id="1158" r:id="rId44"/>
    <p:sldId id="1163" r:id="rId45"/>
    <p:sldId id="4309" r:id="rId46"/>
    <p:sldId id="1168" r:id="rId47"/>
    <p:sldId id="1100" r:id="rId48"/>
    <p:sldId id="1142" r:id="rId49"/>
    <p:sldId id="1101" r:id="rId50"/>
    <p:sldId id="1102" r:id="rId51"/>
    <p:sldId id="4307" r:id="rId52"/>
    <p:sldId id="1104" r:id="rId53"/>
    <p:sldId id="413" r:id="rId54"/>
    <p:sldId id="1081" r:id="rId55"/>
    <p:sldId id="1125" r:id="rId56"/>
    <p:sldId id="374" r:id="rId57"/>
    <p:sldId id="317" r:id="rId58"/>
    <p:sldId id="1138" r:id="rId59"/>
    <p:sldId id="1131" r:id="rId60"/>
    <p:sldId id="1110" r:id="rId61"/>
    <p:sldId id="41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SIRs Branch 54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April 11, 2024</a:t>
            </a: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B5955-2942-A51E-C33F-46F3906A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4" name="Picture 3" descr="A graph of a number of migrants&#10;&#10;Description automatically generated">
            <a:extLst>
              <a:ext uri="{FF2B5EF4-FFF2-40B4-BE49-F238E27FC236}">
                <a16:creationId xmlns:a16="http://schemas.microsoft.com/office/drawing/2014/main" id="{E7956C87-3558-B43C-93B2-6D32714E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62943"/>
            <a:ext cx="8166160" cy="6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Are Single Adults</a:t>
            </a:r>
          </a:p>
        </p:txBody>
      </p:sp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7B14367-AA39-C84E-FBD4-F08ED882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74" y="927024"/>
            <a:ext cx="5773413" cy="5458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3014-1DE9-3C67-F152-7A8ED16F11CF}"/>
              </a:ext>
            </a:extLst>
          </p:cNvPr>
          <p:cNvSpPr txBox="1"/>
          <p:nvPr/>
        </p:nvSpPr>
        <p:spPr>
          <a:xfrm>
            <a:off x="7776559" y="2455782"/>
            <a:ext cx="3939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Evidence suggests: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unaccompanied minors</a:t>
            </a:r>
          </a:p>
          <a:p>
            <a:r>
              <a:rPr lang="en-US" dirty="0"/>
              <a:t>are coming to join family members</a:t>
            </a:r>
          </a:p>
          <a:p>
            <a:r>
              <a:rPr lang="en-US" dirty="0"/>
              <a:t>who are already 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population of minors in the</a:t>
            </a:r>
          </a:p>
          <a:p>
            <a:r>
              <a:rPr lang="en-US" dirty="0"/>
              <a:t>U.S. without a parent has not increased.</a:t>
            </a:r>
          </a:p>
        </p:txBody>
      </p:sp>
    </p:spTree>
    <p:extLst>
      <p:ext uri="{BB962C8B-B14F-4D97-AF65-F5344CB8AC3E}">
        <p14:creationId xmlns:p14="http://schemas.microsoft.com/office/powerpoint/2010/main" val="155898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272AD-2741-F289-8FBE-A0AB65907EB8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15" name="Picture 14" descr="A graph of the number of immigrants&#10;&#10;Description automatically generated">
            <a:extLst>
              <a:ext uri="{FF2B5EF4-FFF2-40B4-BE49-F238E27FC236}">
                <a16:creationId xmlns:a16="http://schemas.microsoft.com/office/drawing/2014/main" id="{07D878B8-C1FA-6CE3-5149-D748150C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01" y="1131865"/>
            <a:ext cx="5884198" cy="49856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5204698" y="4033381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B1F91-1D26-C2B2-1EED-C0B66AF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 descr="A pie chart of the us foreign-born population&#10;&#10;Description automatically generated">
            <a:extLst>
              <a:ext uri="{FF2B5EF4-FFF2-40B4-BE49-F238E27FC236}">
                <a16:creationId xmlns:a16="http://schemas.microsoft.com/office/drawing/2014/main" id="{E871B1F1-6AA7-21C3-7045-347E36A8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352673"/>
            <a:ext cx="5078896" cy="601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D449E-AF44-2F0F-9981-27F8BC9352EF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</p:spTree>
    <p:extLst>
      <p:ext uri="{BB962C8B-B14F-4D97-AF65-F5344CB8AC3E}">
        <p14:creationId xmlns:p14="http://schemas.microsoft.com/office/powerpoint/2010/main" val="142943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B1F91-1D26-C2B2-1EED-C0B66AF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D449E-AF44-2F0F-9981-27F8BC9352EF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6" name="Picture 5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139E1C29-9840-476B-E63B-C59FB90B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" y="124150"/>
            <a:ext cx="10166913" cy="60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3327400" y="6408026"/>
            <a:ext cx="81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 Census Bureau (2019) American Community Survey.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10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January:       256,000</a:t>
            </a:r>
          </a:p>
          <a:p>
            <a:r>
              <a:rPr lang="en-US" dirty="0"/>
              <a:t>February:	    270,000</a:t>
            </a:r>
          </a:p>
          <a:p>
            <a:r>
              <a:rPr lang="en-US" dirty="0"/>
              <a:t>March:	    303,000</a:t>
            </a:r>
          </a:p>
        </p:txBody>
      </p:sp>
    </p:spTree>
    <p:extLst>
      <p:ext uri="{BB962C8B-B14F-4D97-AF65-F5344CB8AC3E}">
        <p14:creationId xmlns:p14="http://schemas.microsoft.com/office/powerpoint/2010/main" val="100658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3429001"/>
              <a:ext cx="1063738" cy="14859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Has been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721"/>
            <a:ext cx="10515600" cy="4596505"/>
          </a:xfrm>
        </p:spPr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2"/>
            <a:r>
              <a:rPr lang="en-US" dirty="0"/>
              <a:t>Competing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2"/>
            <a:r>
              <a:rPr lang="en-US" dirty="0"/>
              <a:t>Mutually beneficial.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AEF5AE-88AF-66E9-AD5A-622943F94121}"/>
              </a:ext>
            </a:extLst>
          </p:cNvPr>
          <p:cNvSpPr/>
          <p:nvPr/>
        </p:nvSpPr>
        <p:spPr>
          <a:xfrm>
            <a:off x="3622562" y="1526541"/>
            <a:ext cx="3136049" cy="1216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3BDC3-5ECA-7FC7-9C32-162BFA66B118}"/>
              </a:ext>
            </a:extLst>
          </p:cNvPr>
          <p:cNvSpPr/>
          <p:nvPr/>
        </p:nvSpPr>
        <p:spPr>
          <a:xfrm>
            <a:off x="2718099" y="4021263"/>
            <a:ext cx="7147960" cy="600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2346483" y="4398620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</a:t>
            </a:r>
            <a:r>
              <a:rPr lang="en-US" b="1" dirty="0"/>
              <a:t>one-third of increased patenting</a:t>
            </a:r>
            <a:r>
              <a:rPr lang="en-US" dirty="0"/>
              <a:t> in that decade.</a:t>
            </a:r>
          </a:p>
          <a:p>
            <a:pPr lvl="1"/>
            <a:r>
              <a:rPr lang="en-US" dirty="0"/>
              <a:t>This translates into a </a:t>
            </a:r>
            <a:r>
              <a:rPr lang="en-US" b="1" dirty="0"/>
              <a:t>1.4-2.5% increase in GDP </a:t>
            </a:r>
            <a:r>
              <a:rPr lang="en-US" dirty="0"/>
              <a:t>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Why do people migrate?</a:t>
            </a:r>
          </a:p>
          <a:p>
            <a:r>
              <a:rPr lang="en-US"/>
              <a:t>The nature </a:t>
            </a:r>
            <a:r>
              <a:rPr lang="en-US" dirty="0"/>
              <a:t>of immigration to the US</a:t>
            </a:r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</p:spTree>
    <p:extLst>
      <p:ext uri="{BB962C8B-B14F-4D97-AF65-F5344CB8AC3E}">
        <p14:creationId xmlns:p14="http://schemas.microsoft.com/office/powerpoint/2010/main" val="2210268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immigrants?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immigrants?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605600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23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254C1-D702-4DAD-8F70-699F86233E19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1415869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5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and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354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10)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1346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56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2576" y="3095690"/>
            <a:ext cx="4817570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Total and Average Annual Immigrant Arrivals, 1820-2015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3CE2-7CB3-4121-8B6C-E7C271CA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2" y="241773"/>
            <a:ext cx="6982862" cy="5979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D519-9FCA-4F3B-8150-37C52212B84E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304950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0867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1232930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4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34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8305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1077936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6" y="292208"/>
            <a:ext cx="8379913" cy="8456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Imm</a:t>
            </a:r>
            <a:r>
              <a:rPr lang="en-US" sz="3000" dirty="0"/>
              <a:t>igrant Inflow Shares,1820-2015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C5A94-DED1-41E1-95D9-B875063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02" y="646044"/>
            <a:ext cx="9074750" cy="5810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90E59-ED38-4CE9-A6CB-C9D661B82F90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  <p:pic>
        <p:nvPicPr>
          <p:cNvPr id="6" name="Picture 5" descr="A black text with a dotted line&#10;&#10;Description automatically generated">
            <a:extLst>
              <a:ext uri="{FF2B5EF4-FFF2-40B4-BE49-F238E27FC236}">
                <a16:creationId xmlns:a16="http://schemas.microsoft.com/office/drawing/2014/main" id="{A39FE76C-6736-D884-1C0F-4FE736E1E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9870742" y="2803584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2022</a:t>
            </a:r>
          </a:p>
          <a:p>
            <a:pPr algn="ctr"/>
            <a:r>
              <a:rPr lang="en-US" sz="2400" b="1" dirty="0"/>
              <a:t>1.0 Million</a:t>
            </a:r>
          </a:p>
        </p:txBody>
      </p:sp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0862" y="1325563"/>
            <a:ext cx="5719055" cy="41608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846921" y="1325563"/>
            <a:ext cx="5719056" cy="41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2685</Words>
  <Application>Microsoft Macintosh PowerPoint</Application>
  <PresentationFormat>Widescreen</PresentationFormat>
  <Paragraphs>521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var(--bs-font-serif)</vt:lpstr>
      <vt:lpstr>Custom Design</vt:lpstr>
      <vt:lpstr>PowerPoint Presentation</vt:lpstr>
      <vt:lpstr>Credits and Disclaimer</vt:lpstr>
      <vt:lpstr>Outline</vt:lpstr>
      <vt:lpstr>Immigration Quiz</vt:lpstr>
      <vt:lpstr>Immigration Quiz</vt:lpstr>
      <vt:lpstr>PowerPoint Presentation</vt:lpstr>
      <vt:lpstr>Why Do People Migrate?</vt:lpstr>
      <vt:lpstr>Recent Trends in Authorized Immigration</vt:lpstr>
      <vt:lpstr> Authorized Immigration by Source</vt:lpstr>
      <vt:lpstr>PowerPoint Presentation</vt:lpstr>
      <vt:lpstr>Most Are Single Adults</vt:lpstr>
      <vt:lpstr>U.S.  Unauthorized Immigration Totals</vt:lpstr>
      <vt:lpstr>U.S.  Unauthorized Immigration: Labor Force</vt:lpstr>
      <vt:lpstr>PowerPoint Presentation</vt:lpstr>
      <vt:lpstr>PowerPoint Presentation</vt:lpstr>
      <vt:lpstr>Why Do We Care?  Economic Implications</vt:lpstr>
      <vt:lpstr>GDP: How Does This Work?</vt:lpstr>
      <vt:lpstr>Monthly Changes in Nonfarm Employment</vt:lpstr>
      <vt:lpstr>Is Immigration Saving the Day?</vt:lpstr>
      <vt:lpstr>Labor Market Implications: Complicated</vt:lpstr>
      <vt:lpstr>Recent Immigrants Are Less and More Educated</vt:lpstr>
      <vt:lpstr>Labor Market Implications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 Implications for Social Security</vt:lpstr>
      <vt:lpstr>Is Immigration Saving the Day?</vt:lpstr>
      <vt:lpstr>Non - Economic Implications</vt:lpstr>
      <vt:lpstr>Immigrants and Crime Rates</vt:lpstr>
      <vt:lpstr>Incarceration by Immigration Status, 2018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 Thank you!</vt:lpstr>
      <vt:lpstr>History of US Immigration</vt:lpstr>
      <vt:lpstr>History of US Immigration</vt:lpstr>
      <vt:lpstr>History of US Immigration</vt:lpstr>
      <vt:lpstr>History of US Immigration</vt:lpstr>
      <vt:lpstr>History of US Immigration: 1965-2017</vt:lpstr>
      <vt:lpstr>History of US Immigration: 2011-2020</vt:lpstr>
      <vt:lpstr> Authorized Immigration by Region</vt:lpstr>
      <vt:lpstr>Total and Average Annual Immigrant Arrivals, 1820-2015</vt:lpstr>
      <vt:lpstr>Unauthorized Immigration: 2012-2016</vt:lpstr>
      <vt:lpstr>Pattern of Immigration</vt:lpstr>
      <vt:lpstr> Immigration and Inequality</vt:lpstr>
      <vt:lpstr> Immigration and Inequality: Summary</vt:lpstr>
      <vt:lpstr> Implications for Major Federal Programs</vt:lpstr>
      <vt:lpstr>The Aging US Population</vt:lpstr>
      <vt:lpstr>Crime: Incarceration Rates in California</vt:lpstr>
      <vt:lpstr>Immigrant Inflow Shares,1820-2015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35</cp:revision>
  <cp:lastPrinted>2024-04-11T15:32:07Z</cp:lastPrinted>
  <dcterms:created xsi:type="dcterms:W3CDTF">2023-10-15T19:30:37Z</dcterms:created>
  <dcterms:modified xsi:type="dcterms:W3CDTF">2024-04-11T15:48:00Z</dcterms:modified>
</cp:coreProperties>
</file>