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131" r:id="rId2"/>
    <p:sldId id="1169" r:id="rId3"/>
    <p:sldId id="4428" r:id="rId4"/>
    <p:sldId id="4429" r:id="rId5"/>
    <p:sldId id="4433" r:id="rId6"/>
    <p:sldId id="1145" r:id="rId7"/>
    <p:sldId id="4310" r:id="rId8"/>
    <p:sldId id="4313" r:id="rId9"/>
    <p:sldId id="1077" r:id="rId10"/>
    <p:sldId id="1159" r:id="rId11"/>
    <p:sldId id="4311" r:id="rId12"/>
    <p:sldId id="4431" r:id="rId13"/>
    <p:sldId id="4321" r:id="rId14"/>
    <p:sldId id="4427" r:id="rId15"/>
    <p:sldId id="1148" r:id="rId16"/>
    <p:sldId id="1121" r:id="rId17"/>
    <p:sldId id="1155" r:id="rId18"/>
    <p:sldId id="1154" r:id="rId19"/>
    <p:sldId id="1085" r:id="rId20"/>
    <p:sldId id="1136" r:id="rId21"/>
    <p:sldId id="1139" r:id="rId22"/>
    <p:sldId id="1109" r:id="rId23"/>
    <p:sldId id="4317" r:id="rId24"/>
    <p:sldId id="1111" r:id="rId25"/>
    <p:sldId id="1163" r:id="rId26"/>
    <p:sldId id="4434" r:id="rId27"/>
    <p:sldId id="430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1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23" autoAdjust="0"/>
    <p:restoredTop sz="94660"/>
  </p:normalViewPr>
  <p:slideViewPr>
    <p:cSldViewPr snapToGrid="0">
      <p:cViewPr varScale="1">
        <p:scale>
          <a:sx n="55" d="100"/>
          <a:sy n="55" d="100"/>
        </p:scale>
        <p:origin x="192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" y="3811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74" y="3994949"/>
            <a:ext cx="3517900" cy="23114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E4C4206-8773-63E7-5EFD-8BB65344F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Unauthorized Immigration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Rotary Club of Ross Valley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May 1, 2024</a:t>
            </a:r>
            <a:endParaRPr lang="en-US" sz="28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8D1B8F9-AF63-E4B6-DC4E-69738C437E6A}"/>
              </a:ext>
            </a:extLst>
          </p:cNvPr>
          <p:cNvSpPr txBox="1">
            <a:spLocks/>
          </p:cNvSpPr>
          <p:nvPr/>
        </p:nvSpPr>
        <p:spPr>
          <a:xfrm>
            <a:off x="3095347" y="4601836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Jon </a:t>
            </a:r>
            <a:r>
              <a:rPr lang="en-US" sz="2800" dirty="0" err="1">
                <a:solidFill>
                  <a:schemeClr val="tx2"/>
                </a:solidFill>
              </a:rPr>
              <a:t>Haveman</a:t>
            </a:r>
            <a:r>
              <a:rPr lang="en-US" sz="28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95914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272AD-2741-F289-8FBE-A0AB65907EB8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  <p:pic>
        <p:nvPicPr>
          <p:cNvPr id="15" name="Picture 14" descr="A graph of the number of immigrants&#10;&#10;Description automatically generated">
            <a:extLst>
              <a:ext uri="{FF2B5EF4-FFF2-40B4-BE49-F238E27FC236}">
                <a16:creationId xmlns:a16="http://schemas.microsoft.com/office/drawing/2014/main" id="{07D878B8-C1FA-6CE3-5149-D748150C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01" y="1131865"/>
            <a:ext cx="5884198" cy="49856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6DE65C-119C-7698-50A8-C4ACCB9BE407}"/>
              </a:ext>
            </a:extLst>
          </p:cNvPr>
          <p:cNvSpPr txBox="1"/>
          <p:nvPr/>
        </p:nvSpPr>
        <p:spPr>
          <a:xfrm>
            <a:off x="5204698" y="4033381"/>
            <a:ext cx="178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of labor force</a:t>
            </a:r>
          </a:p>
          <a:p>
            <a:r>
              <a:rPr lang="en-US" dirty="0"/>
              <a:t>3%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249850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B1F91-1D26-C2B2-1EED-C0B66AF5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4" name="Picture 3" descr="A pie chart of the us foreign-born population&#10;&#10;Description automatically generated">
            <a:extLst>
              <a:ext uri="{FF2B5EF4-FFF2-40B4-BE49-F238E27FC236}">
                <a16:creationId xmlns:a16="http://schemas.microsoft.com/office/drawing/2014/main" id="{E871B1F1-6AA7-21C3-7045-347E36A8D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4" y="352673"/>
            <a:ext cx="5078896" cy="6015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0D449E-AF44-2F0F-9981-27F8BC9352EF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</p:spTree>
    <p:extLst>
      <p:ext uri="{BB962C8B-B14F-4D97-AF65-F5344CB8AC3E}">
        <p14:creationId xmlns:p14="http://schemas.microsoft.com/office/powerpoint/2010/main" val="142943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B1F91-1D26-C2B2-1EED-C0B66AF5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D449E-AF44-2F0F-9981-27F8BC9352EF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  <p:pic>
        <p:nvPicPr>
          <p:cNvPr id="6" name="Picture 5" descr="A graph with a line and numbers&#10;&#10;Description automatically generated">
            <a:extLst>
              <a:ext uri="{FF2B5EF4-FFF2-40B4-BE49-F238E27FC236}">
                <a16:creationId xmlns:a16="http://schemas.microsoft.com/office/drawing/2014/main" id="{139E1C29-9840-476B-E63B-C59FB90B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8" y="124150"/>
            <a:ext cx="10166913" cy="60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>
            <a:normAutofit/>
          </a:bodyPr>
          <a:lstStyle/>
          <a:p>
            <a:r>
              <a:rPr lang="en-US" b="0" dirty="0"/>
              <a:t>Conventional Wisdom Issues:</a:t>
            </a:r>
          </a:p>
          <a:p>
            <a:pPr lvl="1"/>
            <a:r>
              <a:rPr lang="en-US" sz="2800" b="1" dirty="0"/>
              <a:t>Labor markets: Wages and Jobs</a:t>
            </a:r>
          </a:p>
          <a:p>
            <a:pPr lvl="1"/>
            <a:r>
              <a:rPr lang="en-US" sz="2800" b="1" dirty="0"/>
              <a:t>Government Revenue and Spending</a:t>
            </a:r>
          </a:p>
          <a:p>
            <a:pPr lvl="1"/>
            <a:r>
              <a:rPr lang="en-US" sz="2800" b="1" dirty="0"/>
              <a:t>Crime</a:t>
            </a:r>
          </a:p>
          <a:p>
            <a:r>
              <a:rPr lang="en-US" b="0" dirty="0"/>
              <a:t>Other issues (that don’t get talked about much):</a:t>
            </a:r>
          </a:p>
          <a:p>
            <a:pPr lvl="1"/>
            <a:r>
              <a:rPr lang="en-US" sz="2800" b="1" dirty="0"/>
              <a:t>Gross Domestic Product (GDP)</a:t>
            </a:r>
          </a:p>
          <a:p>
            <a:pPr lvl="1"/>
            <a:r>
              <a:rPr lang="en-US" sz="2800" b="1" dirty="0"/>
              <a:t>Innovation and Entrepreneurship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132" y="1015877"/>
            <a:ext cx="8802291" cy="5126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2023-2053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983DB-6076-05FC-3781-623DDBCA916C}"/>
              </a:ext>
            </a:extLst>
          </p:cNvPr>
          <p:cNvGrpSpPr/>
          <p:nvPr/>
        </p:nvGrpSpPr>
        <p:grpSpPr>
          <a:xfrm>
            <a:off x="3936888" y="2115900"/>
            <a:ext cx="5399797" cy="2799001"/>
            <a:chOff x="3936888" y="2115900"/>
            <a:chExt cx="5399797" cy="2799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8AA743-949A-CF0B-B2BB-F37C5AA1444B}"/>
                </a:ext>
              </a:extLst>
            </p:cNvPr>
            <p:cNvSpPr/>
            <p:nvPr/>
          </p:nvSpPr>
          <p:spPr>
            <a:xfrm>
              <a:off x="3936888" y="3429001"/>
              <a:ext cx="1063738" cy="14859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AA7F78-B90C-7047-A1A1-EE797BC1FF20}"/>
                </a:ext>
              </a:extLst>
            </p:cNvPr>
            <p:cNvSpPr txBox="1"/>
            <p:nvPr/>
          </p:nvSpPr>
          <p:spPr>
            <a:xfrm>
              <a:off x="5000626" y="2115900"/>
              <a:ext cx="43360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 vast majority of additions to the</a:t>
              </a:r>
            </a:p>
            <a:p>
              <a:r>
                <a:rPr lang="en-US" sz="2200" dirty="0"/>
                <a:t>Population in the last several years</a:t>
              </a:r>
            </a:p>
            <a:p>
              <a:r>
                <a:rPr lang="en-US" sz="2200" dirty="0"/>
                <a:t>Has been from immigration.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AEF5AE-88AF-66E9-AD5A-622943F94121}"/>
              </a:ext>
            </a:extLst>
          </p:cNvPr>
          <p:cNvSpPr/>
          <p:nvPr/>
        </p:nvSpPr>
        <p:spPr>
          <a:xfrm>
            <a:off x="3622562" y="1526541"/>
            <a:ext cx="3136049" cy="12166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3BDC3-5ECA-7FC7-9C32-162BFA66B118}"/>
              </a:ext>
            </a:extLst>
          </p:cNvPr>
          <p:cNvSpPr/>
          <p:nvPr/>
        </p:nvSpPr>
        <p:spPr>
          <a:xfrm>
            <a:off x="2718099" y="4021263"/>
            <a:ext cx="7147960" cy="600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9818-033C-4242-A84C-0E566E3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hway of Wage and Employment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4009-24F2-104C-AD7F-3161185E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0E44-444E-B949-9FAA-4CDF86E0412F}"/>
              </a:ext>
            </a:extLst>
          </p:cNvPr>
          <p:cNvSpPr txBox="1"/>
          <p:nvPr/>
        </p:nvSpPr>
        <p:spPr>
          <a:xfrm>
            <a:off x="1528054" y="1518311"/>
            <a:ext cx="419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Inflows of Low-Skilled Immigrants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3FF74-638B-1B4D-B293-D43A037F7B03}"/>
              </a:ext>
            </a:extLst>
          </p:cNvPr>
          <p:cNvSpPr txBox="1"/>
          <p:nvPr/>
        </p:nvSpPr>
        <p:spPr>
          <a:xfrm>
            <a:off x="2293489" y="2501255"/>
            <a:ext cx="25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Previous Immigrants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DA59C-CE37-FF42-A8D1-E835A9D96EA5}"/>
              </a:ext>
            </a:extLst>
          </p:cNvPr>
          <p:cNvSpPr txBox="1"/>
          <p:nvPr/>
        </p:nvSpPr>
        <p:spPr>
          <a:xfrm>
            <a:off x="1989968" y="3493664"/>
            <a:ext cx="3182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Disadvantaged Minorities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F19BB-BF12-B94C-B233-0F23AED337AA}"/>
              </a:ext>
            </a:extLst>
          </p:cNvPr>
          <p:cNvSpPr txBox="1"/>
          <p:nvPr/>
        </p:nvSpPr>
        <p:spPr>
          <a:xfrm>
            <a:off x="2346483" y="4398620"/>
            <a:ext cx="3119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Native-born HS Dropouts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81E80-1CA9-4B41-B1AE-73902A22A1B3}"/>
              </a:ext>
            </a:extLst>
          </p:cNvPr>
          <p:cNvCxnSpPr/>
          <p:nvPr/>
        </p:nvCxnSpPr>
        <p:spPr>
          <a:xfrm>
            <a:off x="3465212" y="1951139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238B3-9D19-6F45-8DF1-8E504DF9A412}"/>
              </a:ext>
            </a:extLst>
          </p:cNvPr>
          <p:cNvCxnSpPr/>
          <p:nvPr/>
        </p:nvCxnSpPr>
        <p:spPr>
          <a:xfrm>
            <a:off x="3465212" y="2960441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B4C84-5C44-3F44-A2AF-AB988FD8C3B6}"/>
              </a:ext>
            </a:extLst>
          </p:cNvPr>
          <p:cNvCxnSpPr/>
          <p:nvPr/>
        </p:nvCxnSpPr>
        <p:spPr>
          <a:xfrm>
            <a:off x="3465212" y="3913145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68E68E-8725-EB40-9A92-1D5872AC00B7}"/>
              </a:ext>
            </a:extLst>
          </p:cNvPr>
          <p:cNvSpPr txBox="1"/>
          <p:nvPr/>
        </p:nvSpPr>
        <p:spPr>
          <a:xfrm>
            <a:off x="5633904" y="679697"/>
            <a:ext cx="774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0F50C-2687-C844-9AB5-DC0BB9A3F71D}"/>
              </a:ext>
            </a:extLst>
          </p:cNvPr>
          <p:cNvSpPr txBox="1"/>
          <p:nvPr/>
        </p:nvSpPr>
        <p:spPr>
          <a:xfrm>
            <a:off x="7331484" y="2126246"/>
            <a:ext cx="2987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 of Impact</a:t>
            </a:r>
          </a:p>
          <a:p>
            <a:endParaRPr lang="en-US" sz="2800" dirty="0"/>
          </a:p>
          <a:p>
            <a:r>
              <a:rPr lang="en-US" sz="2800" dirty="0"/>
              <a:t>Impact is negative, </a:t>
            </a:r>
          </a:p>
          <a:p>
            <a:r>
              <a:rPr lang="en-US" sz="2800" dirty="0"/>
              <a:t>But is smaller</a:t>
            </a:r>
          </a:p>
          <a:p>
            <a:r>
              <a:rPr lang="en-US" sz="2800" dirty="0"/>
              <a:t>at each step.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C98A3-9910-514F-9D6D-567D70088F12}"/>
              </a:ext>
            </a:extLst>
          </p:cNvPr>
          <p:cNvSpPr txBox="1"/>
          <p:nvPr/>
        </p:nvSpPr>
        <p:spPr>
          <a:xfrm>
            <a:off x="1978686" y="5477129"/>
            <a:ext cx="823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Positive influence on wages and employment of other workers.</a:t>
            </a:r>
          </a:p>
        </p:txBody>
      </p:sp>
    </p:spTree>
    <p:extLst>
      <p:ext uri="{BB962C8B-B14F-4D97-AF65-F5344CB8AC3E}">
        <p14:creationId xmlns:p14="http://schemas.microsoft.com/office/powerpoint/2010/main" val="2082881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1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Age</a:t>
            </a:r>
            <a:r>
              <a:rPr lang="en-US" dirty="0"/>
              <a:t>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934905"/>
            <a:ext cx="7028304" cy="5571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4229134" y="1140897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Federal</a:t>
            </a:r>
            <a:r>
              <a:rPr lang="en-US" sz="3200" b="0" dirty="0"/>
              <a:t> level: fiscal impact is generally </a:t>
            </a:r>
            <a:r>
              <a:rPr lang="en-US" sz="3200" dirty="0"/>
              <a:t>positive</a:t>
            </a:r>
            <a:r>
              <a:rPr lang="en-US" sz="3200" b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State and local </a:t>
            </a:r>
            <a:r>
              <a:rPr lang="en-US" sz="3200" b="0" dirty="0"/>
              <a:t>level: typically </a:t>
            </a:r>
            <a:r>
              <a:rPr lang="en-US" sz="3200" dirty="0"/>
              <a:t>negative</a:t>
            </a:r>
            <a:r>
              <a:rPr lang="en-US" sz="3200" b="0" dirty="0"/>
              <a:t>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4C9D-D110-934F-A535-2494EFA2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 -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2BEA-F15B-4A47-A868-60BE74B09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Employment and Earnings</a:t>
            </a:r>
          </a:p>
          <a:p>
            <a:r>
              <a:rPr lang="en-US" dirty="0"/>
              <a:t>Occupations</a:t>
            </a:r>
          </a:p>
          <a:p>
            <a:r>
              <a:rPr lang="en-US" dirty="0"/>
              <a:t>Poverty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46CA-9D43-7044-9A2A-165F7457E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Integration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Family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8FE-4068-064D-A78D-11F7F7B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A236D-A2FB-F74D-B627-0B596656C6A0}"/>
              </a:ext>
            </a:extLst>
          </p:cNvPr>
          <p:cNvSpPr txBox="1"/>
          <p:nvPr/>
        </p:nvSpPr>
        <p:spPr>
          <a:xfrm>
            <a:off x="3842338" y="1342814"/>
            <a:ext cx="450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Patterns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2C6-84EB-6840-9A71-17612594261E}"/>
              </a:ext>
            </a:extLst>
          </p:cNvPr>
          <p:cNvSpPr txBox="1"/>
          <p:nvPr/>
        </p:nvSpPr>
        <p:spPr>
          <a:xfrm>
            <a:off x="3227740" y="5073188"/>
            <a:ext cx="58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Big Misconception: 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5BE7-44BE-5042-A414-9AED7C1688E8}"/>
              </a:ext>
            </a:extLst>
          </p:cNvPr>
          <p:cNvSpPr txBox="1"/>
          <p:nvPr/>
        </p:nvSpPr>
        <p:spPr>
          <a:xfrm>
            <a:off x="7098951" y="6439063"/>
            <a:ext cx="441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Integration of Immigrants into American Society </a:t>
            </a:r>
            <a:r>
              <a:rPr lang="en-US" sz="1200" dirty="0"/>
              <a:t>(2015). </a:t>
            </a:r>
          </a:p>
        </p:txBody>
      </p:sp>
    </p:spTree>
    <p:extLst>
      <p:ext uri="{BB962C8B-B14F-4D97-AF65-F5344CB8AC3E}">
        <p14:creationId xmlns:p14="http://schemas.microsoft.com/office/powerpoint/2010/main" val="2788322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B78-9B3A-74A5-C2C8-FD11F6F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by Immigration Status, 2018</a:t>
            </a:r>
          </a:p>
        </p:txBody>
      </p:sp>
      <p:pic>
        <p:nvPicPr>
          <p:cNvPr id="6" name="Content Placeholder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99B6839C-E167-559A-B414-2EC0D349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824" y="1828800"/>
            <a:ext cx="9999913" cy="3367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65CF-D83E-1CC5-AC73-02B95B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31CA3-E108-5B2C-C21A-041C0016E38A}"/>
              </a:ext>
            </a:extLst>
          </p:cNvPr>
          <p:cNvSpPr txBox="1"/>
          <p:nvPr/>
        </p:nvSpPr>
        <p:spPr>
          <a:xfrm>
            <a:off x="3838754" y="6456851"/>
            <a:ext cx="781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i="0" u="none" strike="noStrike" dirty="0">
                <a:effectLst/>
                <a:latin typeface="var(--bs-font-serif)"/>
              </a:rPr>
              <a:t>Illegal Immigrant Incarceration Rates, 2010–2018: Demographics and Policy Implications, April 202</a:t>
            </a:r>
            <a:r>
              <a:rPr lang="en-US" sz="1200" dirty="0">
                <a:latin typeface="var(--bs-font-serif)"/>
              </a:rPr>
              <a:t>0.</a:t>
            </a:r>
            <a:endParaRPr lang="en-US" sz="1200" i="0" u="none" strike="noStrike" dirty="0">
              <a:effectLst/>
              <a:latin typeface="var(--bs-font-serif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B66E2-F60F-9293-2261-2C9540C8D3B7}"/>
              </a:ext>
            </a:extLst>
          </p:cNvPr>
          <p:cNvSpPr txBox="1"/>
          <p:nvPr/>
        </p:nvSpPr>
        <p:spPr>
          <a:xfrm>
            <a:off x="505609" y="3223896"/>
            <a:ext cx="23074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Unauthorized Immigrants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EE956-E846-A4D4-F67F-8030DBE7090B}"/>
              </a:ext>
            </a:extLst>
          </p:cNvPr>
          <p:cNvSpPr txBox="1"/>
          <p:nvPr/>
        </p:nvSpPr>
        <p:spPr>
          <a:xfrm>
            <a:off x="723617" y="3886979"/>
            <a:ext cx="208948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Authorized Immigrants</a:t>
            </a:r>
          </a:p>
        </p:txBody>
      </p:sp>
    </p:spTree>
    <p:extLst>
      <p:ext uri="{BB962C8B-B14F-4D97-AF65-F5344CB8AC3E}">
        <p14:creationId xmlns:p14="http://schemas.microsoft.com/office/powerpoint/2010/main" val="1665360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33565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6BC3-0EB6-FEC0-BCD6-A0601327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E4C5D-9BEA-3D55-D51E-43E5E6A8AF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Expand Authorized Immigration</a:t>
            </a:r>
          </a:p>
          <a:p>
            <a:pPr lvl="1"/>
            <a:r>
              <a:rPr lang="en-US" dirty="0"/>
              <a:t>Currently just 1 million/year on average.</a:t>
            </a:r>
          </a:p>
          <a:p>
            <a:pPr lvl="1"/>
            <a:r>
              <a:rPr lang="en-US" dirty="0"/>
              <a:t>This would reduce the volume of people on the southern border.</a:t>
            </a:r>
          </a:p>
          <a:p>
            <a:pPr lvl="2"/>
            <a:r>
              <a:rPr lang="en-US" dirty="0"/>
              <a:t>Not 1-1, but significantly.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B97AC-15E0-90CD-B032-E794BFA8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7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377211-4DD8-9D4A-11AF-3D2547B3C0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r:link="rId3"/>
          <a:stretch>
            <a:fillRect/>
          </a:stretch>
        </p:blipFill>
        <p:spPr>
          <a:xfrm>
            <a:off x="6172200" y="2034481"/>
            <a:ext cx="5181600" cy="345102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E2B894-D718-DCC9-B89D-66632DD582D1}"/>
              </a:ext>
            </a:extLst>
          </p:cNvPr>
          <p:cNvSpPr txBox="1"/>
          <p:nvPr/>
        </p:nvSpPr>
        <p:spPr>
          <a:xfrm>
            <a:off x="9272751" y="2531399"/>
            <a:ext cx="1547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2022</a:t>
            </a:r>
          </a:p>
          <a:p>
            <a:pPr algn="ctr"/>
            <a:r>
              <a:rPr lang="en-US" sz="2400" b="1" dirty="0"/>
              <a:t>1.0 Million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AB321-E758-E45B-E3FB-8099AF964178}"/>
              </a:ext>
            </a:extLst>
          </p:cNvPr>
          <p:cNvSpPr txBox="1"/>
          <p:nvPr/>
        </p:nvSpPr>
        <p:spPr>
          <a:xfrm>
            <a:off x="7103186" y="1513256"/>
            <a:ext cx="331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Trends in Authorized Immigration</a:t>
            </a:r>
          </a:p>
        </p:txBody>
      </p:sp>
    </p:spTree>
    <p:extLst>
      <p:ext uri="{BB962C8B-B14F-4D97-AF65-F5344CB8AC3E}">
        <p14:creationId xmlns:p14="http://schemas.microsoft.com/office/powerpoint/2010/main" val="3468153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4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3472-703F-EC6A-F83A-51499919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5225-1FAD-3772-65D9-12A029DC3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What % of the U.S. population are immigrants?</a:t>
            </a:r>
          </a:p>
          <a:p>
            <a:pPr lvl="1"/>
            <a:r>
              <a:rPr lang="en-US" b="1" dirty="0"/>
              <a:t>14%</a:t>
            </a:r>
          </a:p>
          <a:p>
            <a:r>
              <a:rPr lang="en-US" b="0" dirty="0"/>
              <a:t>What % of the world’s population are immigrants?</a:t>
            </a:r>
          </a:p>
          <a:p>
            <a:pPr lvl="1"/>
            <a:r>
              <a:rPr lang="en-US" b="1" dirty="0"/>
              <a:t>3.6%</a:t>
            </a:r>
          </a:p>
          <a:p>
            <a:r>
              <a:rPr lang="en-US" b="0" dirty="0"/>
              <a:t>How long has the average undocumented immigrant lived in the United States?</a:t>
            </a:r>
          </a:p>
          <a:p>
            <a:pPr lvl="1"/>
            <a:r>
              <a:rPr lang="en-US" b="1" dirty="0"/>
              <a:t>A. 3 months</a:t>
            </a:r>
          </a:p>
          <a:p>
            <a:pPr lvl="1"/>
            <a:r>
              <a:rPr lang="en-US" b="1" dirty="0"/>
              <a:t>B. 2 years</a:t>
            </a:r>
          </a:p>
          <a:p>
            <a:pPr lvl="1"/>
            <a:r>
              <a:rPr lang="en-US" b="1" dirty="0"/>
              <a:t>C. 10 years</a:t>
            </a:r>
          </a:p>
          <a:p>
            <a:pPr lvl="1"/>
            <a:r>
              <a:rPr lang="en-US" b="1" dirty="0"/>
              <a:t>D. 25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9B480-E43A-A04D-9ED7-9422AE37CD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21% of children born to native parents are high-income earners (above the middle class).</a:t>
            </a:r>
          </a:p>
          <a:p>
            <a:r>
              <a:rPr lang="en-US" b="0" dirty="0"/>
              <a:t>What % of kids born to immigrants are high-income earners?</a:t>
            </a:r>
          </a:p>
          <a:p>
            <a:pPr lvl="1"/>
            <a:r>
              <a:rPr lang="en-US" dirty="0"/>
              <a:t>A. </a:t>
            </a:r>
            <a:r>
              <a:rPr lang="en-US" b="1" dirty="0"/>
              <a:t>15%</a:t>
            </a:r>
          </a:p>
          <a:p>
            <a:pPr lvl="1"/>
            <a:r>
              <a:rPr lang="en-US" b="1" dirty="0"/>
              <a:t>B. 21%</a:t>
            </a:r>
          </a:p>
          <a:p>
            <a:pPr lvl="1"/>
            <a:r>
              <a:rPr lang="en-US" b="1" dirty="0"/>
              <a:t>C. 28%</a:t>
            </a:r>
          </a:p>
          <a:p>
            <a:pPr lvl="1"/>
            <a:r>
              <a:rPr lang="en-US" b="1" dirty="0"/>
              <a:t>D. 35%</a:t>
            </a:r>
          </a:p>
          <a:p>
            <a:r>
              <a:rPr lang="en-US" b="0" dirty="0"/>
              <a:t>In 2021, 8% of Americans lived in poverty.  What percent of immigrants lived in poverty?</a:t>
            </a:r>
          </a:p>
          <a:p>
            <a:pPr lvl="1"/>
            <a:r>
              <a:rPr lang="en-US" b="1" dirty="0"/>
              <a:t>13%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F09DD-9C53-29E1-1F0A-64FF5BD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F7EA-6930-F717-1FEB-D64371A6E853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8025F-5AAD-A7AC-2F8F-4ABF0446967A}"/>
              </a:ext>
            </a:extLst>
          </p:cNvPr>
          <p:cNvSpPr/>
          <p:nvPr/>
        </p:nvSpPr>
        <p:spPr>
          <a:xfrm>
            <a:off x="6554603" y="4150472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C16B3-43CF-2F70-278F-15EDC306FF6F}"/>
              </a:ext>
            </a:extLst>
          </p:cNvPr>
          <p:cNvSpPr/>
          <p:nvPr/>
        </p:nvSpPr>
        <p:spPr>
          <a:xfrm>
            <a:off x="1193464" y="5141916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232-FBCD-C24F-EA77-C1DE3E58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55A-95DC-F343-EC7B-5D9E8F000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Immigrants are responsible for what % of patents in the United States?</a:t>
            </a:r>
          </a:p>
          <a:p>
            <a:pPr lvl="1"/>
            <a:r>
              <a:rPr lang="en-US" b="1" dirty="0"/>
              <a:t>36%</a:t>
            </a:r>
          </a:p>
          <a:p>
            <a:pPr lvl="2"/>
            <a:r>
              <a:rPr lang="en-US" dirty="0"/>
              <a:t>23% of inventors on record</a:t>
            </a:r>
          </a:p>
          <a:p>
            <a:pPr lvl="2"/>
            <a:r>
              <a:rPr lang="en-US" dirty="0"/>
              <a:t>13% from increase in native born patenting</a:t>
            </a:r>
          </a:p>
          <a:p>
            <a:r>
              <a:rPr lang="en-US" b="0" dirty="0"/>
              <a:t>What % of green cards go to family and employment-based immigration?</a:t>
            </a:r>
          </a:p>
          <a:p>
            <a:pPr lvl="1"/>
            <a:r>
              <a:rPr lang="en-US" b="1" dirty="0"/>
              <a:t>66% go to family-based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AB77-E14B-272F-B35A-5C586E301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843751" cy="41891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What % of the U.S. workforce are immigrants?</a:t>
            </a:r>
          </a:p>
          <a:p>
            <a:pPr lvl="1"/>
            <a:r>
              <a:rPr lang="en-US" b="1" dirty="0"/>
              <a:t>18%   (7.8% are unauthorized)</a:t>
            </a:r>
          </a:p>
          <a:p>
            <a:r>
              <a:rPr lang="en-US" b="0" dirty="0"/>
              <a:t>Native-born Americans receive $8k on average in benefits. What is it for immigrants?</a:t>
            </a:r>
          </a:p>
          <a:p>
            <a:pPr lvl="1"/>
            <a:r>
              <a:rPr lang="en-US" b="1" dirty="0"/>
              <a:t>$6,000</a:t>
            </a:r>
          </a:p>
          <a:p>
            <a:r>
              <a:rPr lang="en-US" b="0" dirty="0"/>
              <a:t>100 years ago, most immigrants were from Europe. Today, Latin America and Asia. Is the rate of assimilation:</a:t>
            </a:r>
          </a:p>
          <a:p>
            <a:pPr lvl="1"/>
            <a:r>
              <a:rPr lang="en-US" b="1" dirty="0"/>
              <a:t>Faster?	Slower?     About the same?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852A0-9B97-87E4-B5BA-C2E457DD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3B3B9-7F9D-911D-19C6-BC46D04CE7C3}"/>
              </a:ext>
            </a:extLst>
          </p:cNvPr>
          <p:cNvSpPr/>
          <p:nvPr/>
        </p:nvSpPr>
        <p:spPr>
          <a:xfrm>
            <a:off x="9295942" y="5447579"/>
            <a:ext cx="2354590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DB322-C0F6-2419-FF95-866E05AD2A3D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</p:spTree>
    <p:extLst>
      <p:ext uri="{BB962C8B-B14F-4D97-AF65-F5344CB8AC3E}">
        <p14:creationId xmlns:p14="http://schemas.microsoft.com/office/powerpoint/2010/main" val="13036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13FD7-E60F-F2C3-D2A5-8B4C11DE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5915-A25A-75F7-6009-352D3FC8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01" y="257307"/>
            <a:ext cx="8395057" cy="59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B5955-2942-A51E-C33F-46F3906A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 descr="A graph of a number of migrants&#10;&#10;Description automatically generated">
            <a:extLst>
              <a:ext uri="{FF2B5EF4-FFF2-40B4-BE49-F238E27FC236}">
                <a16:creationId xmlns:a16="http://schemas.microsoft.com/office/drawing/2014/main" id="{E7956C87-3558-B43C-93B2-6D32714E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162943"/>
            <a:ext cx="8166160" cy="6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9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6FCC-2CF3-0E41-8E24-54A7F21A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Are Single Adults</a:t>
            </a:r>
          </a:p>
        </p:txBody>
      </p:sp>
      <p:pic>
        <p:nvPicPr>
          <p:cNvPr id="6" name="Content Placeholder 5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67B14367-AA39-C84E-FBD4-F08ED8822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674" y="927024"/>
            <a:ext cx="5773413" cy="54581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4CF9-3B04-BAEE-95EC-54EAAAA6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FA43-C49E-DAEC-7474-871E232213C3}"/>
              </a:ext>
            </a:extLst>
          </p:cNvPr>
          <p:cNvSpPr txBox="1"/>
          <p:nvPr/>
        </p:nvSpPr>
        <p:spPr>
          <a:xfrm>
            <a:off x="7367954" y="6456851"/>
            <a:ext cx="426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US Customs and Border Protection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E3014-1DE9-3C67-F152-7A8ED16F11CF}"/>
              </a:ext>
            </a:extLst>
          </p:cNvPr>
          <p:cNvSpPr txBox="1"/>
          <p:nvPr/>
        </p:nvSpPr>
        <p:spPr>
          <a:xfrm>
            <a:off x="7776559" y="2455782"/>
            <a:ext cx="3939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Evidence suggests: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 unaccompanied minors</a:t>
            </a:r>
          </a:p>
          <a:p>
            <a:r>
              <a:rPr lang="en-US" dirty="0"/>
              <a:t>are coming to join family members</a:t>
            </a:r>
          </a:p>
          <a:p>
            <a:r>
              <a:rPr lang="en-US" dirty="0"/>
              <a:t>who are already here.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population of minors in the</a:t>
            </a:r>
          </a:p>
          <a:p>
            <a:r>
              <a:rPr lang="en-US" dirty="0"/>
              <a:t>U.S. without a parent has not increased.</a:t>
            </a:r>
          </a:p>
        </p:txBody>
      </p:sp>
    </p:spTree>
    <p:extLst>
      <p:ext uri="{BB962C8B-B14F-4D97-AF65-F5344CB8AC3E}">
        <p14:creationId xmlns:p14="http://schemas.microsoft.com/office/powerpoint/2010/main" val="155898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10535637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1226</Words>
  <Application>Microsoft Macintosh PowerPoint</Application>
  <PresentationFormat>Widescreen</PresentationFormat>
  <Paragraphs>198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var(--bs-font-serif)</vt:lpstr>
      <vt:lpstr>Custom Design</vt:lpstr>
      <vt:lpstr>PowerPoint Presentation</vt:lpstr>
      <vt:lpstr>Credits and Disclaimer</vt:lpstr>
      <vt:lpstr>Immigration Quiz</vt:lpstr>
      <vt:lpstr>Immigration Quiz</vt:lpstr>
      <vt:lpstr>PowerPoint Presentation</vt:lpstr>
      <vt:lpstr>Why Do People Migrate?</vt:lpstr>
      <vt:lpstr>PowerPoint Presentation</vt:lpstr>
      <vt:lpstr>Most Are Single Adults</vt:lpstr>
      <vt:lpstr>U.S.  Unauthorized Immigration Totals</vt:lpstr>
      <vt:lpstr>U.S.  Unauthorized Immigration: Labor Force</vt:lpstr>
      <vt:lpstr>PowerPoint Presentation</vt:lpstr>
      <vt:lpstr>PowerPoint Presentation</vt:lpstr>
      <vt:lpstr>Why Do We Care?  Economic Implications</vt:lpstr>
      <vt:lpstr>Is Immigration Saving the Day?</vt:lpstr>
      <vt:lpstr>Recent Immigrants Are Less and More Educated</vt:lpstr>
      <vt:lpstr>Labor Market Implications</vt:lpstr>
      <vt:lpstr>Pathway of Wage and Employment Effects</vt:lpstr>
      <vt:lpstr>Fortune 500: First- and Second-Generation Founders</vt:lpstr>
      <vt:lpstr>Government Revenues and Expenditures</vt:lpstr>
      <vt:lpstr> Age-Specific Taxes and Benefits</vt:lpstr>
      <vt:lpstr>Bottom Line/Consensus of Estimates</vt:lpstr>
      <vt:lpstr>Non - Economic Implications</vt:lpstr>
      <vt:lpstr>Incarceration by Immigration Status, 2018</vt:lpstr>
      <vt:lpstr>Crime: Incarceration Rates in California</vt:lpstr>
      <vt:lpstr> About Conventional Wisdom</vt:lpstr>
      <vt:lpstr>Potential Solution?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39</cp:revision>
  <cp:lastPrinted>2024-04-11T15:32:07Z</cp:lastPrinted>
  <dcterms:created xsi:type="dcterms:W3CDTF">2023-10-15T19:30:37Z</dcterms:created>
  <dcterms:modified xsi:type="dcterms:W3CDTF">2024-05-01T16:52:26Z</dcterms:modified>
</cp:coreProperties>
</file>