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4131" r:id="rId2"/>
    <p:sldId id="4669" r:id="rId3"/>
    <p:sldId id="1169" r:id="rId4"/>
    <p:sldId id="415" r:id="rId5"/>
    <p:sldId id="1145" r:id="rId6"/>
    <p:sldId id="4433" r:id="rId7"/>
    <p:sldId id="4790" r:id="rId8"/>
    <p:sldId id="1080" r:id="rId9"/>
    <p:sldId id="1104" r:id="rId10"/>
    <p:sldId id="4671" r:id="rId11"/>
    <p:sldId id="4539" r:id="rId12"/>
    <p:sldId id="4540" r:id="rId13"/>
    <p:sldId id="4785" r:id="rId14"/>
    <p:sldId id="4543" r:id="rId15"/>
    <p:sldId id="4541" r:id="rId16"/>
    <p:sldId id="4542" r:id="rId17"/>
    <p:sldId id="4672" r:id="rId18"/>
    <p:sldId id="1162" r:id="rId19"/>
    <p:sldId id="4772" r:id="rId20"/>
    <p:sldId id="4321" r:id="rId21"/>
    <p:sldId id="1116" r:id="rId22"/>
    <p:sldId id="4427" r:id="rId23"/>
    <p:sldId id="4682" r:id="rId24"/>
    <p:sldId id="4680" r:id="rId25"/>
    <p:sldId id="1155" r:id="rId26"/>
    <p:sldId id="1132" r:id="rId27"/>
    <p:sldId id="1133" r:id="rId28"/>
    <p:sldId id="1154" r:id="rId29"/>
    <p:sldId id="4783" r:id="rId30"/>
    <p:sldId id="1085" r:id="rId31"/>
    <p:sldId id="1086" r:id="rId32"/>
    <p:sldId id="1136" r:id="rId33"/>
    <p:sldId id="1137" r:id="rId34"/>
    <p:sldId id="1139" r:id="rId35"/>
    <p:sldId id="4434" r:id="rId36"/>
    <p:sldId id="1131" r:id="rId37"/>
    <p:sldId id="1108" r:id="rId38"/>
    <p:sldId id="4435" r:id="rId39"/>
    <p:sldId id="1112" r:id="rId40"/>
    <p:sldId id="4317" r:id="rId41"/>
    <p:sldId id="4316" r:id="rId42"/>
    <p:sldId id="1157" r:id="rId43"/>
    <p:sldId id="1158" r:id="rId44"/>
    <p:sldId id="1163" r:id="rId45"/>
    <p:sldId id="1171" r:id="rId46"/>
    <p:sldId id="1170" r:id="rId47"/>
    <p:sldId id="4134" r:id="rId48"/>
    <p:sldId id="4313" r:id="rId49"/>
    <p:sldId id="4681" r:id="rId50"/>
    <p:sldId id="4784" r:id="rId51"/>
    <p:sldId id="4786" r:id="rId52"/>
    <p:sldId id="4788" r:id="rId53"/>
    <p:sldId id="4789" r:id="rId54"/>
    <p:sldId id="430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soled" initials="ds" lastIdx="1" clrIdx="0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4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92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61E5-D069-43E6-8776-61BDDCE565FD}" type="datetimeFigureOut">
              <a:rPr lang="en-US" smtClean="0"/>
              <a:t>10/4/25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9189F-C5A3-4A0E-A89D-2DB17B11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4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7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3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5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64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8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netfisc.tiff" TargetMode="External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agingUS.tiff" TargetMode="External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Immigration/Graphs/trends2000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Immigration/Graphs/regions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469" y="2678541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3095347" y="4601836"/>
            <a:ext cx="5823751" cy="170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Jon </a:t>
            </a:r>
            <a:r>
              <a:rPr lang="en-US" sz="2800" dirty="0" err="1">
                <a:solidFill>
                  <a:schemeClr val="tx2"/>
                </a:solidFill>
              </a:rPr>
              <a:t>Haveman</a:t>
            </a:r>
            <a:r>
              <a:rPr lang="en-US" sz="28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2" y="3811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674" y="3994949"/>
            <a:ext cx="3517900" cy="2311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D72D73-2CBE-92AA-0F87-248AF9DA4A52}"/>
              </a:ext>
            </a:extLst>
          </p:cNvPr>
          <p:cNvSpPr txBox="1"/>
          <p:nvPr/>
        </p:nvSpPr>
        <p:spPr>
          <a:xfrm>
            <a:off x="3716243" y="3404481"/>
            <a:ext cx="4581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Parkway United Church of Christ</a:t>
            </a:r>
          </a:p>
          <a:p>
            <a:pPr algn="ctr"/>
            <a:r>
              <a:rPr lang="en-US" sz="2400" dirty="0"/>
              <a:t>October 5, 2025</a:t>
            </a:r>
          </a:p>
        </p:txBody>
      </p:sp>
    </p:spTree>
    <p:extLst>
      <p:ext uri="{BB962C8B-B14F-4D97-AF65-F5344CB8AC3E}">
        <p14:creationId xmlns:p14="http://schemas.microsoft.com/office/powerpoint/2010/main" val="285551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4F4D-A341-752D-D1FC-EE7DB7DE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xican-Born People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9AEC2-6CDB-0B86-749F-71CAE8EC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A50F7CA-3611-5C1B-F4FF-29E8A3EA68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94902"/>
            <a:ext cx="7578204" cy="422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A87F1-F563-0816-B8C3-2C4A06FCE00E}"/>
              </a:ext>
            </a:extLst>
          </p:cNvPr>
          <p:cNvSpPr txBox="1"/>
          <p:nvPr/>
        </p:nvSpPr>
        <p:spPr>
          <a:xfrm>
            <a:off x="2971800" y="5424795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About 11 million in mid-2023 (Latest data)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 in 14 people born in Mexico currently lives in the US</a:t>
            </a:r>
          </a:p>
        </p:txBody>
      </p:sp>
    </p:spTree>
    <p:extLst>
      <p:ext uri="{BB962C8B-B14F-4D97-AF65-F5344CB8AC3E}">
        <p14:creationId xmlns:p14="http://schemas.microsoft.com/office/powerpoint/2010/main" val="71330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EBEFF-07F1-522A-940C-00D8E03F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Dist</a:t>
            </a:r>
            <a:r>
              <a:rPr lang="en-US" dirty="0"/>
              <a:t>ribution of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3986A-0E38-1A60-5DEF-03328638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11386"/>
            <a:ext cx="7924800" cy="3398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D278AB-8C70-B91F-085A-FFE9302F7B6E}"/>
              </a:ext>
            </a:extLst>
          </p:cNvPr>
          <p:cNvSpPr txBox="1"/>
          <p:nvPr/>
        </p:nvSpPr>
        <p:spPr>
          <a:xfrm>
            <a:off x="7740503" y="3200400"/>
            <a:ext cx="361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United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92412-10F2-E61A-A95B-3AA7CBDF8D7F}"/>
              </a:ext>
            </a:extLst>
          </p:cNvPr>
          <p:cNvSpPr txBox="1"/>
          <p:nvPr/>
        </p:nvSpPr>
        <p:spPr>
          <a:xfrm>
            <a:off x="3848986" y="3200400"/>
            <a:ext cx="1467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Mexico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7CFE7-10FB-7506-DEF7-C859FD83549A}"/>
              </a:ext>
            </a:extLst>
          </p:cNvPr>
          <p:cNvSpPr txBox="1"/>
          <p:nvPr/>
        </p:nvSpPr>
        <p:spPr>
          <a:xfrm>
            <a:off x="5583382" y="5154808"/>
            <a:ext cx="1371600" cy="53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A3BE36-D7DC-9791-BF6B-D86D5763E0B5}"/>
              </a:ext>
            </a:extLst>
          </p:cNvPr>
          <p:cNvSpPr txBox="1"/>
          <p:nvPr/>
        </p:nvSpPr>
        <p:spPr>
          <a:xfrm>
            <a:off x="838199" y="3986921"/>
            <a:ext cx="284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Number of People</a:t>
            </a:r>
          </a:p>
        </p:txBody>
      </p:sp>
    </p:spTree>
    <p:extLst>
      <p:ext uri="{BB962C8B-B14F-4D97-AF65-F5344CB8AC3E}">
        <p14:creationId xmlns:p14="http://schemas.microsoft.com/office/powerpoint/2010/main" val="154910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1ECE-DF7C-41B9-82CB-3EF8107E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UNauthorized</a:t>
            </a:r>
            <a:r>
              <a:rPr lang="en-US" dirty="0"/>
              <a:t> Immigration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80EB5-885A-9D45-C599-C8E89E9EB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11D06-48B8-2F2A-FFE4-5C655678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644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F615-7BA8-1A1B-C9EF-7D1D48B2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Enc</a:t>
            </a:r>
            <a:r>
              <a:rPr lang="en-US" sz="3800" dirty="0"/>
              <a:t>ounters w/Migrants at the U.S.-Mexico Border</a:t>
            </a:r>
          </a:p>
        </p:txBody>
      </p:sp>
      <p:pic>
        <p:nvPicPr>
          <p:cNvPr id="6" name="Content Placeholder 5" descr="A graph showing a number of numbers&#10;&#10;AI-generated content may be incorrect.">
            <a:extLst>
              <a:ext uri="{FF2B5EF4-FFF2-40B4-BE49-F238E27FC236}">
                <a16:creationId xmlns:a16="http://schemas.microsoft.com/office/drawing/2014/main" id="{4C39B050-5271-3DCE-217C-EB4C394DC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83" y="1570038"/>
            <a:ext cx="9813834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37224-950B-1CC1-6B0D-11F989E0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A3438-9C59-8CAB-3A92-85658EB0084A}"/>
              </a:ext>
            </a:extLst>
          </p:cNvPr>
          <p:cNvSpPr txBox="1"/>
          <p:nvPr/>
        </p:nvSpPr>
        <p:spPr>
          <a:xfrm>
            <a:off x="9929446" y="1261187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Dec. `23</a:t>
            </a:r>
          </a:p>
          <a:p>
            <a:r>
              <a:rPr lang="en-US" sz="1400" dirty="0"/>
              <a:t>249,741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68D34B-9F3A-9606-947C-1AF0026D5379}"/>
              </a:ext>
            </a:extLst>
          </p:cNvPr>
          <p:cNvSpPr txBox="1"/>
          <p:nvPr/>
        </p:nvSpPr>
        <p:spPr>
          <a:xfrm>
            <a:off x="10747299" y="4550374"/>
            <a:ext cx="788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Aug. `24</a:t>
            </a:r>
          </a:p>
          <a:p>
            <a:pPr algn="ctr"/>
            <a:r>
              <a:rPr lang="en-US" sz="1400" dirty="0"/>
              <a:t>58,038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B1F54A-E004-912D-395D-7C7919E4ECDC}"/>
              </a:ext>
            </a:extLst>
          </p:cNvPr>
          <p:cNvSpPr txBox="1"/>
          <p:nvPr/>
        </p:nvSpPr>
        <p:spPr>
          <a:xfrm>
            <a:off x="10985751" y="5235874"/>
            <a:ext cx="736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July `25</a:t>
            </a:r>
          </a:p>
          <a:p>
            <a:pPr algn="ctr"/>
            <a:r>
              <a:rPr lang="en-US" sz="1400" dirty="0"/>
              <a:t>7,832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1BC9C-C39D-B96C-1DE8-C56B262E25D0}"/>
              </a:ext>
            </a:extLst>
          </p:cNvPr>
          <p:cNvSpPr txBox="1"/>
          <p:nvPr/>
        </p:nvSpPr>
        <p:spPr>
          <a:xfrm>
            <a:off x="3376246" y="6471138"/>
            <a:ext cx="8224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www.nbcnews.com</a:t>
            </a:r>
            <a:r>
              <a:rPr lang="en-US" sz="1200" dirty="0"/>
              <a:t>/data-graphics/us-immigration-tracker-follow-arrests-detentions-border-crossings-rcna189148</a:t>
            </a:r>
          </a:p>
        </p:txBody>
      </p:sp>
    </p:spTree>
    <p:extLst>
      <p:ext uri="{BB962C8B-B14F-4D97-AF65-F5344CB8AC3E}">
        <p14:creationId xmlns:p14="http://schemas.microsoft.com/office/powerpoint/2010/main" val="75338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6FC0C-3C44-3C78-10FC-B2FE15378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BD81D7-6ADE-872F-03B9-AEA4EF76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AD369-7EF5-1C4F-7BF0-081E13B52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8574" y="637987"/>
            <a:ext cx="5078896" cy="54446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ED0D17-D71B-38CD-6B39-664009F5EC98}"/>
              </a:ext>
            </a:extLst>
          </p:cNvPr>
          <p:cNvSpPr txBox="1"/>
          <p:nvPr/>
        </p:nvSpPr>
        <p:spPr>
          <a:xfrm>
            <a:off x="3587262" y="6472439"/>
            <a:ext cx="8031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U.S. Unauthorized Immigrant Population Reached a Record 14 Million in 2023, August 21,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C5271-DE25-C0D7-73B0-4F984FC537FE}"/>
              </a:ext>
            </a:extLst>
          </p:cNvPr>
          <p:cNvSpPr txBox="1"/>
          <p:nvPr/>
        </p:nvSpPr>
        <p:spPr>
          <a:xfrm>
            <a:off x="8846331" y="3429000"/>
            <a:ext cx="277264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Total Foreign-Born (2023)</a:t>
            </a:r>
          </a:p>
          <a:p>
            <a:r>
              <a:rPr lang="en-US" dirty="0"/>
              <a:t>Population: 51.8 million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744A8-789E-186F-322A-A6CDAAA74305}"/>
              </a:ext>
            </a:extLst>
          </p:cNvPr>
          <p:cNvSpPr txBox="1"/>
          <p:nvPr/>
        </p:nvSpPr>
        <p:spPr>
          <a:xfrm>
            <a:off x="8846331" y="4506447"/>
            <a:ext cx="2798715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Foreign-Born (Aug/25)</a:t>
            </a:r>
          </a:p>
          <a:p>
            <a:r>
              <a:rPr lang="en-US" dirty="0"/>
              <a:t>Population: 48.5 million</a:t>
            </a:r>
          </a:p>
          <a:p>
            <a:pPr algn="ctr"/>
            <a:r>
              <a:rPr lang="en-US" dirty="0"/>
              <a:t>(This seems too low.)</a:t>
            </a:r>
          </a:p>
        </p:txBody>
      </p:sp>
    </p:spTree>
    <p:extLst>
      <p:ext uri="{BB962C8B-B14F-4D97-AF65-F5344CB8AC3E}">
        <p14:creationId xmlns:p14="http://schemas.microsoft.com/office/powerpoint/2010/main" val="437808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Totals, to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4148298" y="6456851"/>
            <a:ext cx="82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July 22, 2024</a:t>
            </a:r>
          </a:p>
        </p:txBody>
      </p:sp>
      <p:pic>
        <p:nvPicPr>
          <p:cNvPr id="10" name="Content Placeholder 9" descr="A graph showing the growth of a number of years&#10;&#10;AI-generated content may be incorrect.">
            <a:extLst>
              <a:ext uri="{FF2B5EF4-FFF2-40B4-BE49-F238E27FC236}">
                <a16:creationId xmlns:a16="http://schemas.microsoft.com/office/drawing/2014/main" id="{2594909B-5C14-C308-25F3-C7AE3E7FB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34" y="1325562"/>
            <a:ext cx="10235842" cy="4465637"/>
          </a:xfrm>
        </p:spPr>
      </p:pic>
    </p:spTree>
    <p:extLst>
      <p:ext uri="{BB962C8B-B14F-4D97-AF65-F5344CB8AC3E}">
        <p14:creationId xmlns:p14="http://schemas.microsoft.com/office/powerpoint/2010/main" val="1490937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2C6D6B-8C99-B7C2-0ACC-5F134FD7B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1566" y="968566"/>
            <a:ext cx="5088866" cy="5346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DE65C-119C-7698-50A8-C4ACCB9BE407}"/>
              </a:ext>
            </a:extLst>
          </p:cNvPr>
          <p:cNvSpPr txBox="1"/>
          <p:nvPr/>
        </p:nvSpPr>
        <p:spPr>
          <a:xfrm>
            <a:off x="9089875" y="4495164"/>
            <a:ext cx="1782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5% of labor force</a:t>
            </a:r>
          </a:p>
          <a:p>
            <a:r>
              <a:rPr lang="en-US" dirty="0"/>
              <a:t>3% of 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0EDC6-D506-2AAB-671E-412BFFC17330}"/>
              </a:ext>
            </a:extLst>
          </p:cNvPr>
          <p:cNvSpPr txBox="1"/>
          <p:nvPr/>
        </p:nvSpPr>
        <p:spPr>
          <a:xfrm>
            <a:off x="4644245" y="6445060"/>
            <a:ext cx="6932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Pew Research Center, What we know about unauthorized immigrants living in the U.S., July 22, 2024</a:t>
            </a:r>
          </a:p>
        </p:txBody>
      </p:sp>
    </p:spTree>
    <p:extLst>
      <p:ext uri="{BB962C8B-B14F-4D97-AF65-F5344CB8AC3E}">
        <p14:creationId xmlns:p14="http://schemas.microsoft.com/office/powerpoint/2010/main" val="46737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64DA6-799F-8A51-A870-7501400C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U.S. </a:t>
            </a:r>
            <a:r>
              <a:rPr lang="en-US" sz="3600" dirty="0"/>
              <a:t>Immigrant Population and Share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07526-2B0D-278A-56A3-20BA6C3D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B201967C-31B2-34CE-DAA6-D82C1945D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52" y="935932"/>
            <a:ext cx="7772400" cy="540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C4C583-FC5E-659B-A3F5-90B2761EE493}"/>
              </a:ext>
            </a:extLst>
          </p:cNvPr>
          <p:cNvSpPr txBox="1"/>
          <p:nvPr/>
        </p:nvSpPr>
        <p:spPr>
          <a:xfrm>
            <a:off x="5389717" y="2261495"/>
            <a:ext cx="1412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1850-2022</a:t>
            </a:r>
          </a:p>
        </p:txBody>
      </p:sp>
      <p:pic>
        <p:nvPicPr>
          <p:cNvPr id="7" name="Picture 6" descr="A close-up of words&#10;&#10;Description automatically generated">
            <a:extLst>
              <a:ext uri="{FF2B5EF4-FFF2-40B4-BE49-F238E27FC236}">
                <a16:creationId xmlns:a16="http://schemas.microsoft.com/office/drawing/2014/main" id="{F221108B-3357-3337-0218-18A74DB43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211632"/>
            <a:ext cx="4532227" cy="7775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E86AB83-1A6F-2D2D-7A79-15D5E7847DEE}"/>
              </a:ext>
            </a:extLst>
          </p:cNvPr>
          <p:cNvGrpSpPr/>
          <p:nvPr/>
        </p:nvGrpSpPr>
        <p:grpSpPr>
          <a:xfrm>
            <a:off x="6802283" y="1107583"/>
            <a:ext cx="2135655" cy="4301544"/>
            <a:chOff x="6439437" y="1107583"/>
            <a:chExt cx="2498501" cy="43015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28ED593-E0C2-05D3-69C4-7B5A48699E83}"/>
                </a:ext>
              </a:extLst>
            </p:cNvPr>
            <p:cNvSpPr/>
            <p:nvPr/>
          </p:nvSpPr>
          <p:spPr>
            <a:xfrm>
              <a:off x="6439437" y="1107583"/>
              <a:ext cx="2498501" cy="430154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1C5440-46C5-185D-C636-CEFBEBB3F650}"/>
                </a:ext>
              </a:extLst>
            </p:cNvPr>
            <p:cNvSpPr txBox="1"/>
            <p:nvPr/>
          </p:nvSpPr>
          <p:spPr>
            <a:xfrm>
              <a:off x="7016547" y="3256568"/>
              <a:ext cx="134427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60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2007-E5BE-9E19-5686-9112AB32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 Share of US Population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9B233B-23BC-2172-DF05-274863CC3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600200"/>
            <a:ext cx="6904341" cy="51659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A7ED5-D11B-7C50-7AE9-54E358E3C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E913A-6A95-3C03-4C9B-BC8F024B151D}"/>
              </a:ext>
            </a:extLst>
          </p:cNvPr>
          <p:cNvSpPr txBox="1"/>
          <p:nvPr/>
        </p:nvSpPr>
        <p:spPr>
          <a:xfrm>
            <a:off x="838200" y="2964873"/>
            <a:ext cx="122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12.4 %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885EB91-4F1F-2766-0314-121A1322BFA1}"/>
              </a:ext>
            </a:extLst>
          </p:cNvPr>
          <p:cNvSpPr/>
          <p:nvPr/>
        </p:nvSpPr>
        <p:spPr>
          <a:xfrm>
            <a:off x="2369127" y="30034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783FC0-C61D-9163-A40D-86C66040F77C}"/>
              </a:ext>
            </a:extLst>
          </p:cNvPr>
          <p:cNvSpPr txBox="1"/>
          <p:nvPr/>
        </p:nvSpPr>
        <p:spPr>
          <a:xfrm>
            <a:off x="11005286" y="2709527"/>
            <a:ext cx="118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13.9 %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60CAD1C4-56A5-3C5A-7D05-EE049EC9E23A}"/>
              </a:ext>
            </a:extLst>
          </p:cNvPr>
          <p:cNvSpPr/>
          <p:nvPr/>
        </p:nvSpPr>
        <p:spPr>
          <a:xfrm>
            <a:off x="9837210" y="270952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52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02B2-7159-563B-BC75-5E634B0F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04A8A-9A39-D4C1-5F71-01BCFC9E3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BCF05-8010-FF87-D4F6-16FBACA6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0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Saving Social Security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8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543" y="1602225"/>
            <a:ext cx="7177900" cy="4351338"/>
          </a:xfrm>
        </p:spPr>
        <p:txBody>
          <a:bodyPr>
            <a:normAutofit/>
          </a:bodyPr>
          <a:lstStyle/>
          <a:p>
            <a:r>
              <a:rPr lang="en-US" b="0" dirty="0"/>
              <a:t>Conventional Wisdom Issues:</a:t>
            </a:r>
          </a:p>
          <a:p>
            <a:pPr lvl="1"/>
            <a:r>
              <a:rPr lang="en-US" sz="2800" b="1" dirty="0"/>
              <a:t>Labor markets: Wages and Jobs</a:t>
            </a:r>
          </a:p>
          <a:p>
            <a:pPr lvl="1"/>
            <a:r>
              <a:rPr lang="en-US" sz="2800" b="1" dirty="0"/>
              <a:t>Government Revenue and Spending</a:t>
            </a:r>
          </a:p>
          <a:p>
            <a:pPr lvl="1"/>
            <a:r>
              <a:rPr lang="en-US" sz="2800" b="1" dirty="0"/>
              <a:t>Crime</a:t>
            </a:r>
          </a:p>
          <a:p>
            <a:r>
              <a:rPr lang="en-US" b="0" dirty="0"/>
              <a:t>Other issues (that don’t get talked about much):</a:t>
            </a:r>
          </a:p>
          <a:p>
            <a:pPr lvl="1"/>
            <a:r>
              <a:rPr lang="en-US" sz="2800" b="1" dirty="0"/>
              <a:t>Gross Domestic Product (GDP)</a:t>
            </a:r>
          </a:p>
          <a:p>
            <a:pPr lvl="1"/>
            <a:r>
              <a:rPr lang="en-US" sz="2800" b="1" dirty="0"/>
              <a:t>Innovation and Entrepreneurship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94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32.2 million foreign-born persons ages 16+ in the labor force in Aug/25.</a:t>
            </a:r>
          </a:p>
          <a:p>
            <a:pPr lvl="1"/>
            <a:r>
              <a:rPr lang="en-US" dirty="0"/>
              <a:t>18.8%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198DA-3010-4A88-8E31-FBB4B7527E35}"/>
              </a:ext>
            </a:extLst>
          </p:cNvPr>
          <p:cNvSpPr txBox="1"/>
          <p:nvPr/>
        </p:nvSpPr>
        <p:spPr>
          <a:xfrm>
            <a:off x="5104685" y="6395296"/>
            <a:ext cx="6602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Federal Reserve Bank of St. Louis (https://</a:t>
            </a:r>
            <a:r>
              <a:rPr lang="en-US" sz="1000" dirty="0" err="1"/>
              <a:t>fred.stlouisfed.org</a:t>
            </a:r>
            <a:r>
              <a:rPr lang="en-US" sz="1000" dirty="0"/>
              <a:t>/)</a:t>
            </a:r>
          </a:p>
          <a:p>
            <a:r>
              <a:rPr lang="en-US" sz="1000" dirty="0"/>
              <a:t>National Academies of Sciences, Engineering, and Medicine (2017) “The Economic and Fiscal Consequences of Immigration”.</a:t>
            </a:r>
          </a:p>
        </p:txBody>
      </p:sp>
    </p:spTree>
    <p:extLst>
      <p:ext uri="{BB962C8B-B14F-4D97-AF65-F5344CB8AC3E}">
        <p14:creationId xmlns:p14="http://schemas.microsoft.com/office/powerpoint/2010/main" val="266289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B3DD908-68C7-DC06-2616-057875C62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56" y="928136"/>
            <a:ext cx="8708571" cy="58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8018331" y="6456851"/>
            <a:ext cx="3543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CBO – The Demographic Outlook, 2025-2055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9983DB-6076-05FC-3781-623DDBCA916C}"/>
              </a:ext>
            </a:extLst>
          </p:cNvPr>
          <p:cNvGrpSpPr/>
          <p:nvPr/>
        </p:nvGrpSpPr>
        <p:grpSpPr>
          <a:xfrm>
            <a:off x="3936888" y="2115900"/>
            <a:ext cx="5399797" cy="2799001"/>
            <a:chOff x="3936888" y="2115900"/>
            <a:chExt cx="5399797" cy="279900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B8AA743-949A-CF0B-B2BB-F37C5AA1444B}"/>
                </a:ext>
              </a:extLst>
            </p:cNvPr>
            <p:cNvSpPr/>
            <p:nvPr/>
          </p:nvSpPr>
          <p:spPr>
            <a:xfrm>
              <a:off x="3936888" y="2416629"/>
              <a:ext cx="1063738" cy="249827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AA7F78-B90C-7047-A1A1-EE797BC1FF20}"/>
                </a:ext>
              </a:extLst>
            </p:cNvPr>
            <p:cNvSpPr txBox="1"/>
            <p:nvPr/>
          </p:nvSpPr>
          <p:spPr>
            <a:xfrm>
              <a:off x="5000626" y="2115900"/>
              <a:ext cx="43360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The vast majority of additions to the</a:t>
              </a:r>
            </a:p>
            <a:p>
              <a:r>
                <a:rPr lang="en-US" sz="2200" dirty="0"/>
                <a:t>Population in the last several years</a:t>
              </a:r>
            </a:p>
            <a:p>
              <a:r>
                <a:rPr lang="en-US" sz="2200" dirty="0"/>
                <a:t>Have been from immigration.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724D451-64A9-0425-C724-3F2554708BA9}"/>
              </a:ext>
            </a:extLst>
          </p:cNvPr>
          <p:cNvSpPr txBox="1"/>
          <p:nvPr/>
        </p:nvSpPr>
        <p:spPr>
          <a:xfrm>
            <a:off x="5381896" y="6456851"/>
            <a:ext cx="624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carolinademography.cpc.unc.edu</a:t>
            </a:r>
            <a:r>
              <a:rPr lang="en-US" sz="1200" dirty="0"/>
              <a:t>/2015/04/27/u-s-immigration-flows-1820-2013/</a:t>
            </a:r>
          </a:p>
        </p:txBody>
      </p:sp>
    </p:spTree>
    <p:extLst>
      <p:ext uri="{BB962C8B-B14F-4D97-AF65-F5344CB8AC3E}">
        <p14:creationId xmlns:p14="http://schemas.microsoft.com/office/powerpoint/2010/main" val="28881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629F-5E2B-4819-E260-62A74C15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Job</a:t>
            </a:r>
            <a:r>
              <a:rPr lang="en-US" dirty="0"/>
              <a:t>s: Conventional Wisdom…Upended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98C1-9540-0B25-4BEA-2982362F4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conventional wisdom?</a:t>
            </a:r>
          </a:p>
          <a:p>
            <a:pPr lvl="1"/>
            <a:r>
              <a:rPr lang="en-US" dirty="0"/>
              <a:t>Low-skilled immigrants come in and take jobs from low-skilled native-born individuals.</a:t>
            </a:r>
          </a:p>
          <a:p>
            <a:pPr lvl="2"/>
            <a:r>
              <a:rPr lang="en-US" dirty="0"/>
              <a:t>1-1 tradeoff.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What does new research show?</a:t>
            </a:r>
          </a:p>
          <a:p>
            <a:pPr lvl="1"/>
            <a:r>
              <a:rPr lang="en-US" dirty="0"/>
              <a:t>Low-skilled immigrants contribute positively to the economy.</a:t>
            </a:r>
          </a:p>
          <a:p>
            <a:pPr lvl="2"/>
            <a:r>
              <a:rPr lang="en-US" dirty="0"/>
              <a:t>Every 100 low-skilled immigrants: create 9 jobs for low-skilled native-born.</a:t>
            </a:r>
          </a:p>
          <a:p>
            <a:pPr lvl="2"/>
            <a:r>
              <a:rPr lang="en-US" dirty="0"/>
              <a:t>They create opportunities for low-skilled native-born workers.</a:t>
            </a:r>
          </a:p>
          <a:p>
            <a:pPr lvl="1"/>
            <a:r>
              <a:rPr lang="en-US" dirty="0"/>
              <a:t>Low-skilled immigrants take jobs that native-born don’t want.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D2AB3-658A-7365-DC68-166343B6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5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1315-38A4-515C-150F-246FD9BD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Sha</a:t>
            </a:r>
            <a:r>
              <a:rPr lang="en-US" dirty="0"/>
              <a:t>re of Workers in Each Occupations</a:t>
            </a:r>
          </a:p>
        </p:txBody>
      </p:sp>
      <p:pic>
        <p:nvPicPr>
          <p:cNvPr id="6" name="Content Placeholder 5" descr="A graph of a number of workers&#10;&#10;Description automatically generated">
            <a:extLst>
              <a:ext uri="{FF2B5EF4-FFF2-40B4-BE49-F238E27FC236}">
                <a16:creationId xmlns:a16="http://schemas.microsoft.com/office/drawing/2014/main" id="{E14289FE-F7B1-10BF-4745-629FA0D08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0230" y="921350"/>
            <a:ext cx="5728321" cy="54286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44889-C6A0-96FF-D413-BED69000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63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9818-033C-4242-A84C-0E566E3C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hway of Wage and Employment Effects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4009-24F2-104C-AD7F-3161185E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50E44-444E-B949-9FAA-4CDF86E0412F}"/>
              </a:ext>
            </a:extLst>
          </p:cNvPr>
          <p:cNvSpPr txBox="1"/>
          <p:nvPr/>
        </p:nvSpPr>
        <p:spPr>
          <a:xfrm>
            <a:off x="1528054" y="1518311"/>
            <a:ext cx="41971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Inflows of Low-Skilled Immigrants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3FF74-638B-1B4D-B293-D43A037F7B03}"/>
              </a:ext>
            </a:extLst>
          </p:cNvPr>
          <p:cNvSpPr txBox="1"/>
          <p:nvPr/>
        </p:nvSpPr>
        <p:spPr>
          <a:xfrm>
            <a:off x="2293489" y="2501255"/>
            <a:ext cx="2583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Previous Immigrants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3DA59C-CE37-FF42-A8D1-E835A9D96EA5}"/>
              </a:ext>
            </a:extLst>
          </p:cNvPr>
          <p:cNvSpPr txBox="1"/>
          <p:nvPr/>
        </p:nvSpPr>
        <p:spPr>
          <a:xfrm>
            <a:off x="1989968" y="3493664"/>
            <a:ext cx="3182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Disadvantaged Minorities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F19BB-BF12-B94C-B233-0F23AED337AA}"/>
              </a:ext>
            </a:extLst>
          </p:cNvPr>
          <p:cNvSpPr txBox="1"/>
          <p:nvPr/>
        </p:nvSpPr>
        <p:spPr>
          <a:xfrm>
            <a:off x="1905682" y="4384138"/>
            <a:ext cx="3119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Native-born HS Dropouts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181E80-1CA9-4B41-B1AE-73902A22A1B3}"/>
              </a:ext>
            </a:extLst>
          </p:cNvPr>
          <p:cNvCxnSpPr/>
          <p:nvPr/>
        </p:nvCxnSpPr>
        <p:spPr>
          <a:xfrm>
            <a:off x="3465212" y="1951139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5238B3-9D19-6F45-8DF1-8E504DF9A412}"/>
              </a:ext>
            </a:extLst>
          </p:cNvPr>
          <p:cNvCxnSpPr/>
          <p:nvPr/>
        </p:nvCxnSpPr>
        <p:spPr>
          <a:xfrm>
            <a:off x="3465212" y="2960441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BB4C84-5C44-3F44-A2AF-AB988FD8C3B6}"/>
              </a:ext>
            </a:extLst>
          </p:cNvPr>
          <p:cNvCxnSpPr/>
          <p:nvPr/>
        </p:nvCxnSpPr>
        <p:spPr>
          <a:xfrm>
            <a:off x="3465212" y="3913145"/>
            <a:ext cx="0" cy="485475"/>
          </a:xfrm>
          <a:prstGeom prst="line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668E68E-8725-EB40-9A92-1D5872AC00B7}"/>
              </a:ext>
            </a:extLst>
          </p:cNvPr>
          <p:cNvSpPr txBox="1"/>
          <p:nvPr/>
        </p:nvSpPr>
        <p:spPr>
          <a:xfrm>
            <a:off x="5633904" y="679697"/>
            <a:ext cx="7749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/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0F50C-2687-C844-9AB5-DC0BB9A3F71D}"/>
              </a:ext>
            </a:extLst>
          </p:cNvPr>
          <p:cNvSpPr txBox="1"/>
          <p:nvPr/>
        </p:nvSpPr>
        <p:spPr>
          <a:xfrm>
            <a:off x="7331484" y="2126246"/>
            <a:ext cx="29876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Order of Impact</a:t>
            </a:r>
          </a:p>
          <a:p>
            <a:endParaRPr lang="en-US" sz="2800" dirty="0"/>
          </a:p>
          <a:p>
            <a:r>
              <a:rPr lang="en-US" sz="2800" dirty="0"/>
              <a:t>Impact is negative, </a:t>
            </a:r>
          </a:p>
          <a:p>
            <a:r>
              <a:rPr lang="en-US" sz="2800" dirty="0"/>
              <a:t>But is smaller</a:t>
            </a:r>
          </a:p>
          <a:p>
            <a:r>
              <a:rPr lang="en-US" sz="2800" dirty="0"/>
              <a:t>at each step.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BC98A3-9910-514F-9D6D-567D70088F12}"/>
              </a:ext>
            </a:extLst>
          </p:cNvPr>
          <p:cNvSpPr txBox="1"/>
          <p:nvPr/>
        </p:nvSpPr>
        <p:spPr>
          <a:xfrm>
            <a:off x="1978686" y="5477129"/>
            <a:ext cx="8234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Positive influence on wages and employment of other workers.</a:t>
            </a:r>
          </a:p>
        </p:txBody>
      </p:sp>
    </p:spTree>
    <p:extLst>
      <p:ext uri="{BB962C8B-B14F-4D97-AF65-F5344CB8AC3E}">
        <p14:creationId xmlns:p14="http://schemas.microsoft.com/office/powerpoint/2010/main" val="2082881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immigration increases patenting by native-born population.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</a:t>
            </a:r>
            <a:r>
              <a:rPr lang="en-US" b="1" dirty="0"/>
              <a:t>one-third of increased patenting</a:t>
            </a:r>
            <a:r>
              <a:rPr lang="en-US" dirty="0"/>
              <a:t> in that decade.</a:t>
            </a:r>
          </a:p>
          <a:p>
            <a:pPr lvl="1"/>
            <a:r>
              <a:rPr lang="en-US" dirty="0"/>
              <a:t>This translates into a </a:t>
            </a:r>
            <a:r>
              <a:rPr lang="en-US" b="1" dirty="0"/>
              <a:t>1.4-2.5% increase in GDP </a:t>
            </a:r>
            <a:r>
              <a:rPr lang="en-US" dirty="0"/>
              <a:t>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B8B9F-72A4-4727-9D25-FB89B0C76E79}"/>
              </a:ext>
            </a:extLst>
          </p:cNvPr>
          <p:cNvSpPr txBox="1"/>
          <p:nvPr/>
        </p:nvSpPr>
        <p:spPr>
          <a:xfrm>
            <a:off x="3302000" y="6477000"/>
            <a:ext cx="5825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Hunt and Gauthier-Loiselle (2008).</a:t>
            </a:r>
          </a:p>
        </p:txBody>
      </p:sp>
    </p:spTree>
    <p:extLst>
      <p:ext uri="{BB962C8B-B14F-4D97-AF65-F5344CB8AC3E}">
        <p14:creationId xmlns:p14="http://schemas.microsoft.com/office/powerpoint/2010/main" val="1165831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  <p:pic>
        <p:nvPicPr>
          <p:cNvPr id="10" name="Content Placeholder 9" descr="A graph of people with numbers and symbols&#10;&#10;AI-generated content may be incorrect.">
            <a:extLst>
              <a:ext uri="{FF2B5EF4-FFF2-40B4-BE49-F238E27FC236}">
                <a16:creationId xmlns:a16="http://schemas.microsoft.com/office/drawing/2014/main" id="{7B203FC2-EBD0-20BE-DB19-2F8A1B156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65" y="1026089"/>
            <a:ext cx="8009066" cy="5172285"/>
          </a:xfrm>
        </p:spPr>
      </p:pic>
    </p:spTree>
    <p:extLst>
      <p:ext uri="{BB962C8B-B14F-4D97-AF65-F5344CB8AC3E}">
        <p14:creationId xmlns:p14="http://schemas.microsoft.com/office/powerpoint/2010/main" val="2482961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D690-F5BE-E446-98AF-862F6F0C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2981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For</a:t>
            </a:r>
            <a:r>
              <a:rPr lang="en-US" sz="3800" dirty="0"/>
              <a:t>tune 500: First- and Second-Generation Founders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41278525-D509-4046-B572-9C529BDA7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584" y="926706"/>
            <a:ext cx="4387047" cy="5303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3983-C667-CB43-B3EA-85C55A59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2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F4311-5F4B-32D9-F277-326D0C017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3" name="Picture 2" descr="A screenshot of a cellphone&#10;&#10;Description automatically generated">
            <a:extLst>
              <a:ext uri="{FF2B5EF4-FFF2-40B4-BE49-F238E27FC236}">
                <a16:creationId xmlns:a16="http://schemas.microsoft.com/office/drawing/2014/main" id="{674E1A5A-2AFE-C4BA-7725-AD013AFD2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2649"/>
            <a:ext cx="9290956" cy="587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Anna Maria </a:t>
            </a:r>
            <a:r>
              <a:rPr lang="en-US" dirty="0" err="1"/>
              <a:t>Mayda</a:t>
            </a:r>
            <a:r>
              <a:rPr lang="en-US" dirty="0"/>
              <a:t>, Georgetown University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Gitter</a:t>
            </a:r>
            <a:r>
              <a:rPr lang="en-US" dirty="0"/>
              <a:t>, Ohio Wesleyan University</a:t>
            </a:r>
          </a:p>
          <a:p>
            <a:pPr lvl="1"/>
            <a:r>
              <a:rPr lang="en-US" dirty="0"/>
              <a:t>Roger White, Whittier College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Kirk Doran, Notre Dame</a:t>
            </a:r>
          </a:p>
          <a:p>
            <a:pPr lvl="1"/>
            <a:r>
              <a:rPr lang="en-US" dirty="0"/>
              <a:t>Ethan Lewis, Dartmouth College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15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7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Age</a:t>
            </a:r>
            <a:r>
              <a:rPr lang="en-US" dirty="0"/>
              <a:t>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28496" y="934905"/>
            <a:ext cx="7028304" cy="55714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4229134" y="1140897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</p:spTree>
    <p:extLst>
      <p:ext uri="{BB962C8B-B14F-4D97-AF65-F5344CB8AC3E}">
        <p14:creationId xmlns:p14="http://schemas.microsoft.com/office/powerpoint/2010/main" val="3189064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Federal</a:t>
            </a:r>
            <a:r>
              <a:rPr lang="en-US" sz="3200" b="0" dirty="0"/>
              <a:t> level: fiscal impact is generally </a:t>
            </a:r>
            <a:r>
              <a:rPr lang="en-US" sz="3200" dirty="0"/>
              <a:t>positive</a:t>
            </a:r>
            <a:r>
              <a:rPr lang="en-US" sz="3200" b="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State and local </a:t>
            </a:r>
            <a:r>
              <a:rPr lang="en-US" sz="3200" b="0" dirty="0"/>
              <a:t>level: typically </a:t>
            </a:r>
            <a:r>
              <a:rPr lang="en-US" sz="3200" dirty="0"/>
              <a:t>negative</a:t>
            </a:r>
            <a:r>
              <a:rPr lang="en-US" sz="3200" b="0" dirty="0"/>
              <a:t>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56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377099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  <p:pic>
        <p:nvPicPr>
          <p:cNvPr id="9" name="Content Placeholder 8" descr="A graph with a line and a line&#10;&#10;Description automatically generated with medium confidence">
            <a:extLst>
              <a:ext uri="{FF2B5EF4-FFF2-40B4-BE49-F238E27FC236}">
                <a16:creationId xmlns:a16="http://schemas.microsoft.com/office/drawing/2014/main" id="{3A268182-53B1-D5F0-1074-EBF00E3FC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56" y="1052726"/>
            <a:ext cx="10801879" cy="5012156"/>
          </a:xfrm>
        </p:spPr>
      </p:pic>
    </p:spTree>
    <p:extLst>
      <p:ext uri="{BB962C8B-B14F-4D97-AF65-F5344CB8AC3E}">
        <p14:creationId xmlns:p14="http://schemas.microsoft.com/office/powerpoint/2010/main" val="291456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2CE1-1E43-68EE-86B7-46B78C74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/>
              <a:t>mmigration Saving the Day?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FBAF68-9A32-63AC-A677-C3F5866BB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8067" y="1533323"/>
            <a:ext cx="6641471" cy="38682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4740-8EBD-89E5-0015-0130FD2F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476E-55C9-FB5A-4409-7DA3511FC4AB}"/>
              </a:ext>
            </a:extLst>
          </p:cNvPr>
          <p:cNvSpPr txBox="1"/>
          <p:nvPr/>
        </p:nvSpPr>
        <p:spPr>
          <a:xfrm>
            <a:off x="8018331" y="6456851"/>
            <a:ext cx="3543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Source: CBO – The Demographic Outlook, 2023-2053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F57997-CF73-7977-DB68-B578A93E9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29" y="942442"/>
            <a:ext cx="8051574" cy="517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6754B4-19B0-E8C5-508F-FA83D259D5AE}"/>
              </a:ext>
            </a:extLst>
          </p:cNvPr>
          <p:cNvSpPr txBox="1"/>
          <p:nvPr/>
        </p:nvSpPr>
        <p:spPr>
          <a:xfrm>
            <a:off x="9889048" y="4973861"/>
            <a:ext cx="1510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100 Million</a:t>
            </a:r>
          </a:p>
          <a:p>
            <a:pPr algn="ctr"/>
            <a:r>
              <a:rPr lang="en-US" dirty="0"/>
              <a:t>Lower in 2100</a:t>
            </a:r>
          </a:p>
        </p:txBody>
      </p:sp>
    </p:spTree>
    <p:extLst>
      <p:ext uri="{BB962C8B-B14F-4D97-AF65-F5344CB8AC3E}">
        <p14:creationId xmlns:p14="http://schemas.microsoft.com/office/powerpoint/2010/main" val="2210268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foreign-born than U.S.-born.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C2A44-D1F3-FD43-BCBE-1B96EB9B9941}"/>
              </a:ext>
            </a:extLst>
          </p:cNvPr>
          <p:cNvSpPr txBox="1"/>
          <p:nvPr/>
        </p:nvSpPr>
        <p:spPr>
          <a:xfrm>
            <a:off x="602166" y="3612995"/>
            <a:ext cx="9054790" cy="2309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BF3B2-B41F-B848-9A68-D93947A47C66}"/>
              </a:ext>
            </a:extLst>
          </p:cNvPr>
          <p:cNvSpPr txBox="1"/>
          <p:nvPr/>
        </p:nvSpPr>
        <p:spPr>
          <a:xfrm>
            <a:off x="3870070" y="4382810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Let’s Have a Look!</a:t>
            </a:r>
          </a:p>
        </p:txBody>
      </p:sp>
    </p:spTree>
    <p:extLst>
      <p:ext uri="{BB962C8B-B14F-4D97-AF65-F5344CB8AC3E}">
        <p14:creationId xmlns:p14="http://schemas.microsoft.com/office/powerpoint/2010/main" val="4702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Why do people migrate?</a:t>
            </a:r>
          </a:p>
          <a:p>
            <a:r>
              <a:rPr lang="en-US" dirty="0"/>
              <a:t>The nature of immigration to the U.S.</a:t>
            </a:r>
          </a:p>
          <a:p>
            <a:r>
              <a:rPr lang="en-US" dirty="0"/>
              <a:t>Economics of immigration</a:t>
            </a:r>
          </a:p>
          <a:p>
            <a:r>
              <a:rPr lang="en-US" dirty="0"/>
              <a:t>Recent immigration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80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C9B78-9B3A-74A5-C2C8-FD11F6F4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by Immigration Status,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D65CF-D83E-1CC5-AC73-02B95B89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31CA3-E108-5B2C-C21A-041C0016E38A}"/>
              </a:ext>
            </a:extLst>
          </p:cNvPr>
          <p:cNvSpPr txBox="1"/>
          <p:nvPr/>
        </p:nvSpPr>
        <p:spPr>
          <a:xfrm>
            <a:off x="3838754" y="6456851"/>
            <a:ext cx="792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Cato Institute, </a:t>
            </a:r>
            <a:r>
              <a:rPr lang="en-US" sz="1200" i="0" u="none" strike="noStrike" dirty="0">
                <a:effectLst/>
                <a:latin typeface="var(--bs-font-serif)"/>
              </a:rPr>
              <a:t>https://</a:t>
            </a:r>
            <a:r>
              <a:rPr lang="en-US" sz="1200" i="0" u="none" strike="noStrike" dirty="0" err="1">
                <a:effectLst/>
                <a:latin typeface="var(--bs-font-serif)"/>
              </a:rPr>
              <a:t>www.cato.org</a:t>
            </a:r>
            <a:r>
              <a:rPr lang="en-US" sz="1200" i="0" u="none" strike="noStrike" dirty="0">
                <a:effectLst/>
                <a:latin typeface="var(--bs-font-serif)"/>
              </a:rPr>
              <a:t>/policy-analysis/illegal-immigrant-incarceration-rates-2010-2023#incarcerations</a:t>
            </a:r>
          </a:p>
        </p:txBody>
      </p:sp>
      <p:pic>
        <p:nvPicPr>
          <p:cNvPr id="9" name="Content Placeholder 8" descr="A graph of immigration status&#10;&#10;Description automatically generated">
            <a:extLst>
              <a:ext uri="{FF2B5EF4-FFF2-40B4-BE49-F238E27FC236}">
                <a16:creationId xmlns:a16="http://schemas.microsoft.com/office/drawing/2014/main" id="{F57EE2EA-100A-0A51-78E8-60B7BAFFB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77" y="1325563"/>
            <a:ext cx="10084992" cy="442931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F866C7-EC16-D17F-0DF7-7CCB59AAC2C9}"/>
              </a:ext>
            </a:extLst>
          </p:cNvPr>
          <p:cNvSpPr txBox="1"/>
          <p:nvPr/>
        </p:nvSpPr>
        <p:spPr>
          <a:xfrm>
            <a:off x="1143000" y="3095896"/>
            <a:ext cx="2577116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Unauthorized Immigrants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Authorized Immigrants</a:t>
            </a:r>
          </a:p>
        </p:txBody>
      </p:sp>
    </p:spTree>
    <p:extLst>
      <p:ext uri="{BB962C8B-B14F-4D97-AF65-F5344CB8AC3E}">
        <p14:creationId xmlns:p14="http://schemas.microsoft.com/office/powerpoint/2010/main" val="16653609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Rates of incarceration are lower for the foreign born than US born.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Neighborhoods with more immigrants have lower crime rates.</a:t>
            </a:r>
          </a:p>
          <a:p>
            <a:pPr lvl="1"/>
            <a:r>
              <a:rPr lang="en-US" dirty="0"/>
              <a:t>There is no evidence that deporting noncitizen immigrants affects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1177751" cy="435133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can be thought of as increasing the population of the United States.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they are a select group.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not crime.</a:t>
            </a:r>
          </a:p>
          <a:p>
            <a:pPr>
              <a:spcAft>
                <a:spcPts val="1000"/>
              </a:spcAft>
            </a:pPr>
            <a:r>
              <a:rPr lang="en-US" dirty="0"/>
              <a:t>Unauthorized immigrants do increase the supply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may lower the wages of SOME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5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204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There may be some negative impact on their wages.</a:t>
            </a:r>
          </a:p>
          <a:p>
            <a:pPr lvl="1"/>
            <a:r>
              <a:rPr lang="en-US" dirty="0"/>
              <a:t>But who wins and loses depends on the skill mix of immigrants. 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</a:t>
            </a:r>
            <a:r>
              <a:rPr lang="en-US" u="sng" dirty="0"/>
              <a:t>much lower rates </a:t>
            </a:r>
            <a:r>
              <a:rPr lang="en-US" dirty="0"/>
              <a:t>than do native-born residents.</a:t>
            </a:r>
          </a:p>
          <a:p>
            <a:r>
              <a:rPr lang="en-US" dirty="0"/>
              <a:t>Government programs</a:t>
            </a:r>
          </a:p>
          <a:p>
            <a:pPr lvl="1"/>
            <a:r>
              <a:rPr lang="en-US" b="1" dirty="0"/>
              <a:t>Federal</a:t>
            </a:r>
            <a:r>
              <a:rPr lang="en-US" dirty="0"/>
              <a:t>: immigrants are a source of revenue and stability for some important programs.</a:t>
            </a:r>
          </a:p>
          <a:p>
            <a:pPr lvl="1"/>
            <a:r>
              <a:rPr lang="en-US" b="1" dirty="0"/>
              <a:t>State and local</a:t>
            </a:r>
            <a:r>
              <a:rPr lang="en-US" dirty="0"/>
              <a:t>: Because education is funded at the local level, this can be a drain on local government coffers.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9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6B064-72C7-E048-BAF5-C6078D498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Immigration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6BDD3-CFD5-2945-A6C8-D41831B6C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700" y="2471738"/>
            <a:ext cx="6477000" cy="3535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D0677-EE22-D645-A7FD-215605B8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45</a:t>
            </a:fld>
            <a:endParaRPr lang="en-US"/>
          </a:p>
        </p:txBody>
      </p:sp>
      <p:pic>
        <p:nvPicPr>
          <p:cNvPr id="1026" name="Picture 2" descr="Central American migrants wade across the Rio Grande on February 1, 2019 near El Paso, Texas. ">
            <a:extLst>
              <a:ext uri="{FF2B5EF4-FFF2-40B4-BE49-F238E27FC236}">
                <a16:creationId xmlns:a16="http://schemas.microsoft.com/office/drawing/2014/main" id="{EEC15B1E-A683-C738-342C-51398560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200" y="2810107"/>
            <a:ext cx="5131514" cy="342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814273-B486-8B30-A506-C3A88905DD9D}"/>
              </a:ext>
            </a:extLst>
          </p:cNvPr>
          <p:cNvSpPr txBox="1"/>
          <p:nvPr/>
        </p:nvSpPr>
        <p:spPr>
          <a:xfrm>
            <a:off x="457200" y="1896181"/>
            <a:ext cx="58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The Northern Triangle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Mass Deportations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H1B Visas</a:t>
            </a:r>
          </a:p>
        </p:txBody>
      </p:sp>
    </p:spTree>
    <p:extLst>
      <p:ext uri="{BB962C8B-B14F-4D97-AF65-F5344CB8AC3E}">
        <p14:creationId xmlns:p14="http://schemas.microsoft.com/office/powerpoint/2010/main" val="3489772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522E-1826-0F78-B351-D7A9DCB9E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Northern Triangle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793FB-2DB4-FB45-131A-900F6B15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46</a:t>
            </a:fld>
            <a:endParaRPr lang="en-US"/>
          </a:p>
        </p:txBody>
      </p:sp>
      <p:pic>
        <p:nvPicPr>
          <p:cNvPr id="4098" name="Picture 2" descr="Why So Many Central Americans Are Seeking Asylum in the U.S. | KQED">
            <a:extLst>
              <a:ext uri="{FF2B5EF4-FFF2-40B4-BE49-F238E27FC236}">
                <a16:creationId xmlns:a16="http://schemas.microsoft.com/office/drawing/2014/main" id="{45066D08-E470-B1A5-81CA-ED06D91D0C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10" y="1064370"/>
            <a:ext cx="7364093" cy="516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32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D9DF-693C-5B86-6866-7AAC17FA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7" y="29093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</a:t>
            </a:r>
            <a:r>
              <a:rPr lang="en-US" dirty="0"/>
              <a:t>thern Triangle Apprehensions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sz="3200" dirty="0">
                <a:solidFill>
                  <a:srgbClr val="FF0000"/>
                </a:solidFill>
              </a:rPr>
              <a:t>(Northern Triangle Countries in Red)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EB5E2-E884-9E57-261C-AEB14ACE4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1399043"/>
            <a:ext cx="7010400" cy="50099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7D2A9-B68C-A884-E822-C9DB75FA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47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DB5CB-C1AF-A24B-C8D2-013B6751057C}"/>
              </a:ext>
            </a:extLst>
          </p:cNvPr>
          <p:cNvSpPr txBox="1"/>
          <p:nvPr/>
        </p:nvSpPr>
        <p:spPr>
          <a:xfrm>
            <a:off x="9272751" y="2457450"/>
            <a:ext cx="1996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Also: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Venezuela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Haiti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Cuba</a:t>
            </a:r>
          </a:p>
        </p:txBody>
      </p:sp>
    </p:spTree>
    <p:extLst>
      <p:ext uri="{BB962C8B-B14F-4D97-AF65-F5344CB8AC3E}">
        <p14:creationId xmlns:p14="http://schemas.microsoft.com/office/powerpoint/2010/main" val="33138950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6FCC-2CF3-0E41-8E24-54A7F21A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#s of People Traveling in Families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94CF9-3B04-BAEE-95EC-54EAAAA6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7FA43-C49E-DAEC-7474-871E232213C3}"/>
              </a:ext>
            </a:extLst>
          </p:cNvPr>
          <p:cNvSpPr txBox="1"/>
          <p:nvPr/>
        </p:nvSpPr>
        <p:spPr>
          <a:xfrm>
            <a:off x="7367954" y="6456851"/>
            <a:ext cx="4261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Pew Research Center, US Customs and Border Protection </a:t>
            </a:r>
          </a:p>
        </p:txBody>
      </p:sp>
      <p:pic>
        <p:nvPicPr>
          <p:cNvPr id="10" name="Picture 9" descr="A graph of a person in a yellow shirt&#10;&#10;Description automatically generated with medium confidence">
            <a:extLst>
              <a:ext uri="{FF2B5EF4-FFF2-40B4-BE49-F238E27FC236}">
                <a16:creationId xmlns:a16="http://schemas.microsoft.com/office/drawing/2014/main" id="{27DDAB09-CEF4-B6BF-4A28-175F491AE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93" y="1032128"/>
            <a:ext cx="5756772" cy="519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244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A40C-88AE-30B3-D23C-2E163896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5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Mas</a:t>
            </a:r>
            <a:r>
              <a:rPr lang="en-US" sz="3600" dirty="0"/>
              <a:t>s Deportations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DDAD5-B978-431B-F340-DE1EC99CD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332"/>
            <a:ext cx="10515600" cy="48284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Immigrants work different jobs than do native-born workers.</a:t>
            </a:r>
          </a:p>
          <a:p>
            <a:r>
              <a:rPr lang="en-US" dirty="0"/>
              <a:t>Immigrants contribute to the local economy.</a:t>
            </a:r>
          </a:p>
          <a:p>
            <a:pPr lvl="1"/>
            <a:r>
              <a:rPr lang="en-US" dirty="0"/>
              <a:t>GDP losses of up to $1.7 trillion annually.</a:t>
            </a:r>
          </a:p>
          <a:p>
            <a:r>
              <a:rPr lang="en-US" dirty="0"/>
              <a:t>Immigrants keep prices low: in particular, food!</a:t>
            </a:r>
          </a:p>
          <a:p>
            <a:r>
              <a:rPr lang="en-US" dirty="0"/>
              <a:t>Deportations impact tax revenues.</a:t>
            </a:r>
          </a:p>
          <a:p>
            <a:pPr lvl="1"/>
            <a:r>
              <a:rPr lang="en-US" dirty="0"/>
              <a:t>$1,300 more in on average than out, annually.</a:t>
            </a:r>
          </a:p>
          <a:p>
            <a:pPr lvl="1"/>
            <a:r>
              <a:rPr lang="en-US" dirty="0"/>
              <a:t>Unauthorized immigrants: $22.6 billion in social security and $5.7 billion in Medicare payments. </a:t>
            </a:r>
          </a:p>
          <a:p>
            <a:r>
              <a:rPr lang="en-US" dirty="0"/>
              <a:t>Deportations are expensive ($13,000 each).</a:t>
            </a:r>
          </a:p>
          <a:p>
            <a:pPr lvl="1"/>
            <a:r>
              <a:rPr lang="en-US" dirty="0"/>
              <a:t>Total cost $315 billion.</a:t>
            </a:r>
          </a:p>
          <a:p>
            <a:r>
              <a:rPr lang="en-US" dirty="0"/>
              <a:t>They rob people of their dignity.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040B5-8AA9-912B-9191-2BBBA859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1570730"/>
            <a:ext cx="10722204" cy="4351338"/>
          </a:xfrm>
        </p:spPr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Disparities in income/standards of living, and the availability of jobs, violence/war, climate change, natural disasters, population pressures, economic dislocation, religious persecution, and denial of political rights.</a:t>
            </a:r>
          </a:p>
          <a:p>
            <a:pPr lvl="1"/>
            <a:endParaRPr lang="en-US" dirty="0"/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economic prosperity (higher wages, job opportunities), physical security, political freedom, and religious liberty.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408459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5FB9-1527-209B-4D92-3F47049A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Mig</a:t>
            </a:r>
            <a:r>
              <a:rPr lang="en-US" dirty="0"/>
              <a:t>rants in ICE Detention</a:t>
            </a:r>
          </a:p>
        </p:txBody>
      </p:sp>
      <p:pic>
        <p:nvPicPr>
          <p:cNvPr id="6" name="Content Placeholder 5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E29293FB-D75F-9EB0-2FED-E9391DE63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6638"/>
            <a:ext cx="10515600" cy="32847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F7C75-E926-C53B-FCA7-D7CD3BE9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62288-D50B-F580-788E-4A6B89BB0978}"/>
              </a:ext>
            </a:extLst>
          </p:cNvPr>
          <p:cNvSpPr txBox="1"/>
          <p:nvPr/>
        </p:nvSpPr>
        <p:spPr>
          <a:xfrm>
            <a:off x="3376246" y="6471138"/>
            <a:ext cx="8224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www.nbcnews.com</a:t>
            </a:r>
            <a:r>
              <a:rPr lang="en-US" sz="1200" dirty="0"/>
              <a:t>/data-graphics/us-immigration-tracker-follow-arrests-detentions-border-crossings-rcna189148</a:t>
            </a:r>
          </a:p>
        </p:txBody>
      </p:sp>
    </p:spTree>
    <p:extLst>
      <p:ext uri="{BB962C8B-B14F-4D97-AF65-F5344CB8AC3E}">
        <p14:creationId xmlns:p14="http://schemas.microsoft.com/office/powerpoint/2010/main" val="9559039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6039-2C98-B7E9-7BE0-58E4114A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H1B</a:t>
            </a:r>
            <a:r>
              <a:rPr lang="en-US" sz="3600" dirty="0"/>
              <a:t> Visas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B0A1C-3A93-D5D2-AF59-68D7DEAD9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they?</a:t>
            </a:r>
          </a:p>
          <a:p>
            <a:pPr lvl="1"/>
            <a:r>
              <a:rPr lang="en-US" dirty="0"/>
              <a:t>Visas for immigrants with specialized labor: </a:t>
            </a:r>
          </a:p>
          <a:p>
            <a:pPr lvl="2"/>
            <a:r>
              <a:rPr lang="en-US" dirty="0"/>
              <a:t>65,000 per year.</a:t>
            </a:r>
          </a:p>
          <a:p>
            <a:pPr lvl="1"/>
            <a:r>
              <a:rPr lang="en-US" dirty="0"/>
              <a:t>Visas for immigrants with a master’s degree from a U.S. university:</a:t>
            </a:r>
          </a:p>
          <a:p>
            <a:pPr lvl="2"/>
            <a:r>
              <a:rPr lang="en-US" dirty="0"/>
              <a:t>20,000 per year.</a:t>
            </a:r>
          </a:p>
          <a:p>
            <a:r>
              <a:rPr lang="en-US" dirty="0"/>
              <a:t>Details</a:t>
            </a:r>
          </a:p>
          <a:p>
            <a:pPr lvl="1"/>
            <a:r>
              <a:rPr lang="en-US" dirty="0"/>
              <a:t>They are valid for 3 years, with extension possible up to 6 years.</a:t>
            </a:r>
          </a:p>
          <a:p>
            <a:pPr lvl="1"/>
            <a:r>
              <a:rPr lang="en-US" dirty="0"/>
              <a:t>There is almost always more demand for visas than there is supply.</a:t>
            </a:r>
          </a:p>
          <a:p>
            <a:pPr lvl="2"/>
            <a:r>
              <a:rPr lang="en-US" dirty="0"/>
              <a:t>Lottery is then used to allocate the visas.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698A1-FBE9-FF5B-6B84-0D99A604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5535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0A86F-8F08-C97E-A9F2-C38292211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D919-5729-008A-E2EB-2E5F6670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H1B</a:t>
            </a:r>
            <a:r>
              <a:rPr lang="en-US" sz="3600" dirty="0"/>
              <a:t> Visas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FF0C3-FC3A-9862-9EFE-7F975D6E5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Companies have an easier time finding appropriate workers.</a:t>
            </a:r>
          </a:p>
          <a:p>
            <a:pPr lvl="1"/>
            <a:r>
              <a:rPr lang="en-US" dirty="0"/>
              <a:t>Immigrants are sometimes complementary to U.S. workers.</a:t>
            </a:r>
          </a:p>
          <a:p>
            <a:pPr lvl="2"/>
            <a:r>
              <a:rPr lang="en-US" dirty="0"/>
              <a:t>Creating job opportunities for U.S. workers.</a:t>
            </a:r>
          </a:p>
          <a:p>
            <a:pPr lvl="1"/>
            <a:r>
              <a:rPr lang="en-US" dirty="0"/>
              <a:t>Immigrants spend in the U.S., stimulating the economy.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Immigrant H1B holders sometimes take jobs from skilled American workers.</a:t>
            </a:r>
          </a:p>
          <a:p>
            <a:pPr lvl="1"/>
            <a:endParaRPr lang="en-US" dirty="0"/>
          </a:p>
          <a:p>
            <a:r>
              <a:rPr lang="en-US" dirty="0"/>
              <a:t>Overall: the program expands the number of immigrants that are here in an authorized way. This may be helpful to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EC967-1E64-843F-EA31-D97A089E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3777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B9A4B-A321-C96C-7A9C-C336A6A76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3149-E17E-82E5-E79E-32E01CAB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H1B</a:t>
            </a:r>
            <a:r>
              <a:rPr lang="en-US" sz="3600" dirty="0"/>
              <a:t> Visas: $100,000 fee? (Was: $2,000 to $5,000)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EA8CA-B388-D9D3-DBA8-B245D7E7D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Perhaps less use of H1B visas to exploit foreign workers.</a:t>
            </a:r>
          </a:p>
          <a:p>
            <a:pPr lvl="2"/>
            <a:r>
              <a:rPr lang="en-US" dirty="0"/>
              <a:t>May benefit U.S. workers.</a:t>
            </a:r>
          </a:p>
          <a:p>
            <a:pPr lvl="1"/>
            <a:r>
              <a:rPr lang="en-US" dirty="0"/>
              <a:t>Prioritized the highest-skilled immigrants.</a:t>
            </a:r>
          </a:p>
          <a:p>
            <a:pPr lvl="1"/>
            <a:r>
              <a:rPr lang="en-US" dirty="0"/>
              <a:t>Source of funds for immigration services.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Many fewer applications, which will lower U.S. economic activity.</a:t>
            </a:r>
          </a:p>
          <a:p>
            <a:pPr lvl="2"/>
            <a:r>
              <a:rPr lang="en-US" dirty="0"/>
              <a:t>Inaccessible to many small businesses.</a:t>
            </a:r>
          </a:p>
          <a:p>
            <a:pPr lvl="1"/>
            <a:r>
              <a:rPr lang="en-US" dirty="0"/>
              <a:t>Economic disruption.</a:t>
            </a:r>
          </a:p>
          <a:p>
            <a:pPr lvl="1"/>
            <a:endParaRPr lang="en-US" dirty="0"/>
          </a:p>
          <a:p>
            <a:r>
              <a:rPr lang="en-US" dirty="0"/>
              <a:t>Overall: That depends.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DBAC9-1A64-50BA-B19D-28890F5B5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5413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4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B13FD7-E60F-F2C3-D2A5-8B4C11DE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A5915-A25A-75F7-6009-352D3FC8A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01" y="257307"/>
            <a:ext cx="8395057" cy="5972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F5538F-B5EC-3D16-2F41-410BAE19020E}"/>
              </a:ext>
            </a:extLst>
          </p:cNvPr>
          <p:cNvSpPr txBox="1"/>
          <p:nvPr/>
        </p:nvSpPr>
        <p:spPr>
          <a:xfrm>
            <a:off x="5381896" y="6456851"/>
            <a:ext cx="624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carolinademography.cpc.unc.edu</a:t>
            </a:r>
            <a:r>
              <a:rPr lang="en-US" sz="1200" dirty="0"/>
              <a:t>/2015/04/27/u-s-immigration-flows-1820-2013/</a:t>
            </a:r>
          </a:p>
        </p:txBody>
      </p:sp>
    </p:spTree>
    <p:extLst>
      <p:ext uri="{BB962C8B-B14F-4D97-AF65-F5344CB8AC3E}">
        <p14:creationId xmlns:p14="http://schemas.microsoft.com/office/powerpoint/2010/main" val="398012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CB0CA-73A3-C390-8560-E4A44925F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4BCB5E-6A14-0346-9906-7C264229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4A937-7A3B-1317-CEDD-A8D142433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5475" y="257307"/>
            <a:ext cx="8152908" cy="5972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5389E-5209-61B4-5621-B6586257B790}"/>
              </a:ext>
            </a:extLst>
          </p:cNvPr>
          <p:cNvSpPr txBox="1"/>
          <p:nvPr/>
        </p:nvSpPr>
        <p:spPr>
          <a:xfrm>
            <a:off x="5381896" y="6456851"/>
            <a:ext cx="624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carolinademography.cpc.unc.edu</a:t>
            </a:r>
            <a:r>
              <a:rPr lang="en-US" sz="1200" dirty="0"/>
              <a:t>/2015/04/27/u-s-immigration-flows-1820-2013/</a:t>
            </a:r>
          </a:p>
        </p:txBody>
      </p:sp>
    </p:spTree>
    <p:extLst>
      <p:ext uri="{BB962C8B-B14F-4D97-AF65-F5344CB8AC3E}">
        <p14:creationId xmlns:p14="http://schemas.microsoft.com/office/powerpoint/2010/main" val="322707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</a:t>
            </a:r>
            <a:r>
              <a:rPr lang="en-US" u="sng" dirty="0"/>
              <a:t>Authorized</a:t>
            </a:r>
            <a:r>
              <a:rPr lang="en-US" dirty="0"/>
              <a:t>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1743" y="996594"/>
            <a:ext cx="9208513" cy="5029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CF38F4-235D-22EE-A469-C081715ED6B8}"/>
              </a:ext>
            </a:extLst>
          </p:cNvPr>
          <p:cNvSpPr txBox="1"/>
          <p:nvPr/>
        </p:nvSpPr>
        <p:spPr>
          <a:xfrm>
            <a:off x="8675721" y="2015584"/>
            <a:ext cx="1547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2023</a:t>
            </a:r>
          </a:p>
          <a:p>
            <a:pPr algn="ctr"/>
            <a:r>
              <a:rPr lang="en-US" sz="2400" b="1" dirty="0"/>
              <a:t>1.2 Million</a:t>
            </a:r>
          </a:p>
        </p:txBody>
      </p:sp>
    </p:spTree>
    <p:extLst>
      <p:ext uri="{BB962C8B-B14F-4D97-AF65-F5344CB8AC3E}">
        <p14:creationId xmlns:p14="http://schemas.microsoft.com/office/powerpoint/2010/main" val="228978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 (2000-2022)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6877" y="949569"/>
            <a:ext cx="7258245" cy="52806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338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10510</TotalTime>
  <Words>2132</Words>
  <Application>Microsoft Macintosh PowerPoint</Application>
  <PresentationFormat>Widescreen</PresentationFormat>
  <Paragraphs>374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Courier New</vt:lpstr>
      <vt:lpstr>Open Sans</vt:lpstr>
      <vt:lpstr>var(--bs-font-serif)</vt:lpstr>
      <vt:lpstr>Custom Design</vt:lpstr>
      <vt:lpstr>PowerPoint Presentation</vt:lpstr>
      <vt:lpstr> Available NEED Topics Include:</vt:lpstr>
      <vt:lpstr>Credits and Disclaimer</vt:lpstr>
      <vt:lpstr>Outline</vt:lpstr>
      <vt:lpstr>Why Do People Migrate?</vt:lpstr>
      <vt:lpstr>PowerPoint Presentation</vt:lpstr>
      <vt:lpstr>PowerPoint Presentation</vt:lpstr>
      <vt:lpstr>Recent Trends in Authorized Immigration</vt:lpstr>
      <vt:lpstr> Authorized Immigration by Region (2000-2022)</vt:lpstr>
      <vt:lpstr>Mexican-Born People in the US</vt:lpstr>
      <vt:lpstr>Distribution of Income</vt:lpstr>
      <vt:lpstr>UNauthorized Immigration</vt:lpstr>
      <vt:lpstr>Encounters w/Migrants at the U.S.-Mexico Border</vt:lpstr>
      <vt:lpstr>PowerPoint Presentation</vt:lpstr>
      <vt:lpstr>U.S.  Unauthorized Immigration Totals, to 2023</vt:lpstr>
      <vt:lpstr>U.S.  Unauthorized Immigration: Labor Force</vt:lpstr>
      <vt:lpstr>U.S. Immigrant Population and Share over Time</vt:lpstr>
      <vt:lpstr>Immigrant Share of US Population</vt:lpstr>
      <vt:lpstr>Economics</vt:lpstr>
      <vt:lpstr>Why Do We Care?  Economic Implications</vt:lpstr>
      <vt:lpstr>GDP: How Does This Work?</vt:lpstr>
      <vt:lpstr>Is Immigration Saving the Day?</vt:lpstr>
      <vt:lpstr>Jobs: Conventional Wisdom…Upended</vt:lpstr>
      <vt:lpstr>Share of Workers in Each Occupations</vt:lpstr>
      <vt:lpstr>Pathway of Wage and Employment Effects</vt:lpstr>
      <vt:lpstr>Skilled Immigrants and Innovation</vt:lpstr>
      <vt:lpstr> Immigrants and Entrepreneurship</vt:lpstr>
      <vt:lpstr>Fortune 500: First- and Second-Generation Founders</vt:lpstr>
      <vt:lpstr>PowerPoint Presentation</vt:lpstr>
      <vt:lpstr>Government Revenues and Expenditures</vt:lpstr>
      <vt:lpstr>Topics?</vt:lpstr>
      <vt:lpstr> Age-Specific Taxes and Benefits</vt:lpstr>
      <vt:lpstr>What Do We Know?</vt:lpstr>
      <vt:lpstr>Bottom Line/Consensus of Estimates</vt:lpstr>
      <vt:lpstr> Implications for Major Federal Programs</vt:lpstr>
      <vt:lpstr>The Aging US Population</vt:lpstr>
      <vt:lpstr> Implications for Social Security</vt:lpstr>
      <vt:lpstr>Is Immigration Saving the Day?</vt:lpstr>
      <vt:lpstr>Immigrants and Crime Rates</vt:lpstr>
      <vt:lpstr>Incarceration by Immigration Status, 2023</vt:lpstr>
      <vt:lpstr>Immigrants and Crime Rates</vt:lpstr>
      <vt:lpstr> Summary</vt:lpstr>
      <vt:lpstr> At the Same Time….</vt:lpstr>
      <vt:lpstr> About Conventional Wisdom</vt:lpstr>
      <vt:lpstr>Recent Immigration Issues</vt:lpstr>
      <vt:lpstr>The Northern Triangle</vt:lpstr>
      <vt:lpstr>Northern Triangle Apprehensions         (Northern Triangle Countries in Red)</vt:lpstr>
      <vt:lpstr>Growing #s of People Traveling in Families</vt:lpstr>
      <vt:lpstr>Mass Deportations</vt:lpstr>
      <vt:lpstr>Migrants in ICE Detention</vt:lpstr>
      <vt:lpstr>H1B Visas</vt:lpstr>
      <vt:lpstr>H1B Visas</vt:lpstr>
      <vt:lpstr>H1B Visas: $100,000 fee? (Was: $2,000 to $5,000)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Jon Haveman</cp:lastModifiedBy>
  <cp:revision>74</cp:revision>
  <cp:lastPrinted>2025-09-23T14:36:13Z</cp:lastPrinted>
  <dcterms:created xsi:type="dcterms:W3CDTF">2023-10-15T19:30:37Z</dcterms:created>
  <dcterms:modified xsi:type="dcterms:W3CDTF">2025-10-05T17:25:24Z</dcterms:modified>
</cp:coreProperties>
</file>