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67"/>
  </p:notesMasterIdLst>
  <p:sldIdLst>
    <p:sldId id="1026" r:id="rId2"/>
    <p:sldId id="4124" r:id="rId3"/>
    <p:sldId id="4094" r:id="rId4"/>
    <p:sldId id="1027" r:id="rId5"/>
    <p:sldId id="256" r:id="rId6"/>
    <p:sldId id="415" r:id="rId7"/>
    <p:sldId id="1076" r:id="rId8"/>
    <p:sldId id="1145" r:id="rId9"/>
    <p:sldId id="1168" r:id="rId10"/>
    <p:sldId id="1100" r:id="rId11"/>
    <p:sldId id="1142" r:id="rId12"/>
    <p:sldId id="1101" r:id="rId13"/>
    <p:sldId id="1102" r:id="rId14"/>
    <p:sldId id="1156" r:id="rId15"/>
    <p:sldId id="1080" r:id="rId16"/>
    <p:sldId id="1104" r:id="rId17"/>
    <p:sldId id="1105" r:id="rId18"/>
    <p:sldId id="1106" r:id="rId19"/>
    <p:sldId id="1143" r:id="rId20"/>
    <p:sldId id="1078" r:id="rId21"/>
    <p:sldId id="1077" r:id="rId22"/>
    <p:sldId id="1159" r:id="rId23"/>
    <p:sldId id="1161" r:id="rId24"/>
    <p:sldId id="1107" r:id="rId25"/>
    <p:sldId id="1081" r:id="rId26"/>
    <p:sldId id="1147" r:id="rId27"/>
    <p:sldId id="1166" r:id="rId28"/>
    <p:sldId id="1082" r:id="rId29"/>
    <p:sldId id="4128" r:id="rId30"/>
    <p:sldId id="1094" r:id="rId31"/>
    <p:sldId id="1116" r:id="rId32"/>
    <p:sldId id="1084" r:id="rId33"/>
    <p:sldId id="1121" r:id="rId34"/>
    <p:sldId id="1164" r:id="rId35"/>
    <p:sldId id="1123" r:id="rId36"/>
    <p:sldId id="1165" r:id="rId37"/>
    <p:sldId id="1125" r:id="rId38"/>
    <p:sldId id="1148" r:id="rId39"/>
    <p:sldId id="1132" r:id="rId40"/>
    <p:sldId id="1133" r:id="rId41"/>
    <p:sldId id="374" r:id="rId42"/>
    <p:sldId id="317" r:id="rId43"/>
    <p:sldId id="1085" r:id="rId44"/>
    <p:sldId id="1135" r:id="rId45"/>
    <p:sldId id="1086" r:id="rId46"/>
    <p:sldId id="1136" r:id="rId47"/>
    <p:sldId id="1137" r:id="rId48"/>
    <p:sldId id="1139" r:id="rId49"/>
    <p:sldId id="1138" r:id="rId50"/>
    <p:sldId id="1131" r:id="rId51"/>
    <p:sldId id="1108" r:id="rId52"/>
    <p:sldId id="1088" r:id="rId53"/>
    <p:sldId id="1097" r:id="rId54"/>
    <p:sldId id="1112" r:id="rId55"/>
    <p:sldId id="1110" r:id="rId56"/>
    <p:sldId id="1111" r:id="rId57"/>
    <p:sldId id="1113" r:id="rId58"/>
    <p:sldId id="1114" r:id="rId59"/>
    <p:sldId id="1157" r:id="rId60"/>
    <p:sldId id="1158" r:id="rId61"/>
    <p:sldId id="1163" r:id="rId62"/>
    <p:sldId id="4127" r:id="rId63"/>
    <p:sldId id="1169" r:id="rId64"/>
    <p:sldId id="1093" r:id="rId65"/>
    <p:sldId id="1197" r:id="rId6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  <p:cmAuthor id="2" name="debra soled" initials="ds" lastIdx="1" clrIdx="1">
    <p:extLst>
      <p:ext uri="{19B8F6BF-5375-455C-9EA6-DF929625EA0E}">
        <p15:presenceInfo xmlns:p15="http://schemas.microsoft.com/office/powerpoint/2012/main" userId="9307cfb5ac3a12d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364" autoAdjust="0"/>
    <p:restoredTop sz="91429"/>
  </p:normalViewPr>
  <p:slideViewPr>
    <p:cSldViewPr snapToGrid="0" snapToObjects="1">
      <p:cViewPr varScale="1">
        <p:scale>
          <a:sx n="86" d="100"/>
          <a:sy n="86" d="100"/>
        </p:scale>
        <p:origin x="224" y="8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10-15T15:05:28.191" idx="1">
    <p:pos x="10" y="10"/>
    <p:text>Table wording is problematic as the heading is Source Country, but the stubs are not countries</p:text>
    <p:extLst>
      <p:ext uri="{C676402C-5697-4E1C-873F-D02D1690AC5C}">
        <p15:threadingInfo xmlns:p15="http://schemas.microsoft.com/office/powerpoint/2012/main" timeZoneBias="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3/1/22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Graphs/imm4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Graphs/imm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Graphs/trends2000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Graphs/regions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Graphs/asia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Graphs/americas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Images/IllegalShare.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ewresearch.org/fact-tank/2019/07/12/how-pew-research-center-counts-unauthorized-immigrants-in-us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grationpolicy.org/programs/data-hub/charts/unauthorized-immigrant-populations-country-and-region-top-state-and-county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Graphs/unauth_states.pn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Images/education.tiff" TargetMode="External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Graphs/recent_ed.png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Images/netfisc.tiff" TargetMode="External"/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Images/agingUS.tiff" TargetMode="External"/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Images/IncarcerationRates.tiff" TargetMode="External"/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Images/crosscity.tiff" TargetMode="External"/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mailto:rwhite1@whittier.edu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eedelegation.org/testimonials.php" TargetMode="External"/><Relationship Id="rId4" Type="http://schemas.openxmlformats.org/officeDocument/2006/relationships/hyperlink" Target="mailto:info@NEEDelegation.org" TargetMode="Externa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mailto:rwhite1@whittier.edu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eedelegation.org/testimonials.php" TargetMode="External"/><Relationship Id="rId4" Type="http://schemas.openxmlformats.org/officeDocument/2006/relationships/hyperlink" Target="mailto:info@NEEDelegation.or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Winter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122420"/>
            <a:ext cx="9144000" cy="172198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Oklahoma State University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March 1,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Roger White,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600" dirty="0">
                <a:solidFill>
                  <a:schemeClr val="tx2"/>
                </a:solidFill>
              </a:rPr>
              <a:t>Whittier College</a:t>
            </a:r>
          </a:p>
        </p:txBody>
      </p:sp>
    </p:spTree>
    <p:extLst>
      <p:ext uri="{BB962C8B-B14F-4D97-AF65-F5344CB8AC3E}">
        <p14:creationId xmlns:p14="http://schemas.microsoft.com/office/powerpoint/2010/main" val="659922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1C06F-EE5D-2440-AD32-400F98D8E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Hist</a:t>
            </a:r>
            <a:r>
              <a:rPr lang="en-US" dirty="0"/>
              <a:t>ory of US Immigration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B79E3-9162-FD43-9489-2E3C1489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C652A4-E1C6-9F41-BDC0-A2627D31C154}"/>
              </a:ext>
            </a:extLst>
          </p:cNvPr>
          <p:cNvSpPr txBox="1"/>
          <p:nvPr/>
        </p:nvSpPr>
        <p:spPr>
          <a:xfrm>
            <a:off x="7518400" y="6456851"/>
            <a:ext cx="4137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www.libertyellisfoundation.org</a:t>
            </a:r>
            <a:r>
              <a:rPr lang="en-US" sz="1200" dirty="0"/>
              <a:t>/immigration-timeline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84CCEEF-FD08-1940-B4EE-98037B538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71" y="1139826"/>
            <a:ext cx="6838429" cy="4975224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AA26337-0E2A-514C-9DA3-3B1E2B80AA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500025"/>
              </p:ext>
            </p:extLst>
          </p:nvPr>
        </p:nvGraphicFramePr>
        <p:xfrm>
          <a:off x="7518400" y="1148964"/>
          <a:ext cx="4137994" cy="4966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9960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1918034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567234">
                <a:tc>
                  <a:txBody>
                    <a:bodyPr/>
                    <a:lstStyle/>
                    <a:p>
                      <a:r>
                        <a:rPr lang="en-US" sz="2200" dirty="0"/>
                        <a:t>Source Countries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1820-1880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567234">
                <a:tc>
                  <a:txBody>
                    <a:bodyPr/>
                    <a:lstStyle/>
                    <a:p>
                      <a:r>
                        <a:rPr lang="en-US" sz="2200" dirty="0"/>
                        <a:t>Germany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3,000,000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567234">
                <a:tc>
                  <a:txBody>
                    <a:bodyPr/>
                    <a:lstStyle/>
                    <a:p>
                      <a:r>
                        <a:rPr lang="en-US" sz="2200" dirty="0"/>
                        <a:t>Ireland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2,800,000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567234">
                <a:tc>
                  <a:txBody>
                    <a:bodyPr/>
                    <a:lstStyle/>
                    <a:p>
                      <a:r>
                        <a:rPr lang="en-US" sz="2200" dirty="0"/>
                        <a:t>Britain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2,000,000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1125129">
                <a:tc>
                  <a:txBody>
                    <a:bodyPr/>
                    <a:lstStyle/>
                    <a:p>
                      <a:r>
                        <a:rPr lang="en-US" sz="2200" dirty="0"/>
                        <a:t>Austro-Hungarian empire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1,000,000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567234">
                <a:tc>
                  <a:txBody>
                    <a:bodyPr/>
                    <a:lstStyle/>
                    <a:p>
                      <a:r>
                        <a:rPr lang="en-US" sz="2200" dirty="0"/>
                        <a:t>Canada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750,000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  <a:tr h="567234">
                <a:tc>
                  <a:txBody>
                    <a:bodyPr/>
                    <a:lstStyle/>
                    <a:p>
                      <a:r>
                        <a:rPr lang="en-US" sz="2200" dirty="0"/>
                        <a:t>China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230,000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2605685"/>
                  </a:ext>
                </a:extLst>
              </a:tr>
              <a:tr h="437550">
                <a:tc>
                  <a:txBody>
                    <a:bodyPr/>
                    <a:lstStyle/>
                    <a:p>
                      <a:r>
                        <a:rPr lang="en-US" sz="2200" dirty="0"/>
                        <a:t>African countries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50,000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1465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1607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E8398-FADE-6A4C-A5A5-5A860DB8D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Hist</a:t>
            </a:r>
            <a:r>
              <a:rPr lang="en-US" dirty="0"/>
              <a:t>ory of US Immigration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D6EE57-74AF-684B-A068-7562D7414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97FB9AF-7D7D-964B-A8A3-5A218FE86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192" y="1149853"/>
            <a:ext cx="6837208" cy="4974336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C11A110-A25F-CC40-9362-886829A895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155885"/>
              </p:ext>
            </p:extLst>
          </p:nvPr>
        </p:nvGraphicFramePr>
        <p:xfrm>
          <a:off x="7518400" y="1148964"/>
          <a:ext cx="4137994" cy="4974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2820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1895174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595783">
                <a:tc>
                  <a:txBody>
                    <a:bodyPr/>
                    <a:lstStyle/>
                    <a:p>
                      <a:r>
                        <a:rPr lang="en-US" sz="2200" dirty="0"/>
                        <a:t>Source Countries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1880-1930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595783">
                <a:tc>
                  <a:txBody>
                    <a:bodyPr/>
                    <a:lstStyle/>
                    <a:p>
                      <a:r>
                        <a:rPr lang="en-US" sz="2200" dirty="0"/>
                        <a:t>Italy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4,600,000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8206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Austro-Hungarian empire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4,000,000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595783">
                <a:tc>
                  <a:txBody>
                    <a:bodyPr/>
                    <a:lstStyle/>
                    <a:p>
                      <a:r>
                        <a:rPr lang="en-US" sz="2200" dirty="0"/>
                        <a:t>Russian empire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3,300,000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578973">
                <a:tc>
                  <a:txBody>
                    <a:bodyPr/>
                    <a:lstStyle/>
                    <a:p>
                      <a:r>
                        <a:rPr lang="en-US" sz="2200" dirty="0"/>
                        <a:t>German empire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2,800,000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595783">
                <a:tc>
                  <a:txBody>
                    <a:bodyPr/>
                    <a:lstStyle/>
                    <a:p>
                      <a:r>
                        <a:rPr lang="en-US" sz="2200" dirty="0"/>
                        <a:t>Britain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2,300,000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  <a:tr h="595783">
                <a:tc>
                  <a:txBody>
                    <a:bodyPr/>
                    <a:lstStyle/>
                    <a:p>
                      <a:r>
                        <a:rPr lang="en-US" sz="2200" dirty="0"/>
                        <a:t>Canada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2,300,000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2605685"/>
                  </a:ext>
                </a:extLst>
              </a:tr>
              <a:tr h="595783">
                <a:tc>
                  <a:txBody>
                    <a:bodyPr/>
                    <a:lstStyle/>
                    <a:p>
                      <a:r>
                        <a:rPr lang="en-US" sz="2200" dirty="0"/>
                        <a:t>Ireland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1,700,000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1465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08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1C06F-EE5D-2440-AD32-400F98D8E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Hist</a:t>
            </a:r>
            <a:r>
              <a:rPr lang="en-US" dirty="0"/>
              <a:t>ory of US Immigration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B79E3-9162-FD43-9489-2E3C1489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C652A4-E1C6-9F41-BDC0-A2627D31C154}"/>
              </a:ext>
            </a:extLst>
          </p:cNvPr>
          <p:cNvSpPr txBox="1"/>
          <p:nvPr/>
        </p:nvSpPr>
        <p:spPr>
          <a:xfrm>
            <a:off x="7235687" y="6456851"/>
            <a:ext cx="4767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www.libertyellisfoundation.org</a:t>
            </a:r>
            <a:r>
              <a:rPr lang="en-US" sz="1200" dirty="0"/>
              <a:t>/immigration-timeline/.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6ADC0728-859E-B644-B1A6-AD6C1A8D5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192" y="1127771"/>
            <a:ext cx="6837208" cy="4974336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A4D76EB-5F42-2540-807C-77A15791F4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25440"/>
              </p:ext>
            </p:extLst>
          </p:nvPr>
        </p:nvGraphicFramePr>
        <p:xfrm>
          <a:off x="7518400" y="1148965"/>
          <a:ext cx="4137994" cy="4942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920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1857074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604111">
                <a:tc>
                  <a:txBody>
                    <a:bodyPr/>
                    <a:lstStyle/>
                    <a:p>
                      <a:r>
                        <a:rPr lang="en-US" sz="2200" dirty="0"/>
                        <a:t>Source Countries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1930-1965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683334">
                <a:tc>
                  <a:txBody>
                    <a:bodyPr/>
                    <a:lstStyle/>
                    <a:p>
                      <a:r>
                        <a:rPr lang="en-US" sz="2200" dirty="0"/>
                        <a:t>Germany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940,000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6833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Canada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900,000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683334">
                <a:tc>
                  <a:txBody>
                    <a:bodyPr/>
                    <a:lstStyle/>
                    <a:p>
                      <a:r>
                        <a:rPr lang="en-US" sz="2200" dirty="0"/>
                        <a:t>Mexico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610,000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664055">
                <a:tc>
                  <a:txBody>
                    <a:bodyPr/>
                    <a:lstStyle/>
                    <a:p>
                      <a:r>
                        <a:rPr lang="en-US" sz="2200" dirty="0"/>
                        <a:t>Britain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480,000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683334">
                <a:tc>
                  <a:txBody>
                    <a:bodyPr/>
                    <a:lstStyle/>
                    <a:p>
                      <a:r>
                        <a:rPr lang="en-US" sz="2200" dirty="0"/>
                        <a:t>Italy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390,000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  <a:tr h="941262">
                <a:tc>
                  <a:txBody>
                    <a:bodyPr/>
                    <a:lstStyle/>
                    <a:p>
                      <a:r>
                        <a:rPr lang="en-US" sz="2200" dirty="0"/>
                        <a:t>Caribbean/</a:t>
                      </a:r>
                    </a:p>
                    <a:p>
                      <a:r>
                        <a:rPr lang="en-US" sz="2200" dirty="0"/>
                        <a:t>West Indies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310,000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2605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3565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1C06F-EE5D-2440-AD32-400F98D8E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Hist</a:t>
            </a:r>
            <a:r>
              <a:rPr lang="en-US" dirty="0"/>
              <a:t>ory of US Immigration: 1965-Today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B79E3-9162-FD43-9489-2E3C1489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C652A4-E1C6-9F41-BDC0-A2627D31C154}"/>
              </a:ext>
            </a:extLst>
          </p:cNvPr>
          <p:cNvSpPr txBox="1"/>
          <p:nvPr/>
        </p:nvSpPr>
        <p:spPr>
          <a:xfrm>
            <a:off x="7156174" y="6456851"/>
            <a:ext cx="4847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www.libertyellisfoundation.org</a:t>
            </a:r>
            <a:r>
              <a:rPr lang="en-US" sz="1200" dirty="0"/>
              <a:t>/immigration-timeline/.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F693ED4A-48AE-2648-9BEB-BFFA8E32DA5F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681192" y="1163253"/>
            <a:ext cx="6837208" cy="4974336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9BD3A40-300E-4D48-AF39-2178A3A5131F}"/>
              </a:ext>
            </a:extLst>
          </p:cNvPr>
          <p:cNvGraphicFramePr>
            <a:graphicFrameLocks noGrp="1"/>
          </p:cNvGraphicFramePr>
          <p:nvPr/>
        </p:nvGraphicFramePr>
        <p:xfrm>
          <a:off x="7518400" y="1148965"/>
          <a:ext cx="4137994" cy="5017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8997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2068997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Source Country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1965-2017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Mexico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4,300,000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Philippines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1,400,000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South Korea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760,000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732779">
                <a:tc>
                  <a:txBody>
                    <a:bodyPr/>
                    <a:lstStyle/>
                    <a:p>
                      <a:r>
                        <a:rPr lang="en-US" sz="2200" dirty="0"/>
                        <a:t>Dominican Republic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750,000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India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740,000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Cuba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2605685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Vietnam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1465756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Canada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650,000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8547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0888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3EC69-55E7-4A45-9CA0-3A49C1AA2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Hist</a:t>
            </a:r>
            <a:r>
              <a:rPr lang="en-US" dirty="0"/>
              <a:t>orical Trends in Authorized Immigration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3175C31-3680-2645-B6C4-F6A3F74638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639691" y="1149982"/>
            <a:ext cx="6912618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D7EF5F-3CB5-9446-8305-021AD612A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978E4D-56BD-C649-80AA-19D764C81147}"/>
              </a:ext>
            </a:extLst>
          </p:cNvPr>
          <p:cNvSpPr txBox="1"/>
          <p:nvPr/>
        </p:nvSpPr>
        <p:spPr>
          <a:xfrm>
            <a:off x="7518400" y="6456851"/>
            <a:ext cx="4137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www.libertyellisfoundation.org</a:t>
            </a:r>
            <a:r>
              <a:rPr lang="en-US" sz="1200" dirty="0"/>
              <a:t>/immigration-timeline</a:t>
            </a:r>
          </a:p>
        </p:txBody>
      </p:sp>
    </p:spTree>
    <p:extLst>
      <p:ext uri="{BB962C8B-B14F-4D97-AF65-F5344CB8AC3E}">
        <p14:creationId xmlns:p14="http://schemas.microsoft.com/office/powerpoint/2010/main" val="673757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E9A36-0F85-7346-9E81-BCA85F78D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Rec</a:t>
            </a:r>
            <a:r>
              <a:rPr lang="en-US" dirty="0"/>
              <a:t>ent Trends in Authorized Immigration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43CC1F-8E9A-AC4D-85EB-791403530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3A036B79-3B27-A844-9893-4F3B2AC444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325941" y="914400"/>
            <a:ext cx="7540118" cy="5029200"/>
          </a:xfrm>
        </p:spPr>
      </p:pic>
    </p:spTree>
    <p:extLst>
      <p:ext uri="{BB962C8B-B14F-4D97-AF65-F5344CB8AC3E}">
        <p14:creationId xmlns:p14="http://schemas.microsoft.com/office/powerpoint/2010/main" val="55582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47AB7-A5E8-CE4D-97B3-8A2280BC2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Aut</a:t>
            </a:r>
            <a:r>
              <a:rPr lang="en-US" dirty="0"/>
              <a:t>horized Immigration by Region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682B4530-9F77-C34E-AD19-151D3D9CBA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639691" y="914400"/>
            <a:ext cx="6912618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ECAA64-DF28-EA45-AEA2-21A31B19A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201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FFAEE-BAA2-5E4C-B5D1-B75C466CF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Aut</a:t>
            </a:r>
            <a:r>
              <a:rPr lang="en-US" dirty="0"/>
              <a:t>horized Immigration from Asia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54ABBAF9-D457-C343-99A2-D841164016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639691" y="914400"/>
            <a:ext cx="6912618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D3694B-BE85-D74E-95BB-16F84519D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736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B3B81-6178-CC4A-A5C0-0DBB04BF0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Aut</a:t>
            </a:r>
            <a:r>
              <a:rPr lang="en-US" dirty="0"/>
              <a:t>horized Immigration from the Americas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1E677B4-20A0-9449-A0D1-97390A3C16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639691" y="914400"/>
            <a:ext cx="6912618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75526D-0D4D-5143-B10E-2CDB1C9BC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388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70B0E-A6B8-5C46-8E50-B9B9EF195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0500"/>
            <a:ext cx="10088217" cy="1325563"/>
          </a:xfrm>
        </p:spPr>
        <p:txBody>
          <a:bodyPr/>
          <a:lstStyle/>
          <a:p>
            <a:r>
              <a:rPr lang="en-US" dirty="0"/>
              <a:t>Persons Obtaining Lawful Permanent Residency by Region of Birth, 2017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FFCE2E-4A17-0044-BDD7-2770279BB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13452DD-109D-A341-B6F3-19C6218C42AC}"/>
              </a:ext>
            </a:extLst>
          </p:cNvPr>
          <p:cNvGraphicFramePr>
            <a:graphicFrameLocks/>
          </p:cNvGraphicFramePr>
          <p:nvPr/>
        </p:nvGraphicFramePr>
        <p:xfrm>
          <a:off x="2857873" y="1703349"/>
          <a:ext cx="6476254" cy="4149090"/>
        </p:xfrm>
        <a:graphic>
          <a:graphicData uri="http://schemas.openxmlformats.org/drawingml/2006/table">
            <a:tbl>
              <a:tblPr/>
              <a:tblGrid>
                <a:gridCol w="3664875">
                  <a:extLst>
                    <a:ext uri="{9D8B030D-6E8A-4147-A177-3AD203B41FA5}">
                      <a16:colId xmlns:a16="http://schemas.microsoft.com/office/drawing/2014/main" val="1861078517"/>
                    </a:ext>
                  </a:extLst>
                </a:gridCol>
                <a:gridCol w="2811379">
                  <a:extLst>
                    <a:ext uri="{9D8B030D-6E8A-4147-A177-3AD203B41FA5}">
                      <a16:colId xmlns:a16="http://schemas.microsoft.com/office/drawing/2014/main" val="47716994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effectLst/>
                        </a:rPr>
                        <a:t>Region of Birth</a:t>
                      </a:r>
                    </a:p>
                  </a:txBody>
                  <a:tcPr marL="95250" marR="95250" marT="47625" marB="47625" anchor="ctr">
                    <a:lnL>
                      <a:noFill/>
                    </a:lnL>
                    <a:lnR>
                      <a:noFill/>
                    </a:lnR>
                    <a:lnB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</a:rPr>
                        <a:t>Number</a:t>
                      </a:r>
                    </a:p>
                  </a:txBody>
                  <a:tcPr marL="95250" marR="95250" marT="47625" marB="47625" anchor="ctr">
                    <a:lnL>
                      <a:noFill/>
                    </a:lnL>
                    <a:lnR>
                      <a:noFill/>
                    </a:lnR>
                    <a:lnB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2245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effectLst/>
                        </a:rPr>
                        <a:t>      Total</a:t>
                      </a:r>
                    </a:p>
                  </a:txBody>
                  <a:tcPr marL="95250" marR="95250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effectLst/>
                        </a:rPr>
                        <a:t>1,127,167</a:t>
                      </a:r>
                    </a:p>
                  </a:txBody>
                  <a:tcPr marL="95250" marR="95250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5104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effectLst/>
                        </a:rPr>
                        <a:t>Africa</a:t>
                      </a:r>
                    </a:p>
                  </a:txBody>
                  <a:tcPr marL="95250" marR="95250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effectLst/>
                        </a:rPr>
                        <a:t>118,824</a:t>
                      </a:r>
                    </a:p>
                  </a:txBody>
                  <a:tcPr marL="95250" marR="95250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7255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effectLst/>
                        </a:rPr>
                        <a:t>Asia</a:t>
                      </a:r>
                    </a:p>
                  </a:txBody>
                  <a:tcPr marL="95250" marR="95250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effectLst/>
                        </a:rPr>
                        <a:t>424,743</a:t>
                      </a:r>
                    </a:p>
                  </a:txBody>
                  <a:tcPr marL="95250" marR="95250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545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effectLst/>
                        </a:rPr>
                        <a:t>Europe</a:t>
                      </a:r>
                    </a:p>
                  </a:txBody>
                  <a:tcPr marL="95250" marR="95250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effectLst/>
                        </a:rPr>
                        <a:t>84,335</a:t>
                      </a:r>
                    </a:p>
                  </a:txBody>
                  <a:tcPr marL="95250" marR="95250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9647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effectLst/>
                        </a:rPr>
                        <a:t>North America</a:t>
                      </a:r>
                    </a:p>
                  </a:txBody>
                  <a:tcPr marL="95250" marR="95250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effectLst/>
                        </a:rPr>
                        <a:t>413,650</a:t>
                      </a:r>
                    </a:p>
                  </a:txBody>
                  <a:tcPr marL="95250" marR="95250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4832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effectLst/>
                        </a:rPr>
                        <a:t>Oceania</a:t>
                      </a:r>
                    </a:p>
                  </a:txBody>
                  <a:tcPr marL="95250" marR="95250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effectLst/>
                        </a:rPr>
                        <a:t>5,071</a:t>
                      </a:r>
                    </a:p>
                  </a:txBody>
                  <a:tcPr marL="95250" marR="95250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4409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effectLst/>
                        </a:rPr>
                        <a:t>South America</a:t>
                      </a:r>
                    </a:p>
                  </a:txBody>
                  <a:tcPr marL="95250" marR="95250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effectLst/>
                        </a:rPr>
                        <a:t>79,076</a:t>
                      </a:r>
                    </a:p>
                  </a:txBody>
                  <a:tcPr marL="95250" marR="95250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8632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effectLst/>
                        </a:rPr>
                        <a:t>Unknown</a:t>
                      </a:r>
                    </a:p>
                  </a:txBody>
                  <a:tcPr marL="95250" marR="95250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effectLst/>
                        </a:rPr>
                        <a:t>1,468</a:t>
                      </a:r>
                    </a:p>
                  </a:txBody>
                  <a:tcPr marL="95250" marR="95250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4600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2886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Coronavirus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2862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CFA09-0AFB-7246-A344-469F30983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6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Im</a:t>
            </a:r>
            <a:r>
              <a:rPr lang="en-US" dirty="0"/>
              <a:t>migrant Population in 2017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646EA99-2103-7443-AE03-9982E2DB3B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5186533" y="959614"/>
            <a:ext cx="5026439" cy="544000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9929D4-5631-6047-A803-96F201AF1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4F8DFE-145A-D84A-890A-939E4FECD1C1}"/>
              </a:ext>
            </a:extLst>
          </p:cNvPr>
          <p:cNvSpPr txBox="1"/>
          <p:nvPr/>
        </p:nvSpPr>
        <p:spPr>
          <a:xfrm>
            <a:off x="3796747" y="6456851"/>
            <a:ext cx="76560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4"/>
              </a:rPr>
              <a:t>https://www.pewresearch.org/fact-tank/2019/07/12/how-pew-research-center-counts-unauthorized-immigrants-in-us/</a:t>
            </a:r>
            <a:endParaRPr lang="en-US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5F6D66-8E3F-C745-8E79-FC46D332BE9F}"/>
              </a:ext>
            </a:extLst>
          </p:cNvPr>
          <p:cNvSpPr txBox="1"/>
          <p:nvPr/>
        </p:nvSpPr>
        <p:spPr>
          <a:xfrm>
            <a:off x="552572" y="2897650"/>
            <a:ext cx="46339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Categories of the total number </a:t>
            </a:r>
          </a:p>
          <a:p>
            <a:r>
              <a:rPr lang="en-US" sz="2400" b="1" dirty="0"/>
              <a:t>of immigrants in the United States.</a:t>
            </a:r>
          </a:p>
        </p:txBody>
      </p:sp>
    </p:spTree>
    <p:extLst>
      <p:ext uri="{BB962C8B-B14F-4D97-AF65-F5344CB8AC3E}">
        <p14:creationId xmlns:p14="http://schemas.microsoft.com/office/powerpoint/2010/main" val="3124340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DE332-FE5D-2A45-911E-6BF86B609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U.S. </a:t>
            </a:r>
            <a:r>
              <a:rPr lang="en-US" dirty="0"/>
              <a:t> Unauthorized Immigration Totals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0AFB86-7C63-5C4D-830A-FAC8FACE6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A37A66-D099-D541-A1C2-5168B1E09F24}"/>
              </a:ext>
            </a:extLst>
          </p:cNvPr>
          <p:cNvSpPr txBox="1"/>
          <p:nvPr/>
        </p:nvSpPr>
        <p:spPr>
          <a:xfrm>
            <a:off x="6334238" y="6456851"/>
            <a:ext cx="5202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Pew Research Center, 5 facts about illegal immigration in the U.S., June 12, 2019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25BB46E-F091-3C43-940F-D31844E60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8395" y="947655"/>
            <a:ext cx="6007261" cy="5306415"/>
          </a:xfrm>
        </p:spPr>
      </p:pic>
    </p:spTree>
    <p:extLst>
      <p:ext uri="{BB962C8B-B14F-4D97-AF65-F5344CB8AC3E}">
        <p14:creationId xmlns:p14="http://schemas.microsoft.com/office/powerpoint/2010/main" val="28472836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0A17F-A627-164B-ABE1-55D0BF05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U.S. </a:t>
            </a:r>
            <a:r>
              <a:rPr lang="en-US" dirty="0"/>
              <a:t> Unauthorized Immigration: Labor Force</a:t>
            </a:r>
          </a:p>
        </p:txBody>
      </p:sp>
      <p:pic>
        <p:nvPicPr>
          <p:cNvPr id="7" name="Content Placeholder 6" descr="A close up of a map&#10;&#10;Description automatically generated">
            <a:extLst>
              <a:ext uri="{FF2B5EF4-FFF2-40B4-BE49-F238E27FC236}">
                <a16:creationId xmlns:a16="http://schemas.microsoft.com/office/drawing/2014/main" id="{F1B4BF71-0251-3C4C-B045-2303D0C88E0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16001" y="1968144"/>
            <a:ext cx="4838700" cy="3619500"/>
          </a:xfrm>
        </p:spPr>
      </p:pic>
      <p:pic>
        <p:nvPicPr>
          <p:cNvPr id="9" name="Content Placeholder 8" descr="A close up of a map&#10;&#10;Description automatically generated">
            <a:extLst>
              <a:ext uri="{FF2B5EF4-FFF2-40B4-BE49-F238E27FC236}">
                <a16:creationId xmlns:a16="http://schemas.microsoft.com/office/drawing/2014/main" id="{8839CEC5-FE77-8F47-971A-0A2F45926A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37300" y="2001044"/>
            <a:ext cx="4851400" cy="351790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D4ADDD-519B-CE46-BCCA-D5B15755A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57BF44-9436-4347-A428-9E0A1F8D9304}"/>
              </a:ext>
            </a:extLst>
          </p:cNvPr>
          <p:cNvSpPr txBox="1"/>
          <p:nvPr/>
        </p:nvSpPr>
        <p:spPr>
          <a:xfrm>
            <a:off x="6334238" y="6456851"/>
            <a:ext cx="5202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Pew Research Center, 5 facts about illegal immigration in the U.S., June 12, 2019</a:t>
            </a:r>
          </a:p>
        </p:txBody>
      </p:sp>
    </p:spTree>
    <p:extLst>
      <p:ext uri="{BB962C8B-B14F-4D97-AF65-F5344CB8AC3E}">
        <p14:creationId xmlns:p14="http://schemas.microsoft.com/office/powerpoint/2010/main" val="3400252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9DC51-7BB2-0F4A-A4D2-DF10DCCE9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54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</a:t>
            </a:r>
            <a:r>
              <a:rPr lang="en-US" dirty="0"/>
              <a:t>authorized Immigration: Education</a:t>
            </a: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9EE8FFE9-F64C-F642-8146-2A3FE37A4C5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3704" y="2204357"/>
            <a:ext cx="5586546" cy="2711337"/>
          </a:xfrm>
        </p:spPr>
      </p:pic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35341C82-FA54-7942-8545-275D26EC2D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279440"/>
            <a:ext cx="5707366" cy="2711337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24061A-9475-BB4F-970C-CF4323BA8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DA69C6-9EE0-DA42-BDD4-5C31189E75ED}"/>
              </a:ext>
            </a:extLst>
          </p:cNvPr>
          <p:cNvSpPr txBox="1"/>
          <p:nvPr/>
        </p:nvSpPr>
        <p:spPr>
          <a:xfrm>
            <a:off x="3280795" y="6456851"/>
            <a:ext cx="8735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Pew Research Center, U.S. unauthorized immigrants are more proficient in English, more educated than a decade ago, May 23, 2019</a:t>
            </a:r>
          </a:p>
        </p:txBody>
      </p:sp>
    </p:spTree>
    <p:extLst>
      <p:ext uri="{BB962C8B-B14F-4D97-AF65-F5344CB8AC3E}">
        <p14:creationId xmlns:p14="http://schemas.microsoft.com/office/powerpoint/2010/main" val="34086074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4E6B7-C332-354D-8F30-7986861E1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Un</a:t>
            </a:r>
            <a:r>
              <a:rPr lang="en-US" dirty="0"/>
              <a:t>authorized Population: Source Countries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13CA6E-8BD3-9F40-A947-78893ED38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057C7201-E664-AC4E-B746-F8BA3B089B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1033" y="1201026"/>
            <a:ext cx="5769934" cy="5029200"/>
          </a:xfrm>
        </p:spPr>
      </p:pic>
    </p:spTree>
    <p:extLst>
      <p:ext uri="{BB962C8B-B14F-4D97-AF65-F5344CB8AC3E}">
        <p14:creationId xmlns:p14="http://schemas.microsoft.com/office/powerpoint/2010/main" val="24981285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AB0AC-1E09-0144-8058-CD6A8284F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</a:t>
            </a:r>
            <a:r>
              <a:rPr lang="en-US" dirty="0"/>
              <a:t>authorized Immigration: 2012-2016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8E3C0D53-2B16-CB4B-932C-CD01B28651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5331" y="1570038"/>
            <a:ext cx="8301337" cy="43513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C0EC66-E547-EB4A-8F52-4481E296D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5D06F6-3A5A-A84F-BCFC-FC61230C34E8}"/>
              </a:ext>
            </a:extLst>
          </p:cNvPr>
          <p:cNvSpPr txBox="1"/>
          <p:nvPr/>
        </p:nvSpPr>
        <p:spPr>
          <a:xfrm>
            <a:off x="3273661" y="6456851"/>
            <a:ext cx="8918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https://www.migrationpolicy.org/programs/data-hub/charts/unauthorized-immigrant-populations-country-and-region-top-state-and-county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844113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4E6BE-B564-CA47-9767-47269EEF5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</a:t>
            </a:r>
            <a:r>
              <a:rPr lang="en-US" dirty="0"/>
              <a:t>authorized Immigration: Where They Live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7A94D5-793A-CD46-A77C-A14087D02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pic>
        <p:nvPicPr>
          <p:cNvPr id="10" name="Content Placeholder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4EEDFE2A-0087-2F4A-81B0-87BB82969A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639691" y="1047523"/>
            <a:ext cx="6912618" cy="5029200"/>
          </a:xfrm>
        </p:spPr>
      </p:pic>
    </p:spTree>
    <p:extLst>
      <p:ext uri="{BB962C8B-B14F-4D97-AF65-F5344CB8AC3E}">
        <p14:creationId xmlns:p14="http://schemas.microsoft.com/office/powerpoint/2010/main" val="857615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F5E89-77FC-5944-BB6E-775370ED9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4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</a:t>
            </a:r>
            <a:r>
              <a:rPr lang="en-US" dirty="0"/>
              <a:t>authorized Immigration: Mode of Entry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FC0F422E-D2EB-2F4A-BBA3-6B103D9CA5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186" y="1201026"/>
            <a:ext cx="11435627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EF969F-A101-4E41-A390-18E29278C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8686D47-5053-BC4B-BE9E-B97EEEF298F3}"/>
              </a:ext>
            </a:extLst>
          </p:cNvPr>
          <p:cNvSpPr/>
          <p:nvPr/>
        </p:nvSpPr>
        <p:spPr>
          <a:xfrm>
            <a:off x="7002966" y="2720898"/>
            <a:ext cx="691375" cy="42374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F6C088-3E78-B643-8C1A-1F7008CC6887}"/>
              </a:ext>
            </a:extLst>
          </p:cNvPr>
          <p:cNvSpPr txBox="1"/>
          <p:nvPr/>
        </p:nvSpPr>
        <p:spPr>
          <a:xfrm>
            <a:off x="10111744" y="2372700"/>
            <a:ext cx="17020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Entry w/o Inspection</a:t>
            </a:r>
          </a:p>
        </p:txBody>
      </p:sp>
    </p:spTree>
    <p:extLst>
      <p:ext uri="{BB962C8B-B14F-4D97-AF65-F5344CB8AC3E}">
        <p14:creationId xmlns:p14="http://schemas.microsoft.com/office/powerpoint/2010/main" val="57544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BCE81-6ABF-1348-91B2-A93F9178F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Do We Care?  Economic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242A6-158C-D24E-B5BC-1CA866666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8771" y="1602225"/>
            <a:ext cx="6814457" cy="4351338"/>
          </a:xfrm>
        </p:spPr>
        <p:txBody>
          <a:bodyPr/>
          <a:lstStyle/>
          <a:p>
            <a:r>
              <a:rPr lang="en-US" dirty="0"/>
              <a:t>GDP</a:t>
            </a:r>
          </a:p>
          <a:p>
            <a:r>
              <a:rPr lang="en-US" dirty="0"/>
              <a:t>Labor markets</a:t>
            </a:r>
          </a:p>
          <a:p>
            <a:r>
              <a:rPr lang="en-US" dirty="0"/>
              <a:t>Government revenue and spending</a:t>
            </a:r>
          </a:p>
          <a:p>
            <a:r>
              <a:rPr lang="en-US" dirty="0"/>
              <a:t>Exports and FDI</a:t>
            </a:r>
          </a:p>
          <a:p>
            <a:r>
              <a:rPr lang="en-US" dirty="0"/>
              <a:t>Crime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FB01EB-E343-3A49-B16C-BBCD5676D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0612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C31F1-565F-3F4D-9DBB-BBEA89A1F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GDP and Labor Markets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A787AD-EBC3-6C41-BC03-75ECC76F5A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6F0BEE-4C4A-3047-AB6A-D08D76B3A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117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53331"/>
            <a:ext cx="11177751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2 (2/15): 	US Economy &amp; Coronavirus Economics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3 (2/22): 	Climate Change Economics (Simone </a:t>
            </a:r>
            <a:r>
              <a:rPr lang="en-US" dirty="0" err="1"/>
              <a:t>Wegge</a:t>
            </a:r>
            <a:r>
              <a:rPr lang="en-US" dirty="0"/>
              <a:t>, CUNY)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4 (3/1):	Immigration Economics (Roger White, Whittier College)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5 (3/8):	Infrastructure Economics (Mallika </a:t>
            </a:r>
            <a:r>
              <a:rPr lang="en-US" dirty="0" err="1"/>
              <a:t>Pung</a:t>
            </a:r>
            <a:r>
              <a:rPr lang="en-US" dirty="0"/>
              <a:t>, Univ. of New Mexico)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6 (3/15):	Trade and Globalization (Alan Deardorff, Univ. of Michigan)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7 (3/22):	The Black-White Wealth Gap (Jon </a:t>
            </a:r>
            <a:r>
              <a:rPr lang="en-US" dirty="0" err="1"/>
              <a:t>Haveman</a:t>
            </a:r>
            <a:r>
              <a:rPr lang="en-US" dirty="0"/>
              <a:t>, NEED)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5457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E5A74-DCC1-5045-9DDC-92540021D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4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Tw</a:t>
            </a:r>
            <a:r>
              <a:rPr lang="en-US" dirty="0"/>
              <a:t>o Sets of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72E5F-C997-5848-82A4-370AB47D1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Aggregate effects: The size of the pie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Income distribution: The size of slices of the pie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D93232-9E01-F144-A467-5C62A558A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4726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86A8A-B2FB-E84A-8092-F417A6CBB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5624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P: How Does This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C34B1-7664-B94A-BE13-AF97388F9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0710"/>
            <a:ext cx="10515600" cy="4351338"/>
          </a:xfrm>
        </p:spPr>
        <p:txBody>
          <a:bodyPr/>
          <a:lstStyle/>
          <a:p>
            <a:r>
              <a:rPr lang="en-US" dirty="0"/>
              <a:t>What determines the size of an economy?</a:t>
            </a:r>
          </a:p>
          <a:p>
            <a:pPr lvl="1"/>
            <a:r>
              <a:rPr lang="en-US" dirty="0"/>
              <a:t>Technology/productivity</a:t>
            </a:r>
          </a:p>
          <a:p>
            <a:pPr lvl="1"/>
            <a:r>
              <a:rPr lang="en-US" dirty="0"/>
              <a:t>Physical capital</a:t>
            </a:r>
          </a:p>
          <a:p>
            <a:pPr lvl="1"/>
            <a:r>
              <a:rPr lang="en-US" dirty="0"/>
              <a:t>The number of workers</a:t>
            </a:r>
          </a:p>
          <a:p>
            <a:pPr lvl="2"/>
            <a:r>
              <a:rPr lang="en-US" dirty="0"/>
              <a:t>Immigration adds to the number of workers.</a:t>
            </a:r>
          </a:p>
          <a:p>
            <a:r>
              <a:rPr lang="en-US" dirty="0"/>
              <a:t>Number of immigrants in the labor force is high</a:t>
            </a:r>
          </a:p>
          <a:p>
            <a:pPr lvl="1"/>
            <a:r>
              <a:rPr lang="en-US" dirty="0"/>
              <a:t>28.2 million foreign-born persons ages 16+ in the labor force in 2018.</a:t>
            </a:r>
          </a:p>
          <a:p>
            <a:pPr lvl="1"/>
            <a:r>
              <a:rPr lang="en-US" dirty="0"/>
              <a:t>17.4% of the total US workforce.</a:t>
            </a:r>
          </a:p>
          <a:p>
            <a:r>
              <a:rPr lang="en-US" dirty="0"/>
              <a:t>Evidence</a:t>
            </a:r>
          </a:p>
          <a:p>
            <a:pPr lvl="1"/>
            <a:r>
              <a:rPr lang="en-US" dirty="0"/>
              <a:t>Immigrants added 11% to GDP ($2 trillion) in 2016.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2B726-8AF5-C344-AD86-78D13A168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061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16E5C-22C1-294A-AA09-534D6328D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Market Implications: Complicated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077F8-E634-5F41-A90F-4A8ECBC6D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Depends on the type of immigrant: Skills/education</a:t>
            </a:r>
          </a:p>
          <a:p>
            <a:pPr lvl="1"/>
            <a:r>
              <a:rPr lang="en-US" dirty="0"/>
              <a:t>Similar to native-born population?</a:t>
            </a:r>
          </a:p>
          <a:p>
            <a:pPr lvl="1"/>
            <a:r>
              <a:rPr lang="en-US" dirty="0"/>
              <a:t>Low-skilled?</a:t>
            </a:r>
          </a:p>
          <a:p>
            <a:pPr lvl="1"/>
            <a:r>
              <a:rPr lang="en-US" dirty="0"/>
              <a:t>Highly skilled?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Brings capital market implications</a:t>
            </a:r>
          </a:p>
          <a:p>
            <a:pPr lvl="1"/>
            <a:r>
              <a:rPr lang="en-US" dirty="0"/>
              <a:t>Low-skilled – capital supplementing</a:t>
            </a:r>
          </a:p>
          <a:p>
            <a:pPr lvl="1"/>
            <a:r>
              <a:rPr lang="en-US" dirty="0"/>
              <a:t>Highly skilled – capital complementing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528512-04FA-144D-BFC3-F7E338B98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C2CCCF-25E0-0C43-AAD7-9F2EB5BD1C96}"/>
              </a:ext>
            </a:extLst>
          </p:cNvPr>
          <p:cNvSpPr txBox="1"/>
          <p:nvPr/>
        </p:nvSpPr>
        <p:spPr>
          <a:xfrm>
            <a:off x="9007773" y="6478751"/>
            <a:ext cx="22161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Hong &amp; McLaren (2015).</a:t>
            </a:r>
          </a:p>
        </p:txBody>
      </p:sp>
    </p:spTree>
    <p:extLst>
      <p:ext uri="{BB962C8B-B14F-4D97-AF65-F5344CB8AC3E}">
        <p14:creationId xmlns:p14="http://schemas.microsoft.com/office/powerpoint/2010/main" val="37970224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45557-F3EB-7348-A79D-F75E2C047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5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Market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C0F40-6E11-474D-A254-D1F28C7F2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Provides net benefits to the receiving economy</a:t>
            </a:r>
          </a:p>
          <a:p>
            <a:pPr lvl="1"/>
            <a:r>
              <a:rPr lang="en-US" dirty="0"/>
              <a:t>Larger labor supply.</a:t>
            </a:r>
          </a:p>
          <a:p>
            <a:pPr lvl="1"/>
            <a:r>
              <a:rPr lang="en-US" dirty="0"/>
              <a:t>Changes in labor prices increase production of goods and services that use the type of labor offered by immigrants.</a:t>
            </a:r>
          </a:p>
          <a:p>
            <a:r>
              <a:rPr lang="en-US" dirty="0"/>
              <a:t>Short run: there are winners and losers</a:t>
            </a:r>
          </a:p>
          <a:p>
            <a:pPr lvl="1"/>
            <a:r>
              <a:rPr lang="en-US" dirty="0"/>
              <a:t>Changes in wage structure and returns to capital affect native-born workers differently.</a:t>
            </a:r>
          </a:p>
          <a:p>
            <a:r>
              <a:rPr lang="en-US" dirty="0"/>
              <a:t>Long run: could be no winners, but also no losers</a:t>
            </a:r>
          </a:p>
          <a:p>
            <a:pPr lvl="1"/>
            <a:r>
              <a:rPr lang="en-US" dirty="0"/>
              <a:t>The economy might adjust to pre-immigration wage structure and returns to capital. No change for native-born individuals.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26EE44-134C-FA4C-A84F-F184BDC7B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1148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155FD-B9CC-3F44-A9E4-C804CCD1D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Market Implications: Basic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A5D2B-A595-3144-BA24-37A8FF43D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the immigrants have the same skills as the native-born population in a city</a:t>
            </a:r>
          </a:p>
          <a:p>
            <a:pPr lvl="1"/>
            <a:r>
              <a:rPr lang="en-US" dirty="0"/>
              <a:t>Short run: </a:t>
            </a:r>
            <a:r>
              <a:rPr lang="en-US" b="1" i="1" dirty="0"/>
              <a:t>workers lose and owners of capital win</a:t>
            </a:r>
          </a:p>
          <a:p>
            <a:pPr lvl="2"/>
            <a:r>
              <a:rPr lang="en-US" dirty="0"/>
              <a:t>Higher ratio of labor to capital.</a:t>
            </a:r>
          </a:p>
          <a:p>
            <a:pPr lvl="3"/>
            <a:r>
              <a:rPr lang="en-US" dirty="0"/>
              <a:t>Wages decline, and the returns to capital rise.</a:t>
            </a:r>
          </a:p>
          <a:p>
            <a:pPr marL="1371600" lvl="3" indent="0">
              <a:buNone/>
            </a:pPr>
            <a:endParaRPr lang="en-US" dirty="0"/>
          </a:p>
          <a:p>
            <a:pPr lvl="1"/>
            <a:r>
              <a:rPr lang="en-US" dirty="0"/>
              <a:t>Long run: </a:t>
            </a:r>
            <a:r>
              <a:rPr lang="en-US" b="1" i="1" dirty="0"/>
              <a:t>there are no losers or winners</a:t>
            </a:r>
          </a:p>
          <a:p>
            <a:pPr lvl="2"/>
            <a:r>
              <a:rPr lang="en-US" dirty="0"/>
              <a:t>Capital flows into the city</a:t>
            </a:r>
          </a:p>
          <a:p>
            <a:pPr lvl="3"/>
            <a:r>
              <a:rPr lang="en-US" dirty="0"/>
              <a:t>Because the returns are now higher here than elsewhere</a:t>
            </a:r>
          </a:p>
          <a:p>
            <a:pPr lvl="2"/>
            <a:r>
              <a:rPr lang="en-US" dirty="0"/>
              <a:t>The original ratio of labor to capital is restored.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1CA8FC-0DF0-FF40-887D-73C6EAF50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0143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90C0D-E035-FF48-9CFF-691DCF701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Lab</a:t>
            </a:r>
            <a:r>
              <a:rPr lang="en-US" sz="3600" dirty="0"/>
              <a:t>or Market Implications: Low-Skill Immigrants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A45E9D-7A1C-FC40-8068-3EDB7D382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BF49153-2F34-ED41-AC15-F0A1A28D7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Suppose the immigrants are less skilled than the native-born population in a city</a:t>
            </a:r>
          </a:p>
          <a:p>
            <a:pPr lvl="1"/>
            <a:r>
              <a:rPr lang="en-US" dirty="0"/>
              <a:t>Short run:  </a:t>
            </a:r>
            <a:r>
              <a:rPr lang="en-US" i="1" dirty="0"/>
              <a:t>low-skilled </a:t>
            </a:r>
            <a:r>
              <a:rPr lang="en-US" dirty="0"/>
              <a:t>workers are losers</a:t>
            </a:r>
          </a:p>
          <a:p>
            <a:pPr lvl="2"/>
            <a:r>
              <a:rPr lang="en-US" dirty="0"/>
              <a:t>Supply of low-skilled workers goes up, so their wages go down.</a:t>
            </a:r>
          </a:p>
          <a:p>
            <a:pPr marL="1371600" lvl="3" indent="0">
              <a:buNone/>
            </a:pPr>
            <a:endParaRPr lang="en-US" dirty="0"/>
          </a:p>
          <a:p>
            <a:pPr lvl="1"/>
            <a:r>
              <a:rPr lang="en-US" dirty="0"/>
              <a:t>Long run: there need not be any losers, but there may still be</a:t>
            </a:r>
          </a:p>
          <a:p>
            <a:pPr lvl="2"/>
            <a:r>
              <a:rPr lang="en-US" dirty="0"/>
              <a:t>Prices adjust</a:t>
            </a:r>
          </a:p>
          <a:p>
            <a:pPr lvl="3"/>
            <a:r>
              <a:rPr lang="en-US" dirty="0"/>
              <a:t>Purchasing power of low-skilled workers need not be lower.</a:t>
            </a:r>
          </a:p>
          <a:p>
            <a:pPr marL="1371600" lvl="3" indent="0">
              <a:buNone/>
            </a:pPr>
            <a:endParaRPr lang="en-US" dirty="0"/>
          </a:p>
          <a:p>
            <a:pPr lvl="2"/>
            <a:r>
              <a:rPr lang="en-US" b="1" dirty="0"/>
              <a:t>Subtlety</a:t>
            </a:r>
            <a:r>
              <a:rPr lang="en-US" dirty="0"/>
              <a:t>: Opportunities for low-skilled native-born workers expand as the economy expands.</a:t>
            </a:r>
          </a:p>
          <a:p>
            <a:pPr lvl="3"/>
            <a:r>
              <a:rPr lang="en-US" dirty="0"/>
              <a:t>Greater demand for English-proficient workers.</a:t>
            </a:r>
          </a:p>
        </p:txBody>
      </p:sp>
    </p:spTree>
    <p:extLst>
      <p:ext uri="{BB962C8B-B14F-4D97-AF65-F5344CB8AC3E}">
        <p14:creationId xmlns:p14="http://schemas.microsoft.com/office/powerpoint/2010/main" val="7996939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2D113-B15B-1C43-839B-5183D1786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5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Market Implications: General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7E326-7C37-DF4E-8DDF-32B8C6F6F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Short run</a:t>
            </a:r>
          </a:p>
          <a:p>
            <a:pPr lvl="1">
              <a:spcAft>
                <a:spcPts val="500"/>
              </a:spcAft>
            </a:pPr>
            <a:r>
              <a:rPr lang="en-US" dirty="0"/>
              <a:t>Harm likely to native-born workers who are similar to immigrants.</a:t>
            </a:r>
          </a:p>
          <a:p>
            <a:pPr lvl="1">
              <a:spcAft>
                <a:spcPts val="500"/>
              </a:spcAft>
            </a:pPr>
            <a:r>
              <a:rPr lang="en-US" dirty="0"/>
              <a:t>Benefit likely for other workers and owners of capital.</a:t>
            </a:r>
          </a:p>
          <a:p>
            <a:r>
              <a:rPr lang="en-US" dirty="0"/>
              <a:t>Long run</a:t>
            </a:r>
          </a:p>
          <a:p>
            <a:pPr lvl="1">
              <a:spcAft>
                <a:spcPts val="500"/>
              </a:spcAft>
            </a:pPr>
            <a:r>
              <a:rPr lang="en-US" b="1" i="1" dirty="0"/>
              <a:t>Lower prices </a:t>
            </a:r>
            <a:r>
              <a:rPr lang="en-US" dirty="0"/>
              <a:t>will restore some of the purchasing power of those harmed.</a:t>
            </a:r>
          </a:p>
          <a:p>
            <a:pPr lvl="1">
              <a:spcAft>
                <a:spcPts val="500"/>
              </a:spcAft>
            </a:pPr>
            <a:r>
              <a:rPr lang="en-US" b="1" i="1" dirty="0"/>
              <a:t>Expanded opportunities </a:t>
            </a:r>
            <a:r>
              <a:rPr lang="en-US" dirty="0"/>
              <a:t>may restore wages of harmed native-born workers.</a:t>
            </a:r>
          </a:p>
          <a:p>
            <a:pPr lvl="1">
              <a:spcAft>
                <a:spcPts val="500"/>
              </a:spcAft>
            </a:pPr>
            <a:r>
              <a:rPr lang="en-US" dirty="0"/>
              <a:t>Inflows of other types of labor and capital may </a:t>
            </a:r>
            <a:r>
              <a:rPr lang="en-US" b="1" i="1" dirty="0"/>
              <a:t>return the economy to its pre-immigration wage structure and production patterns</a:t>
            </a:r>
            <a:r>
              <a:rPr lang="en-US" dirty="0"/>
              <a:t>.</a:t>
            </a:r>
          </a:p>
          <a:p>
            <a:pPr lvl="1">
              <a:spcAft>
                <a:spcPts val="500"/>
              </a:spcAft>
            </a:pPr>
            <a:endParaRPr lang="en-US" dirty="0"/>
          </a:p>
          <a:p>
            <a:pPr lvl="1">
              <a:spcAft>
                <a:spcPts val="500"/>
              </a:spcAft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AEFBF-AC76-7C42-AD00-7D195CA33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3629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4C882-2DEC-F844-9E26-8CEFBE4CF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Pat</a:t>
            </a:r>
            <a:r>
              <a:rPr lang="en-US" dirty="0"/>
              <a:t>tern of Immigration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78DA47E9-7BA4-2B4D-B581-AEAB16CBC5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178557" y="1570038"/>
            <a:ext cx="7834885" cy="43513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9BE5CA-1B77-F240-A20A-76E077B4C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035640-5858-434E-A990-6D684F8F7B6E}"/>
              </a:ext>
            </a:extLst>
          </p:cNvPr>
          <p:cNvSpPr txBox="1"/>
          <p:nvPr/>
        </p:nvSpPr>
        <p:spPr>
          <a:xfrm>
            <a:off x="9014792" y="6483194"/>
            <a:ext cx="2484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Blau</a:t>
            </a:r>
            <a:r>
              <a:rPr lang="en-US" sz="1200" dirty="0"/>
              <a:t> &amp; Mackie (2017), p. 88</a:t>
            </a:r>
            <a:r>
              <a:rPr lang="en-US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29BDA6-1EB4-8A48-8979-728EF3B13BC7}"/>
              </a:ext>
            </a:extLst>
          </p:cNvPr>
          <p:cNvSpPr txBox="1"/>
          <p:nvPr/>
        </p:nvSpPr>
        <p:spPr>
          <a:xfrm>
            <a:off x="3731740" y="1200706"/>
            <a:ext cx="6328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Educational Attainment of Recent Immigrants – Last 5 Decades</a:t>
            </a:r>
          </a:p>
        </p:txBody>
      </p:sp>
    </p:spTree>
    <p:extLst>
      <p:ext uri="{BB962C8B-B14F-4D97-AF65-F5344CB8AC3E}">
        <p14:creationId xmlns:p14="http://schemas.microsoft.com/office/powerpoint/2010/main" val="38125804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BF05E-E87C-2546-844B-714997760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Rec</a:t>
            </a:r>
            <a:r>
              <a:rPr lang="en-US" sz="3800" dirty="0"/>
              <a:t>ent Immigrants Are Less and More Educated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CA4AF8-45EE-D44B-B3FA-E7F87F3AA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  <p:pic>
        <p:nvPicPr>
          <p:cNvPr id="10" name="Content Placeholder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9AFA260E-43BC-C94D-8D3B-C0AB9E9C70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325941" y="1201026"/>
            <a:ext cx="7540118" cy="5029200"/>
          </a:xfrm>
        </p:spPr>
      </p:pic>
    </p:spTree>
    <p:extLst>
      <p:ext uri="{BB962C8B-B14F-4D97-AF65-F5344CB8AC3E}">
        <p14:creationId xmlns:p14="http://schemas.microsoft.com/office/powerpoint/2010/main" val="2572650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D97F7-C173-3844-BA1F-9FFA56F74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Skil</a:t>
            </a:r>
            <a:r>
              <a:rPr lang="en-US" dirty="0"/>
              <a:t>led Immigrants and Innovation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B3CE2-9C5F-AD46-95E6-9478378B7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1% increase in the share of the immigrant college graduate population</a:t>
            </a:r>
          </a:p>
          <a:p>
            <a:pPr lvl="1"/>
            <a:r>
              <a:rPr lang="en-US" dirty="0"/>
              <a:t>9-18% increase in patenting per capita</a:t>
            </a:r>
          </a:p>
          <a:p>
            <a:pPr lvl="1"/>
            <a:r>
              <a:rPr lang="en-US" dirty="0"/>
              <a:t>Increased </a:t>
            </a:r>
            <a:r>
              <a:rPr lang="en-US"/>
              <a:t>immigration increases </a:t>
            </a:r>
            <a:r>
              <a:rPr lang="en-US" dirty="0"/>
              <a:t>patenting by native-born population</a:t>
            </a:r>
          </a:p>
          <a:p>
            <a:pPr lvl="1"/>
            <a:r>
              <a:rPr lang="en-US" dirty="0"/>
              <a:t>Nonetheless, the effect is positive</a:t>
            </a:r>
          </a:p>
          <a:p>
            <a:r>
              <a:rPr lang="en-US" dirty="0"/>
              <a:t>In the 1990s</a:t>
            </a:r>
          </a:p>
          <a:p>
            <a:pPr lvl="1"/>
            <a:r>
              <a:rPr lang="en-US" dirty="0"/>
              <a:t>Increased skilled immigration can account for one-third of increased patenting in that decade.</a:t>
            </a:r>
          </a:p>
          <a:p>
            <a:pPr lvl="1"/>
            <a:r>
              <a:rPr lang="en-US" dirty="0"/>
              <a:t>This translates into a 1.4-2.5% increase in GDP per capita by the end of the decade.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7D936-0061-B645-AA1F-E3A0D795C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716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in the chat.</a:t>
            </a:r>
          </a:p>
          <a:p>
            <a:pPr lvl="1"/>
            <a:r>
              <a:rPr lang="en-US" dirty="0"/>
              <a:t>I will try to handle them as they come up, but I may take them in a bunch as time permits.</a:t>
            </a:r>
          </a:p>
          <a:p>
            <a:r>
              <a:rPr lang="en-US" dirty="0"/>
              <a:t>We will do a verbal Q&amp;A once the material has been presented.</a:t>
            </a:r>
          </a:p>
          <a:p>
            <a:pPr lvl="1"/>
            <a:r>
              <a:rPr lang="en-US" dirty="0"/>
              <a:t>And the questions in the chat have been addressed.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7926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D97F7-C173-3844-BA1F-9FFA56F74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migrants and Entrepreneurship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26ED0094-8411-9141-9AB3-58E4CAE425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7780" y="1562708"/>
            <a:ext cx="7696439" cy="466751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7D936-0061-B645-AA1F-E3A0D795C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5D4698-A432-4741-9100-E4DD992576A8}"/>
              </a:ext>
            </a:extLst>
          </p:cNvPr>
          <p:cNvSpPr txBox="1"/>
          <p:nvPr/>
        </p:nvSpPr>
        <p:spPr>
          <a:xfrm>
            <a:off x="3794824" y="1117759"/>
            <a:ext cx="4602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Self-Employment Rates by Nativity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6BC315-3302-4F4F-BBB9-933B04F246C1}"/>
              </a:ext>
            </a:extLst>
          </p:cNvPr>
          <p:cNvSpPr txBox="1"/>
          <p:nvPr/>
        </p:nvSpPr>
        <p:spPr>
          <a:xfrm>
            <a:off x="7215809" y="6484087"/>
            <a:ext cx="4253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Magnus Lofstrom from Current Population Survey Data.</a:t>
            </a:r>
          </a:p>
        </p:txBody>
      </p:sp>
    </p:spTree>
    <p:extLst>
      <p:ext uri="{BB962C8B-B14F-4D97-AF65-F5344CB8AC3E}">
        <p14:creationId xmlns:p14="http://schemas.microsoft.com/office/powerpoint/2010/main" val="3433639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41CFE-B09C-6441-A0BB-A90046F59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migration and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7E6749-0B61-B140-8515-E5AE5CF0C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496007-CD79-4942-9FAD-981618A35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121" y="933061"/>
            <a:ext cx="8390117" cy="52971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CBE16E-842D-AC46-A1E4-29AAA947E992}"/>
              </a:ext>
            </a:extLst>
          </p:cNvPr>
          <p:cNvSpPr txBox="1"/>
          <p:nvPr/>
        </p:nvSpPr>
        <p:spPr>
          <a:xfrm>
            <a:off x="2961861" y="6457890"/>
            <a:ext cx="9367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defRPr/>
            </a:pPr>
            <a:r>
              <a:rPr lang="en-US" sz="1200" dirty="0"/>
              <a:t>Source: Ping Xu, James C. Garand, and Ling Zhu, “How immigration makes income inequality worse in the U.S.” (October 2015), Figure 1.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F172137-6E18-2C43-BE0D-964E35DAB0D0}"/>
              </a:ext>
            </a:extLst>
          </p:cNvPr>
          <p:cNvSpPr/>
          <p:nvPr/>
        </p:nvSpPr>
        <p:spPr>
          <a:xfrm>
            <a:off x="5295900" y="1625600"/>
            <a:ext cx="1638300" cy="266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CD3D5C6-6417-E844-AA63-DEE772CF5AC2}"/>
              </a:ext>
            </a:extLst>
          </p:cNvPr>
          <p:cNvSpPr/>
          <p:nvPr/>
        </p:nvSpPr>
        <p:spPr>
          <a:xfrm>
            <a:off x="6418682" y="2713394"/>
            <a:ext cx="1792255" cy="4403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12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51702-15BD-7D49-8A60-21CF25523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migration and Inequality: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2DA72-A850-5148-89E8-F53E39E06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Beginning in about 1970, the immigrant share of the US </a:t>
            </a:r>
            <a:br>
              <a:rPr lang="en-US" dirty="0"/>
            </a:br>
            <a:r>
              <a:rPr lang="en-US" dirty="0"/>
              <a:t>population increased dramatically. </a:t>
            </a:r>
          </a:p>
          <a:p>
            <a:pPr lvl="1"/>
            <a:r>
              <a:rPr lang="en-US" dirty="0"/>
              <a:t>5% in 1970 and 14% in 2016</a:t>
            </a:r>
          </a:p>
          <a:p>
            <a:r>
              <a:rPr lang="en-US" dirty="0"/>
              <a:t>Compared to the native born, immigrants:</a:t>
            </a:r>
          </a:p>
          <a:p>
            <a:pPr lvl="1"/>
            <a:r>
              <a:rPr lang="en-US" dirty="0"/>
              <a:t>Comprise a larger share of less-educated workers (less than HS diploma)</a:t>
            </a:r>
          </a:p>
          <a:p>
            <a:pPr lvl="1"/>
            <a:r>
              <a:rPr lang="en-US" dirty="0"/>
              <a:t>Comprise a larger share of highly educated workers (advanced degree)</a:t>
            </a:r>
          </a:p>
          <a:p>
            <a:r>
              <a:rPr lang="en-US" dirty="0"/>
              <a:t>Immigration has likely increased income inequality.</a:t>
            </a:r>
          </a:p>
          <a:p>
            <a:r>
              <a:rPr lang="en-US" dirty="0"/>
              <a:t>Its effect has likely been small.</a:t>
            </a:r>
          </a:p>
          <a:p>
            <a:pPr lvl="1"/>
            <a:r>
              <a:rPr lang="en-US" dirty="0"/>
              <a:t>~5% between 1980 and 2000</a:t>
            </a:r>
          </a:p>
          <a:p>
            <a:pPr lvl="1"/>
            <a:r>
              <a:rPr lang="en-US" dirty="0"/>
              <a:t>No reason to think it has been bigger since then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81B2EA-61CC-BA4A-B986-69FA4028A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839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C31F1-565F-3F4D-9DBB-BBEA89A1F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Revenues and Expenditures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A787AD-EBC3-6C41-BC03-75ECC76F5A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6F0BEE-4C4A-3047-AB6A-D08D76B3A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4513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B1811-69A7-9C46-BC2A-2BEB4A46B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Is This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5F6E8-7248-A746-8879-A06B0BD63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Important for understanding whether immigrants will be net contributors to the economy.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Two additional reasons:</a:t>
            </a:r>
          </a:p>
          <a:p>
            <a:pPr lvl="1"/>
            <a:r>
              <a:rPr lang="en-US" dirty="0"/>
              <a:t>Taxpayer inequity geographically</a:t>
            </a:r>
          </a:p>
          <a:p>
            <a:pPr lvl="1"/>
            <a:r>
              <a:rPr lang="en-US" dirty="0"/>
              <a:t>Necessary to understand the full consequences of admitting additional immigrants into the country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EBAB4F-341C-0B4A-8BE0-718A775F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5724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F93E5-95A3-7C4C-95E6-161EEE68C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Top</a:t>
            </a:r>
            <a:r>
              <a:rPr lang="en-US" dirty="0"/>
              <a:t>ics?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2E27E-5310-3A4E-91F2-02C6FAC64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Basic Question:</a:t>
            </a:r>
          </a:p>
          <a:p>
            <a:pPr lvl="1"/>
            <a:r>
              <a:rPr lang="en-US" dirty="0"/>
              <a:t>Taxes (income, sales, and other) immigrants pay vs. government expenditures on public benefits and services they receive.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More complicated:</a:t>
            </a:r>
          </a:p>
          <a:p>
            <a:pPr lvl="1"/>
            <a:r>
              <a:rPr lang="en-US" dirty="0"/>
              <a:t>Immigrants also affect the fiscal equation for many native-born residents.</a:t>
            </a:r>
          </a:p>
          <a:p>
            <a:pPr lvl="2"/>
            <a:r>
              <a:rPr lang="en-US" dirty="0"/>
              <a:t>Indirectly through labor and capital markets.</a:t>
            </a:r>
          </a:p>
          <a:p>
            <a:pPr lvl="2"/>
            <a:r>
              <a:rPr lang="en-US" dirty="0"/>
              <a:t>Changes in wages and the return to capital.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673F82-C020-F648-99EE-C19203A39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4212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4B135-034B-9144-9ADF-7496CB87E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Ag</a:t>
            </a:r>
            <a:r>
              <a:rPr lang="en-US" dirty="0"/>
              <a:t>e-Specific Taxes and Benefits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AE42E492-8C25-A34F-9BDE-9C164079CB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928496" y="1201026"/>
            <a:ext cx="6344255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8E0B02-7279-A946-B1CE-34C598C90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37AC8D-4CEE-5241-A353-D911C6C83FEB}"/>
              </a:ext>
            </a:extLst>
          </p:cNvPr>
          <p:cNvSpPr txBox="1"/>
          <p:nvPr/>
        </p:nvSpPr>
        <p:spPr>
          <a:xfrm>
            <a:off x="3851763" y="1323460"/>
            <a:ext cx="448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By Immigrant Generation, United States, 2012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693EF1-5E4F-0A4E-A666-BF0BF7964404}"/>
              </a:ext>
            </a:extLst>
          </p:cNvPr>
          <p:cNvSpPr txBox="1"/>
          <p:nvPr/>
        </p:nvSpPr>
        <p:spPr>
          <a:xfrm>
            <a:off x="9377618" y="6456851"/>
            <a:ext cx="25324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Blau</a:t>
            </a:r>
            <a:r>
              <a:rPr lang="en-US" sz="1200" dirty="0"/>
              <a:t> &amp; Mackie (2017), p. 325.</a:t>
            </a:r>
          </a:p>
        </p:txBody>
      </p:sp>
    </p:spTree>
    <p:extLst>
      <p:ext uri="{BB962C8B-B14F-4D97-AF65-F5344CB8AC3E}">
        <p14:creationId xmlns:p14="http://schemas.microsoft.com/office/powerpoint/2010/main" val="31890644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23425-C70D-5340-A888-A1D0EFF72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Do We Know?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B08CD-79B5-114D-900F-7D33C1AF3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Immigrants who arrive while of working age:</a:t>
            </a:r>
          </a:p>
          <a:p>
            <a:pPr lvl="1"/>
            <a:r>
              <a:rPr lang="en-US" dirty="0"/>
              <a:t>Are, on average, net contributors.</a:t>
            </a:r>
          </a:p>
          <a:p>
            <a:pPr lvl="1"/>
            <a:r>
              <a:rPr lang="en-US" dirty="0"/>
              <a:t>21-year-old with a high school diploma: +$126,000 over a lifetime</a:t>
            </a:r>
          </a:p>
          <a:p>
            <a:pPr lvl="2"/>
            <a:r>
              <a:rPr lang="en-US" dirty="0"/>
              <a:t>Though this value gradually declines with age at arrival.</a:t>
            </a:r>
          </a:p>
          <a:p>
            <a:pPr lvl="2"/>
            <a:r>
              <a:rPr lang="en-US" dirty="0"/>
              <a:t>Turns negative for arrivals of age 35+</a:t>
            </a:r>
          </a:p>
          <a:p>
            <a:r>
              <a:rPr lang="en-US" dirty="0"/>
              <a:t>Net contribution crucially depends on characteristics</a:t>
            </a:r>
          </a:p>
          <a:p>
            <a:pPr lvl="1"/>
            <a:r>
              <a:rPr lang="en-US" dirty="0"/>
              <a:t>Age distribution, family composition, health status, fertility patterns</a:t>
            </a:r>
          </a:p>
          <a:p>
            <a:pPr lvl="1"/>
            <a:r>
              <a:rPr lang="en-US" dirty="0"/>
              <a:t>Temporary or permanent relocation</a:t>
            </a:r>
          </a:p>
          <a:p>
            <a:pPr lvl="1"/>
            <a:r>
              <a:rPr lang="en-US" dirty="0"/>
              <a:t>Employment in the legal labor market</a:t>
            </a:r>
          </a:p>
          <a:p>
            <a:pPr lvl="1"/>
            <a:r>
              <a:rPr lang="en-US" dirty="0"/>
              <a:t>Authorized or unauthorized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A68A18-D2C3-4D47-8900-D04C984EA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7549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9FD38-EE29-0B46-9A7F-53F46F33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/>
              <a:t>tom Line/Consensus of Estimates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5AE7C-6F2A-024C-906E-5FF43F4DC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Federal level: fiscal impact is generally positive.</a:t>
            </a:r>
          </a:p>
          <a:p>
            <a:endParaRPr lang="en-US" dirty="0"/>
          </a:p>
          <a:p>
            <a:r>
              <a:rPr lang="en-US" dirty="0"/>
              <a:t>State and local level: typically negative fiscal impact.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B44A18-E47E-BD47-8301-67DF6E513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4683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FEF8F-0DD3-8940-A910-A8B2199AD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plications for Major Federal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A28D5-66D0-1E40-8B1E-8F953E510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Documented immigrants are less likely to use Social Security and Medicare.</a:t>
            </a:r>
          </a:p>
          <a:p>
            <a:endParaRPr lang="en-US" dirty="0"/>
          </a:p>
          <a:p>
            <a:r>
              <a:rPr lang="en-US" dirty="0"/>
              <a:t>Unauthorized immigrants are ineligible.</a:t>
            </a:r>
          </a:p>
          <a:p>
            <a:pPr lvl="1"/>
            <a:r>
              <a:rPr lang="en-US" dirty="0"/>
              <a:t>They will pay into the system but cannot receive benefits.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Medicaid: not available to legal residents for the first five years.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Provide a source of revenue for an aging population.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2A6789-06B2-2D4D-8B55-94E977B2D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544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811709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The Economics of Immigration</a:t>
            </a:r>
            <a:endParaRPr lang="en-US" sz="4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</a:t>
            </a:fld>
            <a:endParaRPr lang="en-US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DDCD7B4E-2843-5E42-BD7B-2CEA54746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246" y="572552"/>
            <a:ext cx="3492500" cy="2324100"/>
          </a:xfrm>
          <a:prstGeom prst="rect">
            <a:avLst/>
          </a:prstGeom>
        </p:spPr>
      </p:pic>
      <p:pic>
        <p:nvPicPr>
          <p:cNvPr id="7" name="Picture 6" descr="A statue of a person&#10;&#10;Description automatically generated">
            <a:extLst>
              <a:ext uri="{FF2B5EF4-FFF2-40B4-BE49-F238E27FC236}">
                <a16:creationId xmlns:a16="http://schemas.microsoft.com/office/drawing/2014/main" id="{DB2F1D5D-1B3B-5E4F-9B0B-5B9013118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1993" y="3869840"/>
            <a:ext cx="35179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049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32535-C13D-6846-B772-84315E0B4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Aging US Population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FBFBDE69-64B0-8E41-B4B8-5B997778E2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30272" y="1201026"/>
            <a:ext cx="7731456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2327B8-F634-BD4A-B771-2FF097C70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430AD3-D3DE-CF45-BF90-CA00615FA42E}"/>
              </a:ext>
            </a:extLst>
          </p:cNvPr>
          <p:cNvSpPr txBox="1"/>
          <p:nvPr/>
        </p:nvSpPr>
        <p:spPr>
          <a:xfrm>
            <a:off x="9292658" y="6456851"/>
            <a:ext cx="24538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Blau</a:t>
            </a:r>
            <a:r>
              <a:rPr lang="en-US" sz="1200" dirty="0"/>
              <a:t> &amp; Mackie (2017), p. 63.</a:t>
            </a:r>
          </a:p>
        </p:txBody>
      </p:sp>
    </p:spTree>
    <p:extLst>
      <p:ext uri="{BB962C8B-B14F-4D97-AF65-F5344CB8AC3E}">
        <p14:creationId xmlns:p14="http://schemas.microsoft.com/office/powerpoint/2010/main" val="27460180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2DB36-3ADF-9D4D-AA3D-A2E9E0215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plications for Social Security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EECCBD09-726E-FC43-8996-4E1F2C3197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8855" y="1325563"/>
            <a:ext cx="6514289" cy="48006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202C15-554E-AF4D-80F6-886F2FD95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E82D8F-9841-084D-B20A-89742894878A}"/>
              </a:ext>
            </a:extLst>
          </p:cNvPr>
          <p:cNvSpPr txBox="1"/>
          <p:nvPr/>
        </p:nvSpPr>
        <p:spPr>
          <a:xfrm>
            <a:off x="3208342" y="956231"/>
            <a:ext cx="5008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Population Age 65+ per 100 of Working Age (25-64)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6F23E4-2487-F94D-9E39-056CF9A25681}"/>
              </a:ext>
            </a:extLst>
          </p:cNvPr>
          <p:cNvSpPr txBox="1"/>
          <p:nvPr/>
        </p:nvSpPr>
        <p:spPr>
          <a:xfrm>
            <a:off x="9547384" y="6560914"/>
            <a:ext cx="20691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Blau</a:t>
            </a:r>
            <a:r>
              <a:rPr lang="en-US" sz="1200" dirty="0"/>
              <a:t> &amp; Mackie (2017).</a:t>
            </a:r>
          </a:p>
        </p:txBody>
      </p:sp>
    </p:spTree>
    <p:extLst>
      <p:ext uri="{BB962C8B-B14F-4D97-AF65-F5344CB8AC3E}">
        <p14:creationId xmlns:p14="http://schemas.microsoft.com/office/powerpoint/2010/main" val="35295281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89B5F-EFBA-F94D-9F6F-C74286096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Implications of Immigration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77700C-6F47-8048-A110-0813C6A621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256FD9-5820-1D46-BF83-877FDDC70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8598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6A878-61C0-6647-B446-A32FA1027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Exp</a:t>
            </a:r>
            <a:r>
              <a:rPr lang="en-US" dirty="0"/>
              <a:t>orts and FDI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208B5-5DA9-A447-8C7B-F9DD4A960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Flows of goods, services, and investments internationally rely heavily:</a:t>
            </a:r>
          </a:p>
          <a:p>
            <a:pPr lvl="1"/>
            <a:r>
              <a:rPr lang="en-US" dirty="0"/>
              <a:t>Information</a:t>
            </a:r>
          </a:p>
          <a:p>
            <a:pPr lvl="1"/>
            <a:r>
              <a:rPr lang="en-US" dirty="0"/>
              <a:t>Contacts abroad</a:t>
            </a:r>
          </a:p>
          <a:p>
            <a:r>
              <a:rPr lang="en-US" dirty="0"/>
              <a:t>Immigrants bring both information and networks.</a:t>
            </a:r>
          </a:p>
          <a:p>
            <a:r>
              <a:rPr lang="en-US" dirty="0"/>
              <a:t>A variety of studies show that increased immigration from a particular country leads to</a:t>
            </a:r>
          </a:p>
          <a:p>
            <a:pPr lvl="1"/>
            <a:r>
              <a:rPr lang="en-US" dirty="0"/>
              <a:t>Increased exports to that country.</a:t>
            </a:r>
          </a:p>
          <a:p>
            <a:pPr lvl="1"/>
            <a:r>
              <a:rPr lang="en-US" dirty="0"/>
              <a:t>Increased flows of investment to that country.</a:t>
            </a:r>
          </a:p>
          <a:p>
            <a:r>
              <a:rPr lang="en-US" dirty="0"/>
              <a:t>Migrant networks do indeed complement both trade and FDI.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E4F84A-FE2D-1A47-A57A-894AADC4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2862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6999-4EB3-7F4A-A98A-E3796995D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</a:t>
            </a:r>
            <a:r>
              <a:rPr lang="en-US" dirty="0"/>
              <a:t>migrants and Crime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5EB3A-0072-1849-937B-6B6795501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Conventional wisdom: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Immigrants commit crimes more frequently than do native-born residents.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Rising immigration leads to rising crime.</a:t>
            </a:r>
          </a:p>
          <a:p>
            <a:endParaRPr lang="en-US" dirty="0"/>
          </a:p>
          <a:p>
            <a:r>
              <a:rPr lang="en-US" dirty="0"/>
              <a:t>What do the data say?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Rates of incarceration are lower for foreign-born than U.S.-born.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Neighborhoods with more immigrants have lower crime rates.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A3795-6C27-4245-A88F-29544E04B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4C2A44-D1F3-FD43-BCBE-1B96EB9B9941}"/>
              </a:ext>
            </a:extLst>
          </p:cNvPr>
          <p:cNvSpPr txBox="1"/>
          <p:nvPr/>
        </p:nvSpPr>
        <p:spPr>
          <a:xfrm>
            <a:off x="602166" y="3612995"/>
            <a:ext cx="9054790" cy="23090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4BF3B2-B41F-B848-9A68-D93947A47C66}"/>
              </a:ext>
            </a:extLst>
          </p:cNvPr>
          <p:cNvSpPr txBox="1"/>
          <p:nvPr/>
        </p:nvSpPr>
        <p:spPr>
          <a:xfrm>
            <a:off x="3870070" y="4382810"/>
            <a:ext cx="44518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Let’s Have a Look!</a:t>
            </a:r>
          </a:p>
        </p:txBody>
      </p:sp>
    </p:spTree>
    <p:extLst>
      <p:ext uri="{BB962C8B-B14F-4D97-AF65-F5344CB8AC3E}">
        <p14:creationId xmlns:p14="http://schemas.microsoft.com/office/powerpoint/2010/main" val="47021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9C22B-2790-864C-B049-D426D1214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Cri</a:t>
            </a:r>
            <a:r>
              <a:rPr lang="en-US" dirty="0"/>
              <a:t>me: Incarceration Rates in California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481BE87-BD3B-014D-B981-ABBAC28AEB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455632" y="1325563"/>
            <a:ext cx="9280736" cy="452168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2B877-9BD1-6444-928C-0066438FE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DF1F3E-4714-124F-8521-876E4795F2D6}"/>
              </a:ext>
            </a:extLst>
          </p:cNvPr>
          <p:cNvSpPr txBox="1"/>
          <p:nvPr/>
        </p:nvSpPr>
        <p:spPr>
          <a:xfrm>
            <a:off x="9272750" y="6456851"/>
            <a:ext cx="2182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Butcher &amp; </a:t>
            </a:r>
            <a:r>
              <a:rPr lang="en-US" sz="1200" dirty="0" err="1"/>
              <a:t>Piehl</a:t>
            </a:r>
            <a:r>
              <a:rPr lang="en-US" sz="1200" dirty="0"/>
              <a:t> (2008).</a:t>
            </a:r>
          </a:p>
        </p:txBody>
      </p:sp>
    </p:spTree>
    <p:extLst>
      <p:ext uri="{BB962C8B-B14F-4D97-AF65-F5344CB8AC3E}">
        <p14:creationId xmlns:p14="http://schemas.microsoft.com/office/powerpoint/2010/main" val="64163343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9C22B-2790-864C-B049-D426D1214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Cri</a:t>
            </a:r>
            <a:r>
              <a:rPr lang="en-US" dirty="0"/>
              <a:t>me: Incarceration Rates in California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2B877-9BD1-6444-928C-0066438FE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DF1F3E-4714-124F-8521-876E4795F2D6}"/>
              </a:ext>
            </a:extLst>
          </p:cNvPr>
          <p:cNvSpPr txBox="1"/>
          <p:nvPr/>
        </p:nvSpPr>
        <p:spPr>
          <a:xfrm>
            <a:off x="9122996" y="6456851"/>
            <a:ext cx="2139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Butcher &amp; </a:t>
            </a:r>
            <a:r>
              <a:rPr lang="en-US" sz="1200" dirty="0" err="1"/>
              <a:t>Piehl</a:t>
            </a:r>
            <a:r>
              <a:rPr lang="en-US" sz="1200" dirty="0"/>
              <a:t> (2008).</a:t>
            </a:r>
          </a:p>
        </p:txBody>
      </p:sp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80D4F84F-DA27-5348-8F02-A390C54C03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1267" y="1715538"/>
            <a:ext cx="8309466" cy="4514688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F98AE43-C8C6-0E4E-A1A2-A6A582EF7C4B}"/>
              </a:ext>
            </a:extLst>
          </p:cNvPr>
          <p:cNvSpPr txBox="1"/>
          <p:nvPr/>
        </p:nvSpPr>
        <p:spPr>
          <a:xfrm>
            <a:off x="3068453" y="1214708"/>
            <a:ext cx="6054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California Institutionalization Rate</a:t>
            </a:r>
          </a:p>
          <a:p>
            <a:pPr algn="ctr"/>
            <a:r>
              <a:rPr lang="en-US" b="1" dirty="0"/>
              <a:t>U.S.-Born and Foreign-Born Men Ages 18-40, by Place of Birth</a:t>
            </a:r>
          </a:p>
        </p:txBody>
      </p:sp>
    </p:spTree>
    <p:extLst>
      <p:ext uri="{BB962C8B-B14F-4D97-AF65-F5344CB8AC3E}">
        <p14:creationId xmlns:p14="http://schemas.microsoft.com/office/powerpoint/2010/main" val="193356582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DC2C0-8DCE-EF4B-B3C9-70DE90CA0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MS</a:t>
            </a:r>
            <a:r>
              <a:rPr lang="en-US" dirty="0"/>
              <a:t>As: Growing Immigration and Crime</a:t>
            </a:r>
          </a:p>
        </p:txBody>
      </p:sp>
      <p:pic>
        <p:nvPicPr>
          <p:cNvPr id="6" name="Content Placeholder 5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28231A10-8B9E-BE49-B01D-F61FFD1291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071588" y="1195450"/>
            <a:ext cx="7201163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5FBB5F-098C-4E42-A2F1-F96E63A1C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C40017-3092-7A4E-BF14-3F47B1D2EB68}"/>
              </a:ext>
            </a:extLst>
          </p:cNvPr>
          <p:cNvSpPr txBox="1"/>
          <p:nvPr/>
        </p:nvSpPr>
        <p:spPr>
          <a:xfrm>
            <a:off x="9122996" y="6456851"/>
            <a:ext cx="22195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Butcher &amp; </a:t>
            </a:r>
            <a:r>
              <a:rPr lang="en-US" sz="1200" dirty="0" err="1"/>
              <a:t>Piehl</a:t>
            </a:r>
            <a:r>
              <a:rPr lang="en-US" sz="1200" dirty="0"/>
              <a:t> (1998b).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99079E-16AD-2241-8805-BEB8EE829317}"/>
              </a:ext>
            </a:extLst>
          </p:cNvPr>
          <p:cNvSpPr txBox="1"/>
          <p:nvPr/>
        </p:nvSpPr>
        <p:spPr>
          <a:xfrm>
            <a:off x="5672169" y="2743200"/>
            <a:ext cx="1700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 Relationship</a:t>
            </a:r>
          </a:p>
        </p:txBody>
      </p:sp>
    </p:spTree>
    <p:extLst>
      <p:ext uri="{BB962C8B-B14F-4D97-AF65-F5344CB8AC3E}">
        <p14:creationId xmlns:p14="http://schemas.microsoft.com/office/powerpoint/2010/main" val="309038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6999-4EB3-7F4A-A98A-E3796995D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</a:t>
            </a:r>
            <a:r>
              <a:rPr lang="en-US" dirty="0"/>
              <a:t>migrants and Crime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5EB3A-0072-1849-937B-6B6795501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Conventional wisdom: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Immigrants commit crimes more frequently than do native born residents.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Rising immigration leads to rising crime.</a:t>
            </a:r>
          </a:p>
          <a:p>
            <a:endParaRPr lang="en-US" dirty="0"/>
          </a:p>
          <a:p>
            <a:r>
              <a:rPr lang="en-US" dirty="0"/>
              <a:t>What do the data say?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Rates of incarceration are lower for the foreign born than US born.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Neighborhoods with more immigrants have lower crime rates.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There is no evidence that deporting noncitizen </a:t>
            </a:r>
            <a:r>
              <a:rPr lang="en-US"/>
              <a:t>immigrants affects crime rates.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A3795-6C27-4245-A88F-29544E04B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61907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612C1-C6D7-4B43-9602-189F80AF1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46F1A-DA04-D943-AE89-F0CB74DD3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Immigration should be thought of as increasing the population of the United States.</a:t>
            </a:r>
          </a:p>
          <a:p>
            <a:pPr>
              <a:spcAft>
                <a:spcPts val="1000"/>
              </a:spcAft>
            </a:pPr>
            <a:r>
              <a:rPr lang="en-US" dirty="0"/>
              <a:t>This brings economic growth and opportunity, just as does increasing the native-born population.</a:t>
            </a:r>
          </a:p>
          <a:p>
            <a:pPr>
              <a:spcAft>
                <a:spcPts val="1000"/>
              </a:spcAft>
            </a:pPr>
            <a:r>
              <a:rPr lang="en-US" dirty="0"/>
              <a:t>Including unauthorized immigrants, the supply of low-skilled workers is increased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This lowers the wages of low-skilled workers.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But also increases labor force participation among highly skilled workers.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F7256D-1FE7-6B41-8975-1BC961212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475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21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6272" y="1325563"/>
            <a:ext cx="6939455" cy="4351338"/>
          </a:xfrm>
        </p:spPr>
        <p:txBody>
          <a:bodyPr/>
          <a:lstStyle/>
          <a:p>
            <a:r>
              <a:rPr lang="en-US" dirty="0"/>
              <a:t>What is immigration?</a:t>
            </a:r>
          </a:p>
          <a:p>
            <a:r>
              <a:rPr lang="en-US" dirty="0"/>
              <a:t>Why do people migrate?</a:t>
            </a:r>
          </a:p>
          <a:p>
            <a:r>
              <a:rPr lang="en-US" dirty="0"/>
              <a:t>History of immigration to the US</a:t>
            </a:r>
          </a:p>
          <a:p>
            <a:endParaRPr lang="en-US" sz="1200" dirty="0"/>
          </a:p>
          <a:p>
            <a:pPr marL="0" indent="0">
              <a:buNone/>
            </a:pPr>
            <a:r>
              <a:rPr lang="en-US" dirty="0"/>
              <a:t>…Break (~10 minutes)…</a:t>
            </a:r>
          </a:p>
          <a:p>
            <a:endParaRPr lang="en-US" sz="1200" dirty="0"/>
          </a:p>
          <a:p>
            <a:r>
              <a:rPr lang="en-US" dirty="0"/>
              <a:t>Economics of immigration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19621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5BE34-1E71-4A4B-803E-3C4BD0D61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At</a:t>
            </a:r>
            <a:r>
              <a:rPr lang="en-US" dirty="0"/>
              <a:t> the Same Time….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28296-551D-4344-BDB4-383B5FBF0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Immigrants are often a select group:</a:t>
            </a:r>
          </a:p>
          <a:p>
            <a:pPr lvl="1"/>
            <a:r>
              <a:rPr lang="en-US" dirty="0"/>
              <a:t>Willing to incur an enormous personal or familial cost to better their lives.</a:t>
            </a:r>
          </a:p>
          <a:p>
            <a:r>
              <a:rPr lang="en-US" dirty="0"/>
              <a:t>As a result:</a:t>
            </a:r>
          </a:p>
          <a:p>
            <a:pPr lvl="1"/>
            <a:r>
              <a:rPr lang="en-US" dirty="0"/>
              <a:t>Immigrants tend to commit crimes at low rates.</a:t>
            </a:r>
          </a:p>
          <a:p>
            <a:pPr lvl="1"/>
            <a:r>
              <a:rPr lang="en-US" dirty="0"/>
              <a:t>Immigrants tend to be entrepreneurial and to add significantly to economic growth.</a:t>
            </a:r>
          </a:p>
          <a:p>
            <a:r>
              <a:rPr lang="en-US" dirty="0"/>
              <a:t>Although there are distributional issues:</a:t>
            </a:r>
          </a:p>
          <a:p>
            <a:pPr lvl="1"/>
            <a:r>
              <a:rPr lang="en-US" dirty="0"/>
              <a:t>Immigration is an important contributor to economic growth.</a:t>
            </a:r>
          </a:p>
          <a:p>
            <a:pPr lvl="1"/>
            <a:r>
              <a:rPr lang="en-US" dirty="0"/>
              <a:t>Immigration helps to sustain vital government programs.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8A005F-6FF0-3843-B700-4DCDD8FB7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62806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0808A-18FC-104A-A25D-21A92CE88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Ab</a:t>
            </a:r>
            <a:r>
              <a:rPr lang="en-US" dirty="0"/>
              <a:t>out Conventional Wisdom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29081-3A0B-9747-AC92-1940D5D67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Native-born unskilled workers</a:t>
            </a:r>
          </a:p>
          <a:p>
            <a:pPr lvl="1"/>
            <a:r>
              <a:rPr lang="en-US" dirty="0"/>
              <a:t>There is some negative impact on their wages.</a:t>
            </a:r>
          </a:p>
          <a:p>
            <a:pPr lvl="1"/>
            <a:r>
              <a:rPr lang="en-US" dirty="0"/>
              <a:t>But who wins and loses depend on the skill mix of immigrants; </a:t>
            </a:r>
          </a:p>
          <a:p>
            <a:pPr lvl="2"/>
            <a:r>
              <a:rPr lang="en-US" dirty="0"/>
              <a:t>when this skill mix changes, so do its effects.</a:t>
            </a:r>
          </a:p>
          <a:p>
            <a:r>
              <a:rPr lang="en-US" dirty="0"/>
              <a:t>Crime</a:t>
            </a:r>
          </a:p>
          <a:p>
            <a:pPr lvl="1"/>
            <a:r>
              <a:rPr lang="en-US" dirty="0"/>
              <a:t>Immigrants, both authorized and unauthorized, commit crimes at much lower rates than do native-born residents.</a:t>
            </a:r>
          </a:p>
          <a:p>
            <a:r>
              <a:rPr lang="en-US" dirty="0"/>
              <a:t>Government programs</a:t>
            </a:r>
          </a:p>
          <a:p>
            <a:pPr lvl="1"/>
            <a:r>
              <a:rPr lang="en-US" dirty="0"/>
              <a:t>Federal: immigrants are a source of revenue and stability for some important programs.</a:t>
            </a:r>
          </a:p>
          <a:p>
            <a:pPr lvl="1"/>
            <a:r>
              <a:rPr lang="en-US" dirty="0"/>
              <a:t>State and local: because education is funded at the local level, this can be a drain on local government coffers.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3BF033-5425-544B-9904-4A046FD56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90964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Roger White</a:t>
            </a:r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rwhite1@whittier.edu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4"/>
              </a:rPr>
              <a:t>Jon@NEEDelegation.org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5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128580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Anna Maria </a:t>
            </a:r>
            <a:r>
              <a:rPr lang="en-US" dirty="0" err="1"/>
              <a:t>Mayda</a:t>
            </a:r>
            <a:r>
              <a:rPr lang="en-US" dirty="0"/>
              <a:t>, Georgetown University</a:t>
            </a:r>
          </a:p>
          <a:p>
            <a:pPr lvl="1"/>
            <a:r>
              <a:rPr lang="en-US" dirty="0"/>
              <a:t>Robert </a:t>
            </a:r>
            <a:r>
              <a:rPr lang="en-US" dirty="0" err="1"/>
              <a:t>Gitter</a:t>
            </a:r>
            <a:r>
              <a:rPr lang="en-US" dirty="0"/>
              <a:t>, Ohio Wesleyan University</a:t>
            </a:r>
          </a:p>
          <a:p>
            <a:pPr lvl="1"/>
            <a:r>
              <a:rPr lang="en-US" dirty="0"/>
              <a:t>Roger White, Whittier College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Kirk Doran, Notre Dame</a:t>
            </a:r>
          </a:p>
          <a:p>
            <a:pPr lvl="1"/>
            <a:r>
              <a:rPr lang="en-US" dirty="0"/>
              <a:t>Ethan Lewis, Dartmouth College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presenters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44183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A1F45-83B3-4EFF-B979-EF1363E16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866" y="262649"/>
            <a:ext cx="10515600" cy="77206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Infr</a:t>
            </a:r>
            <a:r>
              <a:rPr lang="en-US" sz="3600" dirty="0"/>
              <a:t>astructure: Mallika </a:t>
            </a:r>
            <a:r>
              <a:rPr lang="en-US" sz="3600" dirty="0" err="1"/>
              <a:t>Pung</a:t>
            </a:r>
            <a:endParaRPr lang="en-US" sz="3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51B18B-A85E-41B5-AC96-166A67730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64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884296-3B19-4374-83BC-2703D5A77CC3}"/>
              </a:ext>
            </a:extLst>
          </p:cNvPr>
          <p:cNvSpPr txBox="1"/>
          <p:nvPr/>
        </p:nvSpPr>
        <p:spPr>
          <a:xfrm>
            <a:off x="7867650" y="6386577"/>
            <a:ext cx="3486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https://www.infrastructurereportcard.org/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C4213E-D308-D44C-852D-9B89C2D8B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242" y="961117"/>
            <a:ext cx="9516454" cy="526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80374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Roger White, Ph.D.</a:t>
            </a:r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rwhite1@whittier.edu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4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5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8732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4BCA3-208F-9048-B728-01001099E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3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Immigration?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8964F-F6A4-5048-91BE-A01656C23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Immigration </a:t>
            </a:r>
          </a:p>
          <a:p>
            <a:pPr lvl="1"/>
            <a:r>
              <a:rPr lang="en-US" dirty="0"/>
              <a:t>The action of coming to live in another country.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Emigration</a:t>
            </a:r>
          </a:p>
          <a:p>
            <a:pPr lvl="1"/>
            <a:r>
              <a:rPr lang="en-US" dirty="0"/>
              <a:t>The act of leaving one’s own country and going to live in another country.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F694E-8301-714B-9EB0-7BF0435DA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773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1BBC3-861E-4240-B598-FB2358931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4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Do People Migrate?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84408-2104-E34D-B595-37E67A337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Push factors:</a:t>
            </a:r>
          </a:p>
          <a:p>
            <a:pPr lvl="1"/>
            <a:r>
              <a:rPr lang="en-US" dirty="0"/>
              <a:t>Economic dislocation, violence, population pressures, religious persecution, or denial of political rights.</a:t>
            </a:r>
          </a:p>
          <a:p>
            <a:r>
              <a:rPr lang="en-US" dirty="0"/>
              <a:t>Pull factors:</a:t>
            </a:r>
          </a:p>
          <a:p>
            <a:pPr lvl="1"/>
            <a:r>
              <a:rPr lang="en-US" dirty="0"/>
              <a:t>Potential for higher wages, job opportunities, and political or religious liberty.</a:t>
            </a:r>
          </a:p>
          <a:p>
            <a:r>
              <a:rPr lang="en-US" dirty="0"/>
              <a:t>Uneven development:</a:t>
            </a:r>
          </a:p>
          <a:p>
            <a:pPr lvl="1"/>
            <a:r>
              <a:rPr lang="en-US" dirty="0"/>
              <a:t>Disparities in income, standards of living, and the availability of jobs within and across societies.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65FE9B-ED4E-2A4A-BE5A-7A95D3960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D6069E-1822-6B44-B03F-F23849135E46}"/>
              </a:ext>
            </a:extLst>
          </p:cNvPr>
          <p:cNvSpPr txBox="1"/>
          <p:nvPr/>
        </p:nvSpPr>
        <p:spPr>
          <a:xfrm>
            <a:off x="7868294" y="6456851"/>
            <a:ext cx="3770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Gilder Lehrman Institute of American History.</a:t>
            </a:r>
          </a:p>
        </p:txBody>
      </p:sp>
    </p:spTree>
    <p:extLst>
      <p:ext uri="{BB962C8B-B14F-4D97-AF65-F5344CB8AC3E}">
        <p14:creationId xmlns:p14="http://schemas.microsoft.com/office/powerpoint/2010/main" val="2241889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79E0E7A5-0441-A84D-9FA6-4D6D0BBC5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9776" y="-5142512"/>
            <a:ext cx="6710888" cy="502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21C06F-EE5D-2440-AD32-400F98D8E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50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Hist</a:t>
            </a:r>
            <a:r>
              <a:rPr lang="en-US" dirty="0"/>
              <a:t>ory of US Immigration</a:t>
            </a:r>
          </a:p>
        </p:txBody>
      </p:sp>
      <p:pic>
        <p:nvPicPr>
          <p:cNvPr id="6" name="Content Placeholder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D4A44B58-0F05-B049-B784-550050116D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81112" y="-5142512"/>
            <a:ext cx="6710888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B79E3-9162-FD43-9489-2E3C1489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C652A4-E1C6-9F41-BDC0-A2627D31C154}"/>
              </a:ext>
            </a:extLst>
          </p:cNvPr>
          <p:cNvSpPr txBox="1"/>
          <p:nvPr/>
        </p:nvSpPr>
        <p:spPr>
          <a:xfrm>
            <a:off x="7518400" y="6456851"/>
            <a:ext cx="4582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www.libertyellisfoundation.org</a:t>
            </a:r>
            <a:r>
              <a:rPr lang="en-US" sz="1200" dirty="0"/>
              <a:t>/immigration-timeline/.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4CC5824-A62D-4E48-994C-126E6492181D}"/>
              </a:ext>
            </a:extLst>
          </p:cNvPr>
          <p:cNvGraphicFramePr>
            <a:graphicFrameLocks noGrp="1"/>
          </p:cNvGraphicFramePr>
          <p:nvPr/>
        </p:nvGraphicFramePr>
        <p:xfrm>
          <a:off x="387349" y="1579879"/>
          <a:ext cx="5418666" cy="3937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591849">
                <a:tc>
                  <a:txBody>
                    <a:bodyPr/>
                    <a:lstStyle/>
                    <a:p>
                      <a:r>
                        <a:rPr lang="en-US" sz="2800" dirty="0"/>
                        <a:t>Source Countries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Pre-1790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600069">
                <a:tc>
                  <a:txBody>
                    <a:bodyPr/>
                    <a:lstStyle/>
                    <a:p>
                      <a:r>
                        <a:rPr lang="en-US" sz="2800" b="1" dirty="0"/>
                        <a:t>African countries*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600069">
                <a:tc>
                  <a:txBody>
                    <a:bodyPr/>
                    <a:lstStyle/>
                    <a:p>
                      <a:r>
                        <a:rPr lang="en-US" sz="2800" dirty="0"/>
                        <a:t>England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600069">
                <a:tc>
                  <a:txBody>
                    <a:bodyPr/>
                    <a:lstStyle/>
                    <a:p>
                      <a:r>
                        <a:rPr lang="en-US" sz="2800" dirty="0"/>
                        <a:t>Scotland-Ireland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600069">
                <a:tc>
                  <a:txBody>
                    <a:bodyPr/>
                    <a:lstStyle/>
                    <a:p>
                      <a:r>
                        <a:rPr lang="en-US" sz="2800" dirty="0"/>
                        <a:t>Germany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600069">
                <a:tc>
                  <a:txBody>
                    <a:bodyPr/>
                    <a:lstStyle/>
                    <a:p>
                      <a:r>
                        <a:rPr lang="en-US" sz="2800" dirty="0"/>
                        <a:t>Scotland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75,000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2D68FDB-EDE5-9441-A46F-EFA81BE69795}"/>
              </a:ext>
            </a:extLst>
          </p:cNvPr>
          <p:cNvGraphicFramePr>
            <a:graphicFrameLocks noGrp="1"/>
          </p:cNvGraphicFramePr>
          <p:nvPr/>
        </p:nvGraphicFramePr>
        <p:xfrm>
          <a:off x="6385986" y="1574800"/>
          <a:ext cx="5418666" cy="3938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598699">
                <a:tc>
                  <a:txBody>
                    <a:bodyPr/>
                    <a:lstStyle/>
                    <a:p>
                      <a:r>
                        <a:rPr lang="en-US" sz="2800" dirty="0"/>
                        <a:t>Source Countries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1790-1820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598699">
                <a:tc>
                  <a:txBody>
                    <a:bodyPr/>
                    <a:lstStyle/>
                    <a:p>
                      <a:r>
                        <a:rPr lang="en-US" sz="2800" b="1" dirty="0"/>
                        <a:t>African countries*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598699">
                <a:tc>
                  <a:txBody>
                    <a:bodyPr/>
                    <a:lstStyle/>
                    <a:p>
                      <a:r>
                        <a:rPr lang="en-US" sz="2800" dirty="0"/>
                        <a:t>Scotland-Ireland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598699">
                <a:tc>
                  <a:txBody>
                    <a:bodyPr/>
                    <a:lstStyle/>
                    <a:p>
                      <a:r>
                        <a:rPr lang="en-US" sz="2800" dirty="0"/>
                        <a:t>England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598699">
                <a:tc>
                  <a:txBody>
                    <a:bodyPr/>
                    <a:lstStyle/>
                    <a:p>
                      <a:r>
                        <a:rPr lang="en-US" sz="2800" dirty="0"/>
                        <a:t>France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598699">
                <a:tc>
                  <a:txBody>
                    <a:bodyPr/>
                    <a:lstStyle/>
                    <a:p>
                      <a:r>
                        <a:rPr lang="en-US" sz="2800" dirty="0"/>
                        <a:t>Germany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AC58DA6-1F50-544E-9DD4-24C9F4142110}"/>
              </a:ext>
            </a:extLst>
          </p:cNvPr>
          <p:cNvSpPr txBox="1"/>
          <p:nvPr/>
        </p:nvSpPr>
        <p:spPr>
          <a:xfrm>
            <a:off x="1365504" y="5583936"/>
            <a:ext cx="8759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Slave trade and clearly not voluntary or reflective of standard motivations for immigration.</a:t>
            </a:r>
          </a:p>
        </p:txBody>
      </p:sp>
    </p:spTree>
    <p:extLst>
      <p:ext uri="{BB962C8B-B14F-4D97-AF65-F5344CB8AC3E}">
        <p14:creationId xmlns:p14="http://schemas.microsoft.com/office/powerpoint/2010/main" val="157851731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12052</TotalTime>
  <Words>2621</Words>
  <Application>Microsoft Macintosh PowerPoint</Application>
  <PresentationFormat>Widescreen</PresentationFormat>
  <Paragraphs>519</Paragraphs>
  <Slides>65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9" baseType="lpstr">
      <vt:lpstr>Arial</vt:lpstr>
      <vt:lpstr>Calibri</vt:lpstr>
      <vt:lpstr>Courier New</vt:lpstr>
      <vt:lpstr>Custom Design</vt:lpstr>
      <vt:lpstr>PowerPoint Presentation</vt:lpstr>
      <vt:lpstr> Available NEED Topics Include:</vt:lpstr>
      <vt:lpstr> Course Outline</vt:lpstr>
      <vt:lpstr>Submitting Questions</vt:lpstr>
      <vt:lpstr>PowerPoint Presentation</vt:lpstr>
      <vt:lpstr>Outline</vt:lpstr>
      <vt:lpstr>What Is Immigration?</vt:lpstr>
      <vt:lpstr>Why Do People Migrate?</vt:lpstr>
      <vt:lpstr>History of US Immigration</vt:lpstr>
      <vt:lpstr>History of US Immigration</vt:lpstr>
      <vt:lpstr>History of US Immigration</vt:lpstr>
      <vt:lpstr>History of US Immigration</vt:lpstr>
      <vt:lpstr>History of US Immigration: 1965-Today</vt:lpstr>
      <vt:lpstr>Historical Trends in Authorized Immigration</vt:lpstr>
      <vt:lpstr>Recent Trends in Authorized Immigration</vt:lpstr>
      <vt:lpstr> Authorized Immigration by Region</vt:lpstr>
      <vt:lpstr> Authorized Immigration from Asia</vt:lpstr>
      <vt:lpstr> Authorized Immigration from the Americas</vt:lpstr>
      <vt:lpstr>Persons Obtaining Lawful Permanent Residency by Region of Birth, 2017</vt:lpstr>
      <vt:lpstr> Immigrant Population in 2017</vt:lpstr>
      <vt:lpstr>U.S.  Unauthorized Immigration Totals</vt:lpstr>
      <vt:lpstr>U.S.  Unauthorized Immigration: Labor Force</vt:lpstr>
      <vt:lpstr>Unauthorized Immigration: Education</vt:lpstr>
      <vt:lpstr> Unauthorized Population: Source Countries</vt:lpstr>
      <vt:lpstr>Unauthorized Immigration: 2012-2016</vt:lpstr>
      <vt:lpstr>Unauthorized Immigration: Where They Live</vt:lpstr>
      <vt:lpstr>Unauthorized Immigration: Mode of Entry</vt:lpstr>
      <vt:lpstr>Why Do We Care?  Economic Implications</vt:lpstr>
      <vt:lpstr>GDP and Labor Markets</vt:lpstr>
      <vt:lpstr>Two Sets of Implications</vt:lpstr>
      <vt:lpstr>GDP: How Does This Work?</vt:lpstr>
      <vt:lpstr>Labor Market Implications: Complicated</vt:lpstr>
      <vt:lpstr>Labor Market Implications</vt:lpstr>
      <vt:lpstr>Labor Market Implications: Basic Case</vt:lpstr>
      <vt:lpstr>Labor Market Implications: Low-Skill Immigrants</vt:lpstr>
      <vt:lpstr>Labor Market Implications: General Principles</vt:lpstr>
      <vt:lpstr>Pattern of Immigration</vt:lpstr>
      <vt:lpstr>Recent Immigrants Are Less and More Educated</vt:lpstr>
      <vt:lpstr>Skilled Immigrants and Innovation</vt:lpstr>
      <vt:lpstr> Immigrants and Entrepreneurship</vt:lpstr>
      <vt:lpstr> Immigration and Inequality</vt:lpstr>
      <vt:lpstr> Immigration and Inequality: Summary</vt:lpstr>
      <vt:lpstr>Government Revenues and Expenditures</vt:lpstr>
      <vt:lpstr>Why Is This Important?</vt:lpstr>
      <vt:lpstr>Topics?</vt:lpstr>
      <vt:lpstr> Age-Specific Taxes and Benefits</vt:lpstr>
      <vt:lpstr>What Do We Know?</vt:lpstr>
      <vt:lpstr>Bottom Line/Consensus of Estimates</vt:lpstr>
      <vt:lpstr> Implications for Major Federal Programs</vt:lpstr>
      <vt:lpstr>The Aging US Population</vt:lpstr>
      <vt:lpstr> Implications for Social Security</vt:lpstr>
      <vt:lpstr>Other Implications of Immigration</vt:lpstr>
      <vt:lpstr>Exports and FDI</vt:lpstr>
      <vt:lpstr>Immigrants and Crime Rates</vt:lpstr>
      <vt:lpstr>Crime: Incarceration Rates in California</vt:lpstr>
      <vt:lpstr>Crime: Incarceration Rates in California</vt:lpstr>
      <vt:lpstr>MSAs: Growing Immigration and Crime</vt:lpstr>
      <vt:lpstr>Immigrants and Crime Rates</vt:lpstr>
      <vt:lpstr> Summary</vt:lpstr>
      <vt:lpstr> At the Same Time….</vt:lpstr>
      <vt:lpstr> About Conventional Wisdom</vt:lpstr>
      <vt:lpstr> Thank you!</vt:lpstr>
      <vt:lpstr>Credits and Disclaimer</vt:lpstr>
      <vt:lpstr>Infrastructure: Mallika Pung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288</cp:revision>
  <cp:lastPrinted>2022-02-15T18:03:07Z</cp:lastPrinted>
  <dcterms:created xsi:type="dcterms:W3CDTF">2017-05-03T22:30:38Z</dcterms:created>
  <dcterms:modified xsi:type="dcterms:W3CDTF">2022-03-01T19:10:19Z</dcterms:modified>
</cp:coreProperties>
</file>