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9"/>
  </p:notesMasterIdLst>
  <p:sldIdLst>
    <p:sldId id="4771" r:id="rId2"/>
    <p:sldId id="4669" r:id="rId3"/>
    <p:sldId id="4094" r:id="rId4"/>
    <p:sldId id="4182" r:id="rId5"/>
    <p:sldId id="4131" r:id="rId6"/>
    <p:sldId id="1169" r:id="rId7"/>
    <p:sldId id="415" r:id="rId8"/>
    <p:sldId id="4428" r:id="rId9"/>
    <p:sldId id="4429" r:id="rId10"/>
    <p:sldId id="1145" r:id="rId11"/>
    <p:sldId id="4433" r:id="rId12"/>
    <p:sldId id="1168" r:id="rId13"/>
    <p:sldId id="1100" r:id="rId14"/>
    <p:sldId id="1142" r:id="rId15"/>
    <p:sldId id="1101" r:id="rId16"/>
    <p:sldId id="1102" r:id="rId17"/>
    <p:sldId id="4307" r:id="rId18"/>
    <p:sldId id="1080" r:id="rId19"/>
    <p:sldId id="1104" r:id="rId20"/>
    <p:sldId id="1105" r:id="rId21"/>
    <p:sldId id="4671" r:id="rId22"/>
    <p:sldId id="4539" r:id="rId23"/>
    <p:sldId id="1125" r:id="rId24"/>
    <p:sldId id="4540" r:id="rId25"/>
    <p:sldId id="4493" r:id="rId26"/>
    <p:sldId id="4768" r:id="rId27"/>
    <p:sldId id="4313" r:id="rId28"/>
    <p:sldId id="4675" r:id="rId29"/>
    <p:sldId id="4543" r:id="rId30"/>
    <p:sldId id="4541" r:id="rId31"/>
    <p:sldId id="4766" r:id="rId32"/>
    <p:sldId id="4542" r:id="rId33"/>
    <p:sldId id="4672" r:id="rId34"/>
    <p:sldId id="1162" r:id="rId35"/>
    <p:sldId id="4772" r:id="rId36"/>
    <p:sldId id="4321" r:id="rId37"/>
    <p:sldId id="1116" r:id="rId38"/>
    <p:sldId id="4427" r:id="rId39"/>
    <p:sldId id="4682" r:id="rId40"/>
    <p:sldId id="4680" r:id="rId41"/>
    <p:sldId id="1155" r:id="rId42"/>
    <p:sldId id="1132" r:id="rId43"/>
    <p:sldId id="1133" r:id="rId44"/>
    <p:sldId id="1154" r:id="rId45"/>
    <p:sldId id="1085" r:id="rId46"/>
    <p:sldId id="1086" r:id="rId47"/>
    <p:sldId id="1136" r:id="rId48"/>
    <p:sldId id="1137" r:id="rId49"/>
    <p:sldId id="1139" r:id="rId50"/>
    <p:sldId id="4434" r:id="rId51"/>
    <p:sldId id="1131" r:id="rId52"/>
    <p:sldId id="1108" r:id="rId53"/>
    <p:sldId id="4435" r:id="rId54"/>
    <p:sldId id="1109" r:id="rId55"/>
    <p:sldId id="1112" r:id="rId56"/>
    <p:sldId id="4317" r:id="rId57"/>
    <p:sldId id="4316" r:id="rId58"/>
    <p:sldId id="1157" r:id="rId59"/>
    <p:sldId id="1158" r:id="rId60"/>
    <p:sldId id="1163" r:id="rId61"/>
    <p:sldId id="1171" r:id="rId62"/>
    <p:sldId id="4487" r:id="rId63"/>
    <p:sldId id="4492" r:id="rId64"/>
    <p:sldId id="1170" r:id="rId65"/>
    <p:sldId id="4134" r:id="rId66"/>
    <p:sldId id="4770" r:id="rId67"/>
    <p:sldId id="1172" r:id="rId68"/>
    <p:sldId id="4561" r:id="rId69"/>
    <p:sldId id="4673" r:id="rId70"/>
    <p:sldId id="4681" r:id="rId71"/>
    <p:sldId id="1204" r:id="rId72"/>
    <p:sldId id="4309" r:id="rId73"/>
    <p:sldId id="413" r:id="rId74"/>
    <p:sldId id="374" r:id="rId75"/>
    <p:sldId id="317" r:id="rId76"/>
    <p:sldId id="1110" r:id="rId77"/>
    <p:sldId id="414" r:id="rId7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ra soled" initials="ds" lastIdx="1" clrIdx="0">
    <p:extLst>
      <p:ext uri="{19B8F6BF-5375-455C-9EA6-DF929625EA0E}">
        <p15:presenceInfo xmlns:p15="http://schemas.microsoft.com/office/powerpoint/2012/main" userId="9307cfb5ac3a12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2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16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E61E5-D069-43E6-8776-61BDDCE565FD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9189F-C5A3-4A0E-A89D-2DB17B116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54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9189F-C5A3-4A0E-A89D-2DB17B116D7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2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240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3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973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03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752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641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77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12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6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58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4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imm4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Immigration/Graphs/trends2000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regions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asia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Immigration/Graphs/americas.png" TargetMode="Externa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education.tiff" TargetMode="External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netfisc.tiff" TargetMode="External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agingUS.tiff" TargetMode="External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45.tiff"/><Relationship Id="rId7" Type="http://schemas.openxmlformats.org/officeDocument/2006/relationships/image" Target="../media/image49.jpg"/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tiff"/><Relationship Id="rId11" Type="http://schemas.openxmlformats.org/officeDocument/2006/relationships/image" Target="../media/image53.jpg"/><Relationship Id="rId5" Type="http://schemas.openxmlformats.org/officeDocument/2006/relationships/image" Target="../media/image47.tiff"/><Relationship Id="rId10" Type="http://schemas.openxmlformats.org/officeDocument/2006/relationships/image" Target="../media/image52.jpg"/><Relationship Id="rId4" Type="http://schemas.openxmlformats.org/officeDocument/2006/relationships/image" Target="../media/image46.tiff"/><Relationship Id="rId9" Type="http://schemas.openxmlformats.org/officeDocument/2006/relationships/image" Target="../media/image51.jp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con.org" TargetMode="External"/><Relationship Id="rId2" Type="http://schemas.openxmlformats.org/officeDocument/2006/relationships/hyperlink" Target="http://www.needec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con.org/testimonials.php" TargetMode="Externa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if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IncarcerationRates.tiff" TargetMode="External"/><Relationship Id="rId2" Type="http://schemas.openxmlformats.org/officeDocument/2006/relationships/image" Target="../media/image56.tif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842" y="1795708"/>
            <a:ext cx="10967013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</a:t>
            </a:r>
            <a:r>
              <a:rPr lang="en-US" sz="3600" dirty="0">
                <a:solidFill>
                  <a:schemeClr val="tx2"/>
                </a:solidFill>
              </a:rPr>
              <a:t>Spring 2025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600" b="1" i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 Issues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027990"/>
            <a:ext cx="9144000" cy="18164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Washington University in St. Louis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2"/>
                </a:solidFill>
              </a:rPr>
              <a:t>Host: Jon </a:t>
            </a:r>
            <a:r>
              <a:rPr lang="en-US" sz="3000" dirty="0" err="1">
                <a:solidFill>
                  <a:schemeClr val="tx2"/>
                </a:solidFill>
              </a:rPr>
              <a:t>Haveman</a:t>
            </a:r>
            <a:r>
              <a:rPr lang="en-US" sz="30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4067209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BBC3-861E-4240-B598-FB2358931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 People Migrate?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84408-2104-E34D-B595-37E67A337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596" y="1570730"/>
            <a:ext cx="10722204" cy="4351338"/>
          </a:xfrm>
        </p:spPr>
        <p:txBody>
          <a:bodyPr/>
          <a:lstStyle/>
          <a:p>
            <a:r>
              <a:rPr lang="en-US" dirty="0"/>
              <a:t>Push factors:</a:t>
            </a:r>
          </a:p>
          <a:p>
            <a:pPr lvl="1"/>
            <a:r>
              <a:rPr lang="en-US" dirty="0"/>
              <a:t>Disparities in income/standards of living, and the availability of jobs, violence/war, climate change, natural disasters, population pressures, economic dislocation, religious persecution, and denial of political rights.</a:t>
            </a:r>
          </a:p>
          <a:p>
            <a:pPr lvl="1"/>
            <a:endParaRPr lang="en-US" dirty="0"/>
          </a:p>
          <a:p>
            <a:r>
              <a:rPr lang="en-US" dirty="0"/>
              <a:t>Pull factors:</a:t>
            </a:r>
          </a:p>
          <a:p>
            <a:pPr lvl="1"/>
            <a:r>
              <a:rPr lang="en-US" dirty="0"/>
              <a:t>Potential for economic prosperity (higher wages, job opportunities), physical security, political freedom, and religious liberty.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5FE9B-ED4E-2A4A-BE5A-7A95D3960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D6069E-1822-6B44-B03F-F23849135E46}"/>
              </a:ext>
            </a:extLst>
          </p:cNvPr>
          <p:cNvSpPr txBox="1"/>
          <p:nvPr/>
        </p:nvSpPr>
        <p:spPr>
          <a:xfrm>
            <a:off x="7868294" y="6456851"/>
            <a:ext cx="3770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Gilder Lehrman Institute of American History.</a:t>
            </a:r>
          </a:p>
        </p:txBody>
      </p:sp>
    </p:spTree>
    <p:extLst>
      <p:ext uri="{BB962C8B-B14F-4D97-AF65-F5344CB8AC3E}">
        <p14:creationId xmlns:p14="http://schemas.microsoft.com/office/powerpoint/2010/main" val="408459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B13FD7-E60F-F2C3-D2A5-8B4C11DE5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9A5915-A25A-75F7-6009-352D3FC8A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4401" y="257307"/>
            <a:ext cx="8395057" cy="597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26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9E0E7A5-0441-A84D-9FA6-4D6D0BBC5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9776" y="-5142512"/>
            <a:ext cx="6710888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0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pic>
        <p:nvPicPr>
          <p:cNvPr id="6" name="Content Placeholder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4A44B58-0F05-B049-B784-550050116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1112" y="-5142512"/>
            <a:ext cx="671088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518400" y="6456851"/>
            <a:ext cx="4582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/immigration-timeline/.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4CC5824-A62D-4E48-994C-126E6492181D}"/>
              </a:ext>
            </a:extLst>
          </p:cNvPr>
          <p:cNvGraphicFramePr>
            <a:graphicFrameLocks noGrp="1"/>
          </p:cNvGraphicFramePr>
          <p:nvPr/>
        </p:nvGraphicFramePr>
        <p:xfrm>
          <a:off x="640275" y="1560423"/>
          <a:ext cx="5418666" cy="3937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91849">
                <a:tc>
                  <a:txBody>
                    <a:bodyPr/>
                    <a:lstStyle/>
                    <a:p>
                      <a:r>
                        <a:rPr lang="en-US" sz="28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Pre-1790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b="1" dirty="0"/>
                        <a:t>African countries*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England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Scotland-Ireland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Scotland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2D68FDB-EDE5-9441-A46F-EFA81BE69795}"/>
              </a:ext>
            </a:extLst>
          </p:cNvPr>
          <p:cNvGraphicFramePr>
            <a:graphicFrameLocks noGrp="1"/>
          </p:cNvGraphicFramePr>
          <p:nvPr/>
        </p:nvGraphicFramePr>
        <p:xfrm>
          <a:off x="6123332" y="1565072"/>
          <a:ext cx="5418666" cy="3938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1790-1820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b="1" dirty="0"/>
                        <a:t>African countries*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Scotland-Ireland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England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France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AC58DA6-1F50-544E-9DD4-24C9F4142110}"/>
              </a:ext>
            </a:extLst>
          </p:cNvPr>
          <p:cNvSpPr txBox="1"/>
          <p:nvPr/>
        </p:nvSpPr>
        <p:spPr>
          <a:xfrm>
            <a:off x="1365504" y="5583936"/>
            <a:ext cx="875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Slave trade and clearly not voluntary or reflective of standard motivations for immigration.</a:t>
            </a:r>
          </a:p>
        </p:txBody>
      </p:sp>
    </p:spTree>
    <p:extLst>
      <p:ext uri="{BB962C8B-B14F-4D97-AF65-F5344CB8AC3E}">
        <p14:creationId xmlns:p14="http://schemas.microsoft.com/office/powerpoint/2010/main" val="3402880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518400" y="6456851"/>
            <a:ext cx="4137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84CCEEF-FD08-1940-B4EE-98037B538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71" y="1139826"/>
            <a:ext cx="6838429" cy="4975224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AA26337-0E2A-514C-9DA3-3B1E2B80AA0E}"/>
              </a:ext>
            </a:extLst>
          </p:cNvPr>
          <p:cNvGraphicFramePr>
            <a:graphicFrameLocks noGrp="1"/>
          </p:cNvGraphicFramePr>
          <p:nvPr/>
        </p:nvGraphicFramePr>
        <p:xfrm>
          <a:off x="7518400" y="1148964"/>
          <a:ext cx="4137994" cy="4966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9960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1918034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1820-1880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2,800,000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Britain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1125129">
                <a:tc>
                  <a:txBody>
                    <a:bodyPr/>
                    <a:lstStyle/>
                    <a:p>
                      <a:r>
                        <a:rPr lang="en-US" sz="2200" dirty="0"/>
                        <a:t>Austro-Hungarian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China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230,000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437550">
                <a:tc>
                  <a:txBody>
                    <a:bodyPr/>
                    <a:lstStyle/>
                    <a:p>
                      <a:r>
                        <a:rPr lang="en-US" sz="2200" dirty="0"/>
                        <a:t>African countries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1326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8398-FADE-6A4C-A5A5-5A860DB8D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6EE57-74AF-684B-A068-7562D7414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97FB9AF-7D7D-964B-A8A3-5A218FE86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92" y="1149853"/>
            <a:ext cx="6837208" cy="4974336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C11A110-A25F-CC40-9362-886829A895AE}"/>
              </a:ext>
            </a:extLst>
          </p:cNvPr>
          <p:cNvGraphicFramePr>
            <a:graphicFrameLocks noGrp="1"/>
          </p:cNvGraphicFramePr>
          <p:nvPr/>
        </p:nvGraphicFramePr>
        <p:xfrm>
          <a:off x="7518400" y="1148964"/>
          <a:ext cx="4137994" cy="4974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820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1895174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1880-1930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Italy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4,600,000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8206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Austro-Hungarian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Russian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578973">
                <a:tc>
                  <a:txBody>
                    <a:bodyPr/>
                    <a:lstStyle/>
                    <a:p>
                      <a:r>
                        <a:rPr lang="en-US" sz="2200" dirty="0"/>
                        <a:t>German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2,800,000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Britain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1,700,000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81254C1-D702-4DAD-8F70-699F86233E19}"/>
              </a:ext>
            </a:extLst>
          </p:cNvPr>
          <p:cNvSpPr txBox="1"/>
          <p:nvPr/>
        </p:nvSpPr>
        <p:spPr>
          <a:xfrm>
            <a:off x="7518400" y="6456851"/>
            <a:ext cx="4137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</a:t>
            </a:r>
          </a:p>
        </p:txBody>
      </p:sp>
    </p:spTree>
    <p:extLst>
      <p:ext uri="{BB962C8B-B14F-4D97-AF65-F5344CB8AC3E}">
        <p14:creationId xmlns:p14="http://schemas.microsoft.com/office/powerpoint/2010/main" val="1463894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235687" y="6456851"/>
            <a:ext cx="4767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/immigration-timeline/.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ADC0728-859E-B644-B1A6-AD6C1A8D5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92" y="1127771"/>
            <a:ext cx="6837208" cy="4974336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A4D76EB-5F42-2540-807C-77A15791F498}"/>
              </a:ext>
            </a:extLst>
          </p:cNvPr>
          <p:cNvGraphicFramePr>
            <a:graphicFrameLocks noGrp="1"/>
          </p:cNvGraphicFramePr>
          <p:nvPr/>
        </p:nvGraphicFramePr>
        <p:xfrm>
          <a:off x="7518400" y="1148965"/>
          <a:ext cx="4137994" cy="4942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920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1857074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604111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1930-1965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683334">
                <a:tc>
                  <a:txBody>
                    <a:bodyPr/>
                    <a:lstStyle/>
                    <a:p>
                      <a:r>
                        <a:rPr lang="en-US" sz="22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940,000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683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900,000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683334">
                <a:tc>
                  <a:txBody>
                    <a:bodyPr/>
                    <a:lstStyle/>
                    <a:p>
                      <a:r>
                        <a:rPr lang="en-US" sz="2200" dirty="0"/>
                        <a:t>Mexico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610,000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664055">
                <a:tc>
                  <a:txBody>
                    <a:bodyPr/>
                    <a:lstStyle/>
                    <a:p>
                      <a:r>
                        <a:rPr lang="en-US" sz="2200" dirty="0"/>
                        <a:t>Britain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480,000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683334">
                <a:tc>
                  <a:txBody>
                    <a:bodyPr/>
                    <a:lstStyle/>
                    <a:p>
                      <a:r>
                        <a:rPr lang="en-US" sz="2200" dirty="0"/>
                        <a:t>Italy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390,000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941262">
                <a:tc>
                  <a:txBody>
                    <a:bodyPr/>
                    <a:lstStyle/>
                    <a:p>
                      <a:r>
                        <a:rPr lang="en-US" sz="2200" dirty="0"/>
                        <a:t>Caribbean/</a:t>
                      </a:r>
                    </a:p>
                    <a:p>
                      <a:r>
                        <a:rPr lang="en-US" sz="2200" dirty="0"/>
                        <a:t>West Indies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310,000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378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Immigration: 1965-2017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156174" y="6456851"/>
            <a:ext cx="4847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/immigration-timeline/.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693ED4A-48AE-2648-9BEB-BFFA8E32DA5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681192" y="1163253"/>
            <a:ext cx="6837208" cy="4974336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9BD3A40-300E-4D48-AF39-2178A3A5131F}"/>
              </a:ext>
            </a:extLst>
          </p:cNvPr>
          <p:cNvGraphicFramePr>
            <a:graphicFrameLocks noGrp="1"/>
          </p:cNvGraphicFramePr>
          <p:nvPr/>
        </p:nvGraphicFramePr>
        <p:xfrm>
          <a:off x="7518400" y="1148965"/>
          <a:ext cx="4137994" cy="5017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997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068997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1965-2017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Mexico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Philippines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1,400,000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South Korea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760,000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732779">
                <a:tc>
                  <a:txBody>
                    <a:bodyPr/>
                    <a:lstStyle/>
                    <a:p>
                      <a:r>
                        <a:rPr lang="en-US" sz="2200" dirty="0"/>
                        <a:t>Dominican Republic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India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740,000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Cuba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Vietnam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547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420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Immigration: 2011-2020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3214540" y="6456851"/>
            <a:ext cx="8789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Sources: UN Population Division (2010 and 2020 immigrant stocks), US DHS (2010-2020 immigrant inflows), US Census (population values).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9BD3A40-300E-4D48-AF39-2178A3A5131F}"/>
              </a:ext>
            </a:extLst>
          </p:cNvPr>
          <p:cNvGraphicFramePr>
            <a:graphicFrameLocks noGrp="1"/>
          </p:cNvGraphicFramePr>
          <p:nvPr/>
        </p:nvGraphicFramePr>
        <p:xfrm>
          <a:off x="754143" y="1148965"/>
          <a:ext cx="4609709" cy="4962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222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462487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Sources (top 10)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2011-2020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468365">
                <a:tc>
                  <a:txBody>
                    <a:bodyPr/>
                    <a:lstStyle/>
                    <a:p>
                      <a:r>
                        <a:rPr lang="en-US" sz="2200" dirty="0"/>
                        <a:t>Mexico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1,491,000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4336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China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721,000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395926">
                <a:tc>
                  <a:txBody>
                    <a:bodyPr/>
                    <a:lstStyle/>
                    <a:p>
                      <a:r>
                        <a:rPr lang="en-US" sz="2200" dirty="0"/>
                        <a:t>India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637,000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4216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Philippines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505,000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466313">
                <a:tc>
                  <a:txBody>
                    <a:bodyPr/>
                    <a:lstStyle/>
                    <a:p>
                      <a:r>
                        <a:rPr lang="en-US" sz="2200" dirty="0"/>
                        <a:t>Dominican Rep.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487,000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452487">
                <a:tc>
                  <a:txBody>
                    <a:bodyPr/>
                    <a:lstStyle/>
                    <a:p>
                      <a:r>
                        <a:rPr lang="en-US" sz="2200" dirty="0"/>
                        <a:t>Cuba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473,000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443059">
                <a:tc>
                  <a:txBody>
                    <a:bodyPr/>
                    <a:lstStyle/>
                    <a:p>
                      <a:r>
                        <a:rPr lang="en-US" sz="2200" dirty="0"/>
                        <a:t>Vietnam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334,000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  <a:tr h="443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El Salvador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215,000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3563789"/>
                  </a:ext>
                </a:extLst>
              </a:tr>
              <a:tr h="443059">
                <a:tc>
                  <a:txBody>
                    <a:bodyPr/>
                    <a:lstStyle/>
                    <a:p>
                      <a:r>
                        <a:rPr lang="en-US" sz="2200" dirty="0"/>
                        <a:t>South Korea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199,000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8297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200" dirty="0"/>
                        <a:t>Jamaica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198,000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54742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12CD64A-5BFD-44EB-6995-47979E1CC64C}"/>
              </a:ext>
            </a:extLst>
          </p:cNvPr>
          <p:cNvSpPr txBox="1"/>
          <p:nvPr/>
        </p:nvSpPr>
        <p:spPr>
          <a:xfrm>
            <a:off x="5561811" y="1677974"/>
            <a:ext cx="592003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Total immigrant inflow, 2011-2020 = 10,125,000</a:t>
            </a:r>
          </a:p>
          <a:p>
            <a:endParaRPr lang="en-US" sz="2200" dirty="0"/>
          </a:p>
          <a:p>
            <a:r>
              <a:rPr lang="en-US" sz="2200" dirty="0"/>
              <a:t>US population growth, 2011-2020 = 22,700,000</a:t>
            </a:r>
          </a:p>
          <a:p>
            <a:endParaRPr lang="en-US" sz="2200" dirty="0"/>
          </a:p>
          <a:p>
            <a:r>
              <a:rPr lang="en-US" sz="2200" dirty="0"/>
              <a:t>Typical year during decade…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US population increased by 2.27 million (0.74%)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Native births contributed approx. 1.35 million (0.44%)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Immigration contributed approx. 920,000 (0.30%)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43290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E9A36-0F85-7346-9E81-BCA85F78D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Trends in </a:t>
            </a:r>
            <a:r>
              <a:rPr lang="en-US" u="sng" dirty="0"/>
              <a:t>Authorized</a:t>
            </a:r>
            <a:r>
              <a:rPr lang="en-US" dirty="0"/>
              <a:t>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3CC1F-8E9A-AC4D-85EB-79140353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A036B79-3B27-A844-9893-4F3B2AC44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1743" y="996594"/>
            <a:ext cx="9208513" cy="50292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CF38F4-235D-22EE-A469-C081715ED6B8}"/>
              </a:ext>
            </a:extLst>
          </p:cNvPr>
          <p:cNvSpPr txBox="1"/>
          <p:nvPr/>
        </p:nvSpPr>
        <p:spPr>
          <a:xfrm>
            <a:off x="8675721" y="2531399"/>
            <a:ext cx="15472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2022</a:t>
            </a:r>
          </a:p>
          <a:p>
            <a:pPr algn="ctr"/>
            <a:r>
              <a:rPr lang="en-US" sz="2400" b="1" dirty="0"/>
              <a:t>1.0 Million</a:t>
            </a:r>
          </a:p>
        </p:txBody>
      </p:sp>
    </p:spTree>
    <p:extLst>
      <p:ext uri="{BB962C8B-B14F-4D97-AF65-F5344CB8AC3E}">
        <p14:creationId xmlns:p14="http://schemas.microsoft.com/office/powerpoint/2010/main" val="2289785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47AB7-A5E8-CE4D-97B3-8A2280BC2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Aut</a:t>
            </a:r>
            <a:r>
              <a:rPr lang="en-US" dirty="0"/>
              <a:t>horized Immigration by Region (2000-2017)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2B4530-9F77-C34E-AD19-151D3D9CB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639691" y="914400"/>
            <a:ext cx="691261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CAA64-DF28-EA45-AEA2-21A31B19A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833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088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FFAEE-BAA2-5E4C-B5D1-B75C466C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Aut</a:t>
            </a:r>
            <a:r>
              <a:rPr lang="en-US" dirty="0"/>
              <a:t>horized Immigration by Source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4ABBAF9-D457-C343-99A2-D84116401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90862" y="1325563"/>
            <a:ext cx="5719055" cy="416083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3694B-BE85-D74E-95BB-16F84519D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3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82A2A9E-D5FD-B7C5-6425-5EA0FAEBD4F3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5846921" y="1325563"/>
            <a:ext cx="5719056" cy="416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72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B4F4D-A341-752D-D1FC-EE7DB7DE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</a:t>
            </a:r>
            <a:r>
              <a:rPr lang="en-US" dirty="0"/>
              <a:t>xican-Born People in the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9AEC2-6CDB-0B86-749F-71CAE8EC1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50FE-12CD-4508-ACD8-B6DEBE1BB436}" type="slidenum">
              <a:rPr lang="en-US" smtClean="0"/>
              <a:t>21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A50F7CA-3611-5C1B-F4FF-29E8A3EA68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17639"/>
            <a:ext cx="7578204" cy="422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5A87F1-F563-0816-B8C3-2C4A06FCE00E}"/>
              </a:ext>
            </a:extLst>
          </p:cNvPr>
          <p:cNvSpPr txBox="1"/>
          <p:nvPr/>
        </p:nvSpPr>
        <p:spPr>
          <a:xfrm>
            <a:off x="2971800" y="5647532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About 10.6 million in 2022 (Latest data)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1 in 14 people born in Mexico currently lives in the US</a:t>
            </a:r>
          </a:p>
        </p:txBody>
      </p:sp>
    </p:spTree>
    <p:extLst>
      <p:ext uri="{BB962C8B-B14F-4D97-AF65-F5344CB8AC3E}">
        <p14:creationId xmlns:p14="http://schemas.microsoft.com/office/powerpoint/2010/main" val="713300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EBEFF-07F1-522A-940C-00D8E03F4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98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Dist</a:t>
            </a:r>
            <a:r>
              <a:rPr lang="en-US" dirty="0"/>
              <a:t>ribution of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3986A-0E38-1A60-5DEF-03328638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511386"/>
            <a:ext cx="7924800" cy="33982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D278AB-8C70-B91F-085A-FFE9302F7B6E}"/>
              </a:ext>
            </a:extLst>
          </p:cNvPr>
          <p:cNvSpPr txBox="1"/>
          <p:nvPr/>
        </p:nvSpPr>
        <p:spPr>
          <a:xfrm>
            <a:off x="7740503" y="3200400"/>
            <a:ext cx="3613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United States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F92412-10F2-E61A-A95B-3AA7CBDF8D7F}"/>
              </a:ext>
            </a:extLst>
          </p:cNvPr>
          <p:cNvSpPr txBox="1"/>
          <p:nvPr/>
        </p:nvSpPr>
        <p:spPr>
          <a:xfrm>
            <a:off x="3848986" y="3200400"/>
            <a:ext cx="1467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Mexico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97CFE7-10FB-7506-DEF7-C859FD83549A}"/>
              </a:ext>
            </a:extLst>
          </p:cNvPr>
          <p:cNvSpPr txBox="1"/>
          <p:nvPr/>
        </p:nvSpPr>
        <p:spPr>
          <a:xfrm>
            <a:off x="5583382" y="5154808"/>
            <a:ext cx="1371600" cy="530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Income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A3BE36-D7DC-9791-BF6B-D86D5763E0B5}"/>
              </a:ext>
            </a:extLst>
          </p:cNvPr>
          <p:cNvSpPr txBox="1"/>
          <p:nvPr/>
        </p:nvSpPr>
        <p:spPr>
          <a:xfrm>
            <a:off x="838199" y="3986921"/>
            <a:ext cx="2841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Number of People</a:t>
            </a:r>
          </a:p>
        </p:txBody>
      </p:sp>
    </p:spTree>
    <p:extLst>
      <p:ext uri="{BB962C8B-B14F-4D97-AF65-F5344CB8AC3E}">
        <p14:creationId xmlns:p14="http://schemas.microsoft.com/office/powerpoint/2010/main" val="1549107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4C882-2DEC-F844-9E26-8CEFBE4CF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Pat</a:t>
            </a:r>
            <a:r>
              <a:rPr lang="en-US" dirty="0"/>
              <a:t>tern of Immigration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DA47E9-7BA4-2B4D-B581-AEAB16CBC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178557" y="1570038"/>
            <a:ext cx="7834885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BE5CA-1B77-F240-A20A-76E077B4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35640-5858-434E-A990-6D684F8F7B6E}"/>
              </a:ext>
            </a:extLst>
          </p:cNvPr>
          <p:cNvSpPr txBox="1"/>
          <p:nvPr/>
        </p:nvSpPr>
        <p:spPr>
          <a:xfrm>
            <a:off x="9014792" y="6483194"/>
            <a:ext cx="2484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(2017), p. 88</a:t>
            </a:r>
            <a:r>
              <a:rPr lang="en-US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29BDA6-1EB4-8A48-8979-728EF3B13BC7}"/>
              </a:ext>
            </a:extLst>
          </p:cNvPr>
          <p:cNvSpPr txBox="1"/>
          <p:nvPr/>
        </p:nvSpPr>
        <p:spPr>
          <a:xfrm>
            <a:off x="3731740" y="1200706"/>
            <a:ext cx="6328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Educational Attainment of Recent Immigrants – Last 5 Decades</a:t>
            </a:r>
          </a:p>
        </p:txBody>
      </p:sp>
    </p:spTree>
    <p:extLst>
      <p:ext uri="{BB962C8B-B14F-4D97-AF65-F5344CB8AC3E}">
        <p14:creationId xmlns:p14="http://schemas.microsoft.com/office/powerpoint/2010/main" val="1068218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1ECE-DF7C-41B9-82CB-3EF8107E2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UNauthorized</a:t>
            </a:r>
            <a:r>
              <a:rPr lang="en-US" dirty="0"/>
              <a:t> Immigration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80EB5-885A-9D45-C599-C8E89E9EB1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11D06-48B8-2F2A-FFE4-5C6556780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644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C2BF95-3D15-3F75-8997-8D381D8FE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09361F-107B-CBF2-370C-59AAD8EC935D}"/>
              </a:ext>
            </a:extLst>
          </p:cNvPr>
          <p:cNvSpPr/>
          <p:nvPr/>
        </p:nvSpPr>
        <p:spPr>
          <a:xfrm>
            <a:off x="4148253" y="5702694"/>
            <a:ext cx="6701883" cy="676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DD99C3-034C-F8C2-14C3-0B11806EC0D1}"/>
              </a:ext>
            </a:extLst>
          </p:cNvPr>
          <p:cNvSpPr txBox="1"/>
          <p:nvPr/>
        </p:nvSpPr>
        <p:spPr>
          <a:xfrm>
            <a:off x="6077411" y="6439791"/>
            <a:ext cx="5664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Customs and Border Patrol</a:t>
            </a:r>
          </a:p>
          <a:p>
            <a:r>
              <a:rPr lang="en-US" sz="1200" dirty="0"/>
              <a:t>https://</a:t>
            </a:r>
            <a:r>
              <a:rPr lang="en-US" sz="1200" dirty="0" err="1"/>
              <a:t>usafacts.org</a:t>
            </a:r>
            <a:r>
              <a:rPr lang="en-US" sz="1200" dirty="0"/>
              <a:t>/articles/what-can-the-data-tell-us-about-unauthorized-immigration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05CF92E-95F5-D041-4173-59F2AA4A6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rend chart of monthly migrant encounters by U.S. Border Patrol at the U.S.-Mexico border. Encounters with migrants at the U.S.-Mexico border peaked in December 2023 but have plummeted since then">
            <a:extLst>
              <a:ext uri="{FF2B5EF4-FFF2-40B4-BE49-F238E27FC236}">
                <a16:creationId xmlns:a16="http://schemas.microsoft.com/office/drawing/2014/main" id="{2A58FE71-6F2F-A73E-2F5C-0D60E1293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8750"/>
            <a:ext cx="8128000" cy="654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580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18F64-C1F7-B809-C1E9-23BAE5A4F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3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Border Encounters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12194-927D-9220-86C1-E9BC7695C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31606-3EE9-51BF-8880-37982F401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A9DB40C-754C-D6DB-EA85-3CA140978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28799" y="1029960"/>
            <a:ext cx="8701649" cy="489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ADE930-65F4-EDA8-E276-FF12BA932230}"/>
              </a:ext>
            </a:extLst>
          </p:cNvPr>
          <p:cNvSpPr txBox="1"/>
          <p:nvPr/>
        </p:nvSpPr>
        <p:spPr>
          <a:xfrm>
            <a:off x="9342201" y="2083442"/>
            <a:ext cx="65274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2023</a:t>
            </a:r>
          </a:p>
          <a:p>
            <a:endParaRPr lang="en-US" dirty="0"/>
          </a:p>
          <a:p>
            <a:r>
              <a:rPr lang="en-US" dirty="0"/>
              <a:t>2022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D4299C-7A19-1D78-FF2C-91283273B867}"/>
              </a:ext>
            </a:extLst>
          </p:cNvPr>
          <p:cNvSpPr txBox="1"/>
          <p:nvPr/>
        </p:nvSpPr>
        <p:spPr>
          <a:xfrm>
            <a:off x="5864506" y="518545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44B368-2EC5-B228-8A3B-624CC271939E}"/>
              </a:ext>
            </a:extLst>
          </p:cNvPr>
          <p:cNvSpPr/>
          <p:nvPr/>
        </p:nvSpPr>
        <p:spPr>
          <a:xfrm>
            <a:off x="9350734" y="1990846"/>
            <a:ext cx="678935" cy="48250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688CD1-BE4C-CAEF-4583-3ACD9E7ADCE6}"/>
              </a:ext>
            </a:extLst>
          </p:cNvPr>
          <p:cNvSpPr/>
          <p:nvPr/>
        </p:nvSpPr>
        <p:spPr>
          <a:xfrm>
            <a:off x="9359280" y="3943181"/>
            <a:ext cx="678935" cy="48250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6C9225-45EA-A26D-87EE-51F0AA423E86}"/>
              </a:ext>
            </a:extLst>
          </p:cNvPr>
          <p:cNvSpPr/>
          <p:nvPr/>
        </p:nvSpPr>
        <p:spPr>
          <a:xfrm>
            <a:off x="5838314" y="5123953"/>
            <a:ext cx="678935" cy="48250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46FCC-2CF3-0E41-8E24-54A7F21A5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9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wing #s of People Traveling in Families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94CF9-3B04-BAEE-95EC-54EAAAA60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37FA43-C49E-DAEC-7474-871E232213C3}"/>
              </a:ext>
            </a:extLst>
          </p:cNvPr>
          <p:cNvSpPr txBox="1"/>
          <p:nvPr/>
        </p:nvSpPr>
        <p:spPr>
          <a:xfrm>
            <a:off x="7367954" y="6456851"/>
            <a:ext cx="4261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Pew Research Center, US Customs and Border Protection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3E3014-1DE9-3C67-F152-7A8ED16F11CF}"/>
              </a:ext>
            </a:extLst>
          </p:cNvPr>
          <p:cNvSpPr txBox="1"/>
          <p:nvPr/>
        </p:nvSpPr>
        <p:spPr>
          <a:xfrm>
            <a:off x="7776559" y="2455782"/>
            <a:ext cx="393954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Evidence suggests:</a:t>
            </a:r>
          </a:p>
          <a:p>
            <a:pPr marL="285750" indent="-285750">
              <a:buFontTx/>
              <a:buChar char="-"/>
            </a:pPr>
            <a:r>
              <a:rPr lang="en-US" dirty="0"/>
              <a:t>Most unaccompanied minors</a:t>
            </a:r>
          </a:p>
          <a:p>
            <a:r>
              <a:rPr lang="en-US" dirty="0"/>
              <a:t>are coming to join family members</a:t>
            </a:r>
          </a:p>
          <a:p>
            <a:r>
              <a:rPr lang="en-US" dirty="0"/>
              <a:t>who are already here.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The population of minors in the</a:t>
            </a:r>
          </a:p>
          <a:p>
            <a:r>
              <a:rPr lang="en-US" dirty="0"/>
              <a:t>U.S. without a parent has not increased.</a:t>
            </a:r>
          </a:p>
          <a:p>
            <a:endParaRPr lang="en-US" dirty="0"/>
          </a:p>
          <a:p>
            <a:r>
              <a:rPr lang="en-US" dirty="0"/>
              <a:t>Big Story:</a:t>
            </a:r>
          </a:p>
          <a:p>
            <a:r>
              <a:rPr lang="en-US" dirty="0"/>
              <a:t>- Many more people coming as families.</a:t>
            </a:r>
          </a:p>
        </p:txBody>
      </p:sp>
      <p:pic>
        <p:nvPicPr>
          <p:cNvPr id="10" name="Picture 9" descr="A graph of a person in a yellow shirt&#10;&#10;Description automatically generated with medium confidence">
            <a:extLst>
              <a:ext uri="{FF2B5EF4-FFF2-40B4-BE49-F238E27FC236}">
                <a16:creationId xmlns:a16="http://schemas.microsoft.com/office/drawing/2014/main" id="{27DDAB09-CEF4-B6BF-4A28-175F491AE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78" y="1032128"/>
            <a:ext cx="5756772" cy="519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718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0C666-4B32-50D1-FBA4-069F18E3E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st Are Single Adults</a:t>
            </a:r>
          </a:p>
        </p:txBody>
      </p:sp>
      <p:pic>
        <p:nvPicPr>
          <p:cNvPr id="6" name="Content Placeholder 5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DA9D9E3B-8E02-C53B-3177-45AA63AAF5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4441" y="992522"/>
            <a:ext cx="7052380" cy="514594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185C33-8881-7441-C03B-2315C9FD2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275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6FC0C-3C44-3C78-10FC-B2FE15378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BD81D7-6ADE-872F-03B9-AEA4EF767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7AD369-7EF5-1C4F-7BF0-081E13B528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498574" y="465361"/>
            <a:ext cx="5078896" cy="57899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ED0D17-D71B-38CD-6B39-664009F5EC98}"/>
              </a:ext>
            </a:extLst>
          </p:cNvPr>
          <p:cNvSpPr txBox="1"/>
          <p:nvPr/>
        </p:nvSpPr>
        <p:spPr>
          <a:xfrm>
            <a:off x="4684747" y="6472439"/>
            <a:ext cx="6934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Pew Research Center, What we know about unauthorized immigrants living in the U.S., July 22,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DC5271-DE25-C0D7-73B0-4F984FC537FE}"/>
              </a:ext>
            </a:extLst>
          </p:cNvPr>
          <p:cNvSpPr txBox="1"/>
          <p:nvPr/>
        </p:nvSpPr>
        <p:spPr>
          <a:xfrm>
            <a:off x="8846331" y="3429000"/>
            <a:ext cx="2772646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Total Foreign-Born (2022)</a:t>
            </a:r>
          </a:p>
          <a:p>
            <a:r>
              <a:rPr lang="en-US" dirty="0"/>
              <a:t>Population: 47.9 million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D744A8-789E-186F-322A-A6CDAAA74305}"/>
              </a:ext>
            </a:extLst>
          </p:cNvPr>
          <p:cNvSpPr txBox="1"/>
          <p:nvPr/>
        </p:nvSpPr>
        <p:spPr>
          <a:xfrm>
            <a:off x="8846331" y="4506447"/>
            <a:ext cx="2817438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Total Foreign-Born (Current)</a:t>
            </a:r>
          </a:p>
          <a:p>
            <a:r>
              <a:rPr lang="en-US" dirty="0"/>
              <a:t>Population: 49.7 million</a:t>
            </a:r>
          </a:p>
        </p:txBody>
      </p:sp>
    </p:spTree>
    <p:extLst>
      <p:ext uri="{BB962C8B-B14F-4D97-AF65-F5344CB8AC3E}">
        <p14:creationId xmlns:p14="http://schemas.microsoft.com/office/powerpoint/2010/main" val="437808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96" y="1203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117775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(4/29): 	US Economic Update &amp; Tariffs (Geoffrey </a:t>
            </a:r>
            <a:r>
              <a:rPr lang="en-US" dirty="0" err="1"/>
              <a:t>Woglom</a:t>
            </a:r>
            <a:r>
              <a:rPr lang="en-US" dirty="0"/>
              <a:t>, NEED)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(5/6): 	Federal Debt (Geoffrey </a:t>
            </a:r>
            <a:r>
              <a:rPr lang="en-US" dirty="0" err="1"/>
              <a:t>Woglom</a:t>
            </a:r>
            <a:r>
              <a:rPr lang="en-US" dirty="0"/>
              <a:t>, NEED)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3 (5/13): 	Economics of Immigration (Jon </a:t>
            </a:r>
            <a:r>
              <a:rPr lang="en-US" b="1" dirty="0" err="1"/>
              <a:t>Haveman</a:t>
            </a:r>
            <a:r>
              <a:rPr lang="en-US" b="1" dirty="0"/>
              <a:t>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(5/20):	Autonomous Vehicles (Jon </a:t>
            </a:r>
            <a:r>
              <a:rPr lang="en-US" dirty="0" err="1"/>
              <a:t>Haveman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45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DE332-FE5D-2A45-911E-6BF86B609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U.S. </a:t>
            </a:r>
            <a:r>
              <a:rPr lang="en-US" dirty="0"/>
              <a:t> Unauthorized Immigration Totals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AFB86-7C63-5C4D-830A-FAC8FACE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A37A66-D099-D541-A1C2-5168B1E09F24}"/>
              </a:ext>
            </a:extLst>
          </p:cNvPr>
          <p:cNvSpPr txBox="1"/>
          <p:nvPr/>
        </p:nvSpPr>
        <p:spPr>
          <a:xfrm>
            <a:off x="4148298" y="6456851"/>
            <a:ext cx="8220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Pew Research Center, What we know about unauthorized immigrants living in the U.S., July 22, 2024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25BB46E-F091-3C43-940F-D31844E60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650743" y="947655"/>
            <a:ext cx="6007261" cy="530641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FF7085-49C1-D325-884F-83D1585EEBB4}"/>
              </a:ext>
            </a:extLst>
          </p:cNvPr>
          <p:cNvSpPr txBox="1"/>
          <p:nvPr/>
        </p:nvSpPr>
        <p:spPr>
          <a:xfrm>
            <a:off x="7812116" y="1690522"/>
            <a:ext cx="361188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And is about the same</a:t>
            </a:r>
          </a:p>
          <a:p>
            <a:r>
              <a:rPr lang="en-US" sz="2800" dirty="0"/>
              <a:t>As in 2015.</a:t>
            </a:r>
          </a:p>
          <a:p>
            <a:endParaRPr lang="en-US" sz="2800" dirty="0"/>
          </a:p>
          <a:p>
            <a:r>
              <a:rPr lang="en-US" sz="2800" dirty="0"/>
              <a:t>Data suggest:</a:t>
            </a:r>
          </a:p>
          <a:p>
            <a:r>
              <a:rPr lang="en-US" sz="2800" dirty="0"/>
              <a:t>	</a:t>
            </a:r>
          </a:p>
          <a:p>
            <a:r>
              <a:rPr lang="en-US" sz="2800" dirty="0"/>
              <a:t>-   11.7 in 2023.</a:t>
            </a:r>
          </a:p>
          <a:p>
            <a:endParaRPr lang="en-US" sz="2800" dirty="0"/>
          </a:p>
          <a:p>
            <a:pPr marL="457200" indent="-457200">
              <a:buFontTx/>
              <a:buChar char="-"/>
            </a:pPr>
            <a:r>
              <a:rPr lang="en-US" sz="2800" dirty="0"/>
              <a:t>Less than 13 million </a:t>
            </a:r>
          </a:p>
          <a:p>
            <a:r>
              <a:rPr lang="en-US" sz="2800" dirty="0"/>
              <a:t>	currently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09371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774F8-8884-8716-D425-64784EA96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22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authorized Immigrants by State, 2022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2708058-3FE7-2D6F-B881-62037CC6E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584" y="934687"/>
            <a:ext cx="6381802" cy="529553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22FBE-3CDE-B3FA-1B1E-81F337DCF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854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with numbers and a line&#10;&#10;Description automatically generated">
            <a:extLst>
              <a:ext uri="{FF2B5EF4-FFF2-40B4-BE49-F238E27FC236}">
                <a16:creationId xmlns:a16="http://schemas.microsoft.com/office/drawing/2014/main" id="{C22C6D6B-8C99-B7C2-0ACC-5F134FD7B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858" y="968566"/>
            <a:ext cx="5180283" cy="53464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40A17F-A627-164B-ABE1-55D0BF05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U.S. </a:t>
            </a:r>
            <a:r>
              <a:rPr lang="en-US" dirty="0"/>
              <a:t> Unauthorized Immigration: Labor Force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4ADDD-519B-CE46-BCCA-D5B15755A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6DE65C-119C-7698-50A8-C4ACCB9BE407}"/>
              </a:ext>
            </a:extLst>
          </p:cNvPr>
          <p:cNvSpPr txBox="1"/>
          <p:nvPr/>
        </p:nvSpPr>
        <p:spPr>
          <a:xfrm>
            <a:off x="9089875" y="4495164"/>
            <a:ext cx="1782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5% of labor force</a:t>
            </a:r>
          </a:p>
          <a:p>
            <a:r>
              <a:rPr lang="en-US" dirty="0"/>
              <a:t>3% of population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0BB1AF-9FC2-E3C5-4879-6873AC0DDBE2}"/>
              </a:ext>
            </a:extLst>
          </p:cNvPr>
          <p:cNvSpPr txBox="1"/>
          <p:nvPr/>
        </p:nvSpPr>
        <p:spPr>
          <a:xfrm>
            <a:off x="8258590" y="2670571"/>
            <a:ext cx="34451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And is about the same</a:t>
            </a:r>
          </a:p>
          <a:p>
            <a:r>
              <a:rPr lang="en-US" sz="2800" dirty="0"/>
              <a:t>As in 2006-2010.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C0EDC6-D506-2AAB-671E-412BFFC17330}"/>
              </a:ext>
            </a:extLst>
          </p:cNvPr>
          <p:cNvSpPr txBox="1"/>
          <p:nvPr/>
        </p:nvSpPr>
        <p:spPr>
          <a:xfrm>
            <a:off x="4644245" y="6445060"/>
            <a:ext cx="6932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Pew Research Center, What we know about unauthorized immigrants living in the U.S., July 22, 2024</a:t>
            </a:r>
          </a:p>
        </p:txBody>
      </p:sp>
    </p:spTree>
    <p:extLst>
      <p:ext uri="{BB962C8B-B14F-4D97-AF65-F5344CB8AC3E}">
        <p14:creationId xmlns:p14="http://schemas.microsoft.com/office/powerpoint/2010/main" val="4673754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64DA6-799F-8A51-A870-7501400C6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57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U.S. </a:t>
            </a:r>
            <a:r>
              <a:rPr lang="en-US" sz="3600" dirty="0"/>
              <a:t>Immigrant Population and Share over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07526-2B0D-278A-56A3-20BA6C3D6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5" name="Picture 4" descr="A graph with blue and orange lines&#10;&#10;Description automatically generated">
            <a:extLst>
              <a:ext uri="{FF2B5EF4-FFF2-40B4-BE49-F238E27FC236}">
                <a16:creationId xmlns:a16="http://schemas.microsoft.com/office/drawing/2014/main" id="{B201967C-31B2-34CE-DAA6-D82C1945D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52" y="935932"/>
            <a:ext cx="7772400" cy="5403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C4C583-FC5E-659B-A3F5-90B2761EE493}"/>
              </a:ext>
            </a:extLst>
          </p:cNvPr>
          <p:cNvSpPr txBox="1"/>
          <p:nvPr/>
        </p:nvSpPr>
        <p:spPr>
          <a:xfrm>
            <a:off x="5389717" y="2261495"/>
            <a:ext cx="14125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1850-2022</a:t>
            </a:r>
          </a:p>
        </p:txBody>
      </p:sp>
      <p:pic>
        <p:nvPicPr>
          <p:cNvPr id="7" name="Picture 6" descr="A close-up of words&#10;&#10;Description automatically generated">
            <a:extLst>
              <a:ext uri="{FF2B5EF4-FFF2-40B4-BE49-F238E27FC236}">
                <a16:creationId xmlns:a16="http://schemas.microsoft.com/office/drawing/2014/main" id="{F221108B-3357-3337-0218-18A74DB43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211632"/>
            <a:ext cx="4532227" cy="77758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E86AB83-1A6F-2D2D-7A79-15D5E7847DEE}"/>
              </a:ext>
            </a:extLst>
          </p:cNvPr>
          <p:cNvGrpSpPr/>
          <p:nvPr/>
        </p:nvGrpSpPr>
        <p:grpSpPr>
          <a:xfrm>
            <a:off x="6802283" y="1107583"/>
            <a:ext cx="2135655" cy="4301544"/>
            <a:chOff x="6439437" y="1107583"/>
            <a:chExt cx="2498501" cy="43015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28ED593-E0C2-05D3-69C4-7B5A48699E83}"/>
                </a:ext>
              </a:extLst>
            </p:cNvPr>
            <p:cNvSpPr/>
            <p:nvPr/>
          </p:nvSpPr>
          <p:spPr>
            <a:xfrm>
              <a:off x="6439437" y="1107583"/>
              <a:ext cx="2498501" cy="4301544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1C5440-46C5-185D-C636-CEFBEBB3F650}"/>
                </a:ext>
              </a:extLst>
            </p:cNvPr>
            <p:cNvSpPr txBox="1"/>
            <p:nvPr/>
          </p:nvSpPr>
          <p:spPr>
            <a:xfrm>
              <a:off x="7016547" y="3256568"/>
              <a:ext cx="134427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60 YEARS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89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F2007-E5BE-9E19-5686-9112AB32C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 Share of US Population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E9B233B-23BC-2172-DF05-274863CC3A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1600200"/>
            <a:ext cx="6904341" cy="516595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A7ED5-D11B-7C50-7AE9-54E358E3C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50FE-12CD-4508-ACD8-B6DEBE1BB436}" type="slidenum">
              <a:rPr lang="en-US" smtClean="0"/>
              <a:t>34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5E913A-6A95-3C03-4C9B-BC8F024B151D}"/>
              </a:ext>
            </a:extLst>
          </p:cNvPr>
          <p:cNvSpPr txBox="1"/>
          <p:nvPr/>
        </p:nvSpPr>
        <p:spPr>
          <a:xfrm>
            <a:off x="838200" y="2964873"/>
            <a:ext cx="1226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12.4 %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1885EB91-4F1F-2766-0314-121A1322BFA1}"/>
              </a:ext>
            </a:extLst>
          </p:cNvPr>
          <p:cNvSpPr/>
          <p:nvPr/>
        </p:nvSpPr>
        <p:spPr>
          <a:xfrm>
            <a:off x="2369127" y="300346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783FC0-C61D-9163-A40D-86C66040F77C}"/>
              </a:ext>
            </a:extLst>
          </p:cNvPr>
          <p:cNvSpPr txBox="1"/>
          <p:nvPr/>
        </p:nvSpPr>
        <p:spPr>
          <a:xfrm>
            <a:off x="11005286" y="2709527"/>
            <a:ext cx="1186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13.9 %</a:t>
            </a:r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60CAD1C4-56A5-3C5A-7D05-EE049EC9E23A}"/>
              </a:ext>
            </a:extLst>
          </p:cNvPr>
          <p:cNvSpPr/>
          <p:nvPr/>
        </p:nvSpPr>
        <p:spPr>
          <a:xfrm>
            <a:off x="9837210" y="2709527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794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A02B2-7159-563B-BC75-5E634B0FF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04A8A-9A39-D4C1-5F71-01BCFC9E33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BCF05-8010-FF87-D4F6-16FBACA63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9013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BCE81-6ABF-1348-91B2-A93F9178F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 We Care?  Economic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242A6-158C-D24E-B5BC-1CA866666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6543" y="1602225"/>
            <a:ext cx="7177900" cy="4351338"/>
          </a:xfrm>
        </p:spPr>
        <p:txBody>
          <a:bodyPr>
            <a:normAutofit/>
          </a:bodyPr>
          <a:lstStyle/>
          <a:p>
            <a:r>
              <a:rPr lang="en-US" b="0" dirty="0"/>
              <a:t>Conventional Wisdom Issues:</a:t>
            </a:r>
          </a:p>
          <a:p>
            <a:pPr lvl="1"/>
            <a:r>
              <a:rPr lang="en-US" sz="2800" b="1" dirty="0"/>
              <a:t>Labor markets: Wages and Jobs</a:t>
            </a:r>
          </a:p>
          <a:p>
            <a:pPr lvl="1"/>
            <a:r>
              <a:rPr lang="en-US" sz="2800" b="1" dirty="0"/>
              <a:t>Government Revenue and Spending</a:t>
            </a:r>
          </a:p>
          <a:p>
            <a:pPr lvl="1"/>
            <a:r>
              <a:rPr lang="en-US" sz="2800" b="1" dirty="0"/>
              <a:t>Crime</a:t>
            </a:r>
          </a:p>
          <a:p>
            <a:r>
              <a:rPr lang="en-US" b="0" dirty="0"/>
              <a:t>Other issues (that don’t get talked about much):</a:t>
            </a:r>
          </a:p>
          <a:p>
            <a:pPr lvl="1"/>
            <a:r>
              <a:rPr lang="en-US" sz="2800" b="1" dirty="0"/>
              <a:t>Gross Domestic Product (GDP)</a:t>
            </a:r>
          </a:p>
          <a:p>
            <a:pPr lvl="1"/>
            <a:r>
              <a:rPr lang="en-US" sz="2800" b="1" dirty="0"/>
              <a:t>Innovation and Entrepreneurship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FB01EB-E343-3A49-B16C-BBCD5676D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3945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86A8A-B2FB-E84A-8092-F417A6CBB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5624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How Does This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C34B1-7664-B94A-BE13-AF97388F9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0710"/>
            <a:ext cx="10515600" cy="4351338"/>
          </a:xfrm>
        </p:spPr>
        <p:txBody>
          <a:bodyPr/>
          <a:lstStyle/>
          <a:p>
            <a:r>
              <a:rPr lang="en-US" dirty="0"/>
              <a:t>What determines the size of an economy?</a:t>
            </a:r>
          </a:p>
          <a:p>
            <a:pPr lvl="1"/>
            <a:r>
              <a:rPr lang="en-US" dirty="0"/>
              <a:t>Physical capital</a:t>
            </a:r>
          </a:p>
          <a:p>
            <a:pPr lvl="1"/>
            <a:r>
              <a:rPr lang="en-US" dirty="0"/>
              <a:t>Technology/productivity</a:t>
            </a:r>
          </a:p>
          <a:p>
            <a:pPr lvl="1"/>
            <a:r>
              <a:rPr lang="en-US" dirty="0"/>
              <a:t>The number of workers</a:t>
            </a:r>
          </a:p>
          <a:p>
            <a:pPr lvl="2"/>
            <a:r>
              <a:rPr lang="en-US" dirty="0"/>
              <a:t>Immigration adds to the number of workers.</a:t>
            </a:r>
          </a:p>
          <a:p>
            <a:r>
              <a:rPr lang="en-US" dirty="0"/>
              <a:t>Number of immigrants in the labor force is high</a:t>
            </a:r>
          </a:p>
          <a:p>
            <a:pPr lvl="1"/>
            <a:r>
              <a:rPr lang="en-US" dirty="0"/>
              <a:t>33.0 million foreign-born persons ages 16+ in the labor force in April/25.</a:t>
            </a:r>
          </a:p>
          <a:p>
            <a:pPr lvl="1"/>
            <a:r>
              <a:rPr lang="en-US" dirty="0"/>
              <a:t>19.3% of the total US workforce.</a:t>
            </a:r>
          </a:p>
          <a:p>
            <a:r>
              <a:rPr lang="en-US" dirty="0"/>
              <a:t>Evidence</a:t>
            </a:r>
          </a:p>
          <a:p>
            <a:pPr lvl="1"/>
            <a:r>
              <a:rPr lang="en-US" dirty="0"/>
              <a:t>Immigrants added 11% to GDP ($2 trillion) in 2016.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2B726-8AF5-C344-AD86-78D13A168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0198DA-3010-4A88-8E31-FBB4B7527E35}"/>
              </a:ext>
            </a:extLst>
          </p:cNvPr>
          <p:cNvSpPr txBox="1"/>
          <p:nvPr/>
        </p:nvSpPr>
        <p:spPr>
          <a:xfrm>
            <a:off x="5104685" y="6395296"/>
            <a:ext cx="6602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Federal Reserve Bank of St. Louis (https://</a:t>
            </a:r>
            <a:r>
              <a:rPr lang="en-US" sz="1000" dirty="0" err="1"/>
              <a:t>fred.stlouisfed.org</a:t>
            </a:r>
            <a:r>
              <a:rPr lang="en-US" sz="1000" dirty="0"/>
              <a:t>/)</a:t>
            </a:r>
          </a:p>
          <a:p>
            <a:r>
              <a:rPr lang="en-US" sz="1000" dirty="0"/>
              <a:t>National Academies of Sciences, Engineering, and Medicine (2017) “The Economic and Fiscal Consequences of Immigration”.</a:t>
            </a:r>
          </a:p>
        </p:txBody>
      </p:sp>
    </p:spTree>
    <p:extLst>
      <p:ext uri="{BB962C8B-B14F-4D97-AF65-F5344CB8AC3E}">
        <p14:creationId xmlns:p14="http://schemas.microsoft.com/office/powerpoint/2010/main" val="266289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72CE1-1E43-68EE-86B7-46B78C74C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7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/>
              <a:t>mmigration Saving the Day?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FBAF68-9A32-63AC-A677-C3F5866BB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2132" y="1015877"/>
            <a:ext cx="8802291" cy="51267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74740-8EBD-89E5-0015-0130FD2FA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E1476E-55C9-FB5A-4409-7DA3511FC4AB}"/>
              </a:ext>
            </a:extLst>
          </p:cNvPr>
          <p:cNvSpPr txBox="1"/>
          <p:nvPr/>
        </p:nvSpPr>
        <p:spPr>
          <a:xfrm>
            <a:off x="8018331" y="6456851"/>
            <a:ext cx="3543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Source: CBO – The Demographic Outlook, 2023-2053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99983DB-6076-05FC-3781-623DDBCA916C}"/>
              </a:ext>
            </a:extLst>
          </p:cNvPr>
          <p:cNvGrpSpPr/>
          <p:nvPr/>
        </p:nvGrpSpPr>
        <p:grpSpPr>
          <a:xfrm>
            <a:off x="3936888" y="2115900"/>
            <a:ext cx="5399797" cy="2799001"/>
            <a:chOff x="3936888" y="2115900"/>
            <a:chExt cx="5399797" cy="279900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B8AA743-949A-CF0B-B2BB-F37C5AA1444B}"/>
                </a:ext>
              </a:extLst>
            </p:cNvPr>
            <p:cNvSpPr/>
            <p:nvPr/>
          </p:nvSpPr>
          <p:spPr>
            <a:xfrm>
              <a:off x="3936888" y="3429001"/>
              <a:ext cx="1063738" cy="14859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6AA7F78-B90C-7047-A1A1-EE797BC1FF20}"/>
                </a:ext>
              </a:extLst>
            </p:cNvPr>
            <p:cNvSpPr txBox="1"/>
            <p:nvPr/>
          </p:nvSpPr>
          <p:spPr>
            <a:xfrm>
              <a:off x="5000626" y="2115900"/>
              <a:ext cx="433605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The vast majority of additions to the</a:t>
              </a:r>
            </a:p>
            <a:p>
              <a:r>
                <a:rPr lang="en-US" sz="2200" dirty="0"/>
                <a:t>Population in the last several years</a:t>
              </a:r>
            </a:p>
            <a:p>
              <a:r>
                <a:rPr lang="en-US" sz="2200" dirty="0"/>
                <a:t>Have been from immigration.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819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629F-5E2B-4819-E260-62A74C150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59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Job</a:t>
            </a:r>
            <a:r>
              <a:rPr lang="en-US" dirty="0"/>
              <a:t>s: Conventional Wisdom…Upended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98C1-9540-0B25-4BEA-2982362F4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conventional wisdom?</a:t>
            </a:r>
          </a:p>
          <a:p>
            <a:pPr lvl="1"/>
            <a:r>
              <a:rPr lang="en-US" dirty="0"/>
              <a:t>Low-skilled immigrants come in and take jobs from low-skilled native-born individuals.</a:t>
            </a:r>
          </a:p>
          <a:p>
            <a:pPr lvl="2"/>
            <a:r>
              <a:rPr lang="en-US" dirty="0"/>
              <a:t>1-1 tradeoff.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What does new research show?</a:t>
            </a:r>
          </a:p>
          <a:p>
            <a:pPr lvl="1"/>
            <a:r>
              <a:rPr lang="en-US" dirty="0"/>
              <a:t>Low-skilled immigrants contribute positively to the economy.</a:t>
            </a:r>
          </a:p>
          <a:p>
            <a:pPr lvl="2"/>
            <a:r>
              <a:rPr lang="en-US" dirty="0"/>
              <a:t>Every 100 low-skilled immigrants: create 9 jobs for low-skilled native-born.</a:t>
            </a:r>
          </a:p>
          <a:p>
            <a:pPr lvl="2"/>
            <a:r>
              <a:rPr lang="en-US" dirty="0"/>
              <a:t>They create opportunities for low-skilled native-born workers.</a:t>
            </a:r>
          </a:p>
          <a:p>
            <a:pPr lvl="1"/>
            <a:r>
              <a:rPr lang="en-US" dirty="0"/>
              <a:t>Low-skilled immigrants take jobs that native-born don’t want.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8D2AB3-658A-7365-DC68-166343B62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15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Please submit questions in the chat.</a:t>
            </a:r>
          </a:p>
          <a:p>
            <a:pPr lvl="1"/>
            <a:r>
              <a:rPr lang="en-US" dirty="0"/>
              <a:t>I will try to handle them at </a:t>
            </a:r>
            <a:r>
              <a:rPr lang="en-US"/>
              <a:t>the break.</a:t>
            </a:r>
            <a:endParaRPr lang="en-US" dirty="0"/>
          </a:p>
          <a:p>
            <a:endParaRPr lang="en-US" dirty="0"/>
          </a:p>
          <a:p>
            <a:r>
              <a:rPr lang="en-US" dirty="0"/>
              <a:t>We will do a verbal Q&amp;A once the material has been presented.</a:t>
            </a:r>
          </a:p>
          <a:p>
            <a:endParaRPr lang="en-US" dirty="0"/>
          </a:p>
          <a:p>
            <a:r>
              <a:rPr lang="en-US" dirty="0"/>
              <a:t>Slides will be available from the NEED website after the talk. (https://www.needecon.org/</a:t>
            </a:r>
            <a:r>
              <a:rPr lang="en-US" dirty="0" err="1"/>
              <a:t>delivered_presentations.php</a:t>
            </a:r>
            <a:r>
              <a:rPr lang="en-US" dirty="0"/>
              <a:t>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01839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E1315-38A4-515C-150F-246FD9BD6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Sha</a:t>
            </a:r>
            <a:r>
              <a:rPr lang="en-US" dirty="0"/>
              <a:t>re of Workers in Each Occupations</a:t>
            </a:r>
          </a:p>
        </p:txBody>
      </p:sp>
      <p:pic>
        <p:nvPicPr>
          <p:cNvPr id="6" name="Content Placeholder 5" descr="A graph of a number of workers&#10;&#10;Description automatically generated">
            <a:extLst>
              <a:ext uri="{FF2B5EF4-FFF2-40B4-BE49-F238E27FC236}">
                <a16:creationId xmlns:a16="http://schemas.microsoft.com/office/drawing/2014/main" id="{E14289FE-F7B1-10BF-4745-629FA0D08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0230" y="921350"/>
            <a:ext cx="5728321" cy="54286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44889-C6A0-96FF-D413-BED690007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5636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19818-033C-4242-A84C-0E566E3C6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Pat</a:t>
            </a:r>
            <a:r>
              <a:rPr lang="en-US" dirty="0"/>
              <a:t>hway of Wage and Employment Effects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A4009-24F2-104C-AD7F-3161185E5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C50E44-444E-B949-9FAA-4CDF86E0412F}"/>
              </a:ext>
            </a:extLst>
          </p:cNvPr>
          <p:cNvSpPr txBox="1"/>
          <p:nvPr/>
        </p:nvSpPr>
        <p:spPr>
          <a:xfrm>
            <a:off x="1528054" y="1518311"/>
            <a:ext cx="41971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Inflows of Low-Skilled Immigrants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63FF74-638B-1B4D-B293-D43A037F7B03}"/>
              </a:ext>
            </a:extLst>
          </p:cNvPr>
          <p:cNvSpPr txBox="1"/>
          <p:nvPr/>
        </p:nvSpPr>
        <p:spPr>
          <a:xfrm>
            <a:off x="2293489" y="2501255"/>
            <a:ext cx="25838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Previous Immigrants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3DA59C-CE37-FF42-A8D1-E835A9D96EA5}"/>
              </a:ext>
            </a:extLst>
          </p:cNvPr>
          <p:cNvSpPr txBox="1"/>
          <p:nvPr/>
        </p:nvSpPr>
        <p:spPr>
          <a:xfrm>
            <a:off x="1989968" y="3493664"/>
            <a:ext cx="31826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Disadvantaged Minorities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8F19BB-BF12-B94C-B233-0F23AED337AA}"/>
              </a:ext>
            </a:extLst>
          </p:cNvPr>
          <p:cNvSpPr txBox="1"/>
          <p:nvPr/>
        </p:nvSpPr>
        <p:spPr>
          <a:xfrm>
            <a:off x="1905682" y="4384138"/>
            <a:ext cx="31190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Native-born HS Dropouts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A181E80-1CA9-4B41-B1AE-73902A22A1B3}"/>
              </a:ext>
            </a:extLst>
          </p:cNvPr>
          <p:cNvCxnSpPr/>
          <p:nvPr/>
        </p:nvCxnSpPr>
        <p:spPr>
          <a:xfrm>
            <a:off x="3465212" y="1951139"/>
            <a:ext cx="0" cy="485475"/>
          </a:xfrm>
          <a:prstGeom prst="line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05238B3-9D19-6F45-8DF1-8E504DF9A412}"/>
              </a:ext>
            </a:extLst>
          </p:cNvPr>
          <p:cNvCxnSpPr/>
          <p:nvPr/>
        </p:nvCxnSpPr>
        <p:spPr>
          <a:xfrm>
            <a:off x="3465212" y="2960441"/>
            <a:ext cx="0" cy="485475"/>
          </a:xfrm>
          <a:prstGeom prst="line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BB4C84-5C44-3F44-A2AF-AB988FD8C3B6}"/>
              </a:ext>
            </a:extLst>
          </p:cNvPr>
          <p:cNvCxnSpPr/>
          <p:nvPr/>
        </p:nvCxnSpPr>
        <p:spPr>
          <a:xfrm>
            <a:off x="3465212" y="3913145"/>
            <a:ext cx="0" cy="485475"/>
          </a:xfrm>
          <a:prstGeom prst="line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668E68E-8725-EB40-9A92-1D5872AC00B7}"/>
              </a:ext>
            </a:extLst>
          </p:cNvPr>
          <p:cNvSpPr txBox="1"/>
          <p:nvPr/>
        </p:nvSpPr>
        <p:spPr>
          <a:xfrm>
            <a:off x="5633904" y="679697"/>
            <a:ext cx="77491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/>
              <a:t>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30F50C-2687-C844-9AB5-DC0BB9A3F71D}"/>
              </a:ext>
            </a:extLst>
          </p:cNvPr>
          <p:cNvSpPr txBox="1"/>
          <p:nvPr/>
        </p:nvSpPr>
        <p:spPr>
          <a:xfrm>
            <a:off x="7331484" y="2126246"/>
            <a:ext cx="298761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Order of Impact</a:t>
            </a:r>
          </a:p>
          <a:p>
            <a:endParaRPr lang="en-US" sz="2800" dirty="0"/>
          </a:p>
          <a:p>
            <a:r>
              <a:rPr lang="en-US" sz="2800" dirty="0"/>
              <a:t>Impact is negative, </a:t>
            </a:r>
          </a:p>
          <a:p>
            <a:r>
              <a:rPr lang="en-US" sz="2800" dirty="0"/>
              <a:t>But is smaller</a:t>
            </a:r>
          </a:p>
          <a:p>
            <a:r>
              <a:rPr lang="en-US" sz="2800" dirty="0"/>
              <a:t>at each step.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BC98A3-9910-514F-9D6D-567D70088F12}"/>
              </a:ext>
            </a:extLst>
          </p:cNvPr>
          <p:cNvSpPr txBox="1"/>
          <p:nvPr/>
        </p:nvSpPr>
        <p:spPr>
          <a:xfrm>
            <a:off x="1978686" y="5477129"/>
            <a:ext cx="8234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Positive influence on wages and employment of other workers.</a:t>
            </a:r>
          </a:p>
        </p:txBody>
      </p:sp>
    </p:spTree>
    <p:extLst>
      <p:ext uri="{BB962C8B-B14F-4D97-AF65-F5344CB8AC3E}">
        <p14:creationId xmlns:p14="http://schemas.microsoft.com/office/powerpoint/2010/main" val="20828813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97F7-C173-3844-BA1F-9FFA56F7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Skil</a:t>
            </a:r>
            <a:r>
              <a:rPr lang="en-US" dirty="0"/>
              <a:t>led Immigrants and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B3CE2-9C5F-AD46-95E6-9478378B7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1% increase in the share of the immigrant college graduate population</a:t>
            </a:r>
          </a:p>
          <a:p>
            <a:pPr lvl="1"/>
            <a:r>
              <a:rPr lang="en-US" dirty="0"/>
              <a:t>9-18% increase in patenting per capita</a:t>
            </a:r>
          </a:p>
          <a:p>
            <a:pPr lvl="1"/>
            <a:r>
              <a:rPr lang="en-US" dirty="0"/>
              <a:t>Increased immigration increases patenting by native-born population</a:t>
            </a:r>
          </a:p>
          <a:p>
            <a:pPr lvl="1"/>
            <a:r>
              <a:rPr lang="en-US" dirty="0"/>
              <a:t>Nonetheless, the effect is positive</a:t>
            </a:r>
          </a:p>
          <a:p>
            <a:r>
              <a:rPr lang="en-US" dirty="0"/>
              <a:t>In the 1990s</a:t>
            </a:r>
          </a:p>
          <a:p>
            <a:pPr lvl="1"/>
            <a:r>
              <a:rPr lang="en-US" dirty="0"/>
              <a:t>Increased skilled immigration can account for </a:t>
            </a:r>
            <a:r>
              <a:rPr lang="en-US" b="1" dirty="0"/>
              <a:t>one-third of increased patenting</a:t>
            </a:r>
            <a:r>
              <a:rPr lang="en-US" dirty="0"/>
              <a:t> in that decade.</a:t>
            </a:r>
          </a:p>
          <a:p>
            <a:pPr lvl="1"/>
            <a:r>
              <a:rPr lang="en-US" dirty="0"/>
              <a:t>This translates into a </a:t>
            </a:r>
            <a:r>
              <a:rPr lang="en-US" b="1" dirty="0"/>
              <a:t>1.4-2.5% increase in GDP </a:t>
            </a:r>
            <a:r>
              <a:rPr lang="en-US" dirty="0"/>
              <a:t>per capita by the end of the decade.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7D936-0061-B645-AA1F-E3A0D795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4B8B9F-72A4-4727-9D25-FB89B0C76E79}"/>
              </a:ext>
            </a:extLst>
          </p:cNvPr>
          <p:cNvSpPr txBox="1"/>
          <p:nvPr/>
        </p:nvSpPr>
        <p:spPr>
          <a:xfrm>
            <a:off x="3302000" y="6477000"/>
            <a:ext cx="58250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Hunt and Gauthier-Loiselle (2008).</a:t>
            </a:r>
          </a:p>
        </p:txBody>
      </p:sp>
    </p:spTree>
    <p:extLst>
      <p:ext uri="{BB962C8B-B14F-4D97-AF65-F5344CB8AC3E}">
        <p14:creationId xmlns:p14="http://schemas.microsoft.com/office/powerpoint/2010/main" val="11658314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97F7-C173-3844-BA1F-9FFA56F7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migrants and Entrepreneurship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ED0094-8411-9141-9AB3-58E4CAE42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7780" y="1562708"/>
            <a:ext cx="7696439" cy="466751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7D936-0061-B645-AA1F-E3A0D795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5D4698-A432-4741-9100-E4DD992576A8}"/>
              </a:ext>
            </a:extLst>
          </p:cNvPr>
          <p:cNvSpPr txBox="1"/>
          <p:nvPr/>
        </p:nvSpPr>
        <p:spPr>
          <a:xfrm>
            <a:off x="3794824" y="1117759"/>
            <a:ext cx="4602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Self-Employment Rates by Nativity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6BC315-3302-4F4F-BBB9-933B04F246C1}"/>
              </a:ext>
            </a:extLst>
          </p:cNvPr>
          <p:cNvSpPr txBox="1"/>
          <p:nvPr/>
        </p:nvSpPr>
        <p:spPr>
          <a:xfrm>
            <a:off x="7215809" y="6484087"/>
            <a:ext cx="4253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Magnus Lofstrom from Current Population Survey Data.</a:t>
            </a:r>
          </a:p>
        </p:txBody>
      </p:sp>
    </p:spTree>
    <p:extLst>
      <p:ext uri="{BB962C8B-B14F-4D97-AF65-F5344CB8AC3E}">
        <p14:creationId xmlns:p14="http://schemas.microsoft.com/office/powerpoint/2010/main" val="24829616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9D690-F5BE-E446-98AF-862F6F0C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017" y="29817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For</a:t>
            </a:r>
            <a:r>
              <a:rPr lang="en-US" sz="3800" dirty="0"/>
              <a:t>tune 500: First- and Second-Generation Founders</a:t>
            </a: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41278525-D509-4046-B572-9C529BDA7A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1584" y="926706"/>
            <a:ext cx="4387047" cy="53035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23983-C667-CB43-B3EA-85C55A59F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621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31F1-565F-3F4D-9DBB-BBEA89A1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Revenues and Expenditures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787AD-EBC3-6C41-BC03-75ECC76F5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F0BEE-4C4A-3047-AB6A-D08D76B3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371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F93E5-95A3-7C4C-95E6-161EEE68C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Top</a:t>
            </a:r>
            <a:r>
              <a:rPr lang="en-US" dirty="0"/>
              <a:t>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2E27E-5310-3A4E-91F2-02C6FAC64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Question:</a:t>
            </a:r>
          </a:p>
          <a:p>
            <a:pPr lvl="1"/>
            <a:r>
              <a:rPr lang="en-US" dirty="0"/>
              <a:t>Taxes (income, sales, and other) immigrants pay vs. government expenditures on public benefits and services they receive.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More complicated:</a:t>
            </a:r>
          </a:p>
          <a:p>
            <a:pPr lvl="1"/>
            <a:r>
              <a:rPr lang="en-US" dirty="0"/>
              <a:t>Immigrants also affect the fiscal equation for many native-born residents.</a:t>
            </a:r>
          </a:p>
          <a:p>
            <a:pPr lvl="2"/>
            <a:r>
              <a:rPr lang="en-US" dirty="0"/>
              <a:t>Indirectly through labor and capital markets.</a:t>
            </a:r>
          </a:p>
          <a:p>
            <a:pPr lvl="2"/>
            <a:r>
              <a:rPr lang="en-US" dirty="0"/>
              <a:t>Changes in wages and the return to capital.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73F82-C020-F648-99EE-C19203A3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70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4B135-034B-9144-9ADF-7496CB87E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Age</a:t>
            </a:r>
            <a:r>
              <a:rPr lang="en-US" dirty="0"/>
              <a:t>-Specific Taxes and Benefits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AE42E492-8C25-A34F-9BDE-9C164079C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928496" y="934905"/>
            <a:ext cx="7028304" cy="55714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E0B02-7279-A946-B1CE-34C598C90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37AC8D-4CEE-5241-A353-D911C6C83FEB}"/>
              </a:ext>
            </a:extLst>
          </p:cNvPr>
          <p:cNvSpPr txBox="1"/>
          <p:nvPr/>
        </p:nvSpPr>
        <p:spPr>
          <a:xfrm>
            <a:off x="4229134" y="1140897"/>
            <a:ext cx="448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Immigrant Generation, United States, 2012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693EF1-5E4F-0A4E-A666-BF0BF7964404}"/>
              </a:ext>
            </a:extLst>
          </p:cNvPr>
          <p:cNvSpPr txBox="1"/>
          <p:nvPr/>
        </p:nvSpPr>
        <p:spPr>
          <a:xfrm>
            <a:off x="9377618" y="6456851"/>
            <a:ext cx="2532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(2017), p. 325.</a:t>
            </a:r>
          </a:p>
        </p:txBody>
      </p:sp>
    </p:spTree>
    <p:extLst>
      <p:ext uri="{BB962C8B-B14F-4D97-AF65-F5344CB8AC3E}">
        <p14:creationId xmlns:p14="http://schemas.microsoft.com/office/powerpoint/2010/main" val="31890644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23425-C70D-5340-A888-A1D0EFF72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We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B08CD-79B5-114D-900F-7D33C1AF3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Immigrants who arrive while of working age:</a:t>
            </a:r>
          </a:p>
          <a:p>
            <a:pPr lvl="1"/>
            <a:r>
              <a:rPr lang="en-US" dirty="0"/>
              <a:t>Are, on average, net contributors.</a:t>
            </a:r>
          </a:p>
          <a:p>
            <a:pPr lvl="1"/>
            <a:r>
              <a:rPr lang="en-US" dirty="0"/>
              <a:t>21-year-old with a high school diploma: +$126,000 over a lifetime</a:t>
            </a:r>
          </a:p>
          <a:p>
            <a:pPr lvl="2"/>
            <a:r>
              <a:rPr lang="en-US" dirty="0"/>
              <a:t>Though this value gradually declines with age at arrival.</a:t>
            </a:r>
          </a:p>
          <a:p>
            <a:pPr lvl="2"/>
            <a:r>
              <a:rPr lang="en-US" dirty="0"/>
              <a:t>Turns negative for arrivals of age 35+</a:t>
            </a:r>
          </a:p>
          <a:p>
            <a:r>
              <a:rPr lang="en-US" dirty="0"/>
              <a:t>Net contribution crucially depends on characteristics</a:t>
            </a:r>
          </a:p>
          <a:p>
            <a:pPr lvl="1"/>
            <a:r>
              <a:rPr lang="en-US" dirty="0"/>
              <a:t>Age distribution, family composition, health status, fertility patterns</a:t>
            </a:r>
          </a:p>
          <a:p>
            <a:pPr lvl="1"/>
            <a:r>
              <a:rPr lang="en-US" dirty="0"/>
              <a:t>Temporary or permanent relocation</a:t>
            </a:r>
          </a:p>
          <a:p>
            <a:pPr lvl="1"/>
            <a:r>
              <a:rPr lang="en-US" dirty="0"/>
              <a:t>Employment in the legal labor market</a:t>
            </a:r>
          </a:p>
          <a:p>
            <a:pPr lvl="1"/>
            <a:r>
              <a:rPr lang="en-US" dirty="0"/>
              <a:t>Authorized or unauthorized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68A18-D2C3-4D47-8900-D04C984E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02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9FD38-EE29-0B46-9A7F-53F46F33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/>
              <a:t>tom Line/Consensus of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5AE7C-6F2A-024C-906E-5FF43F4DC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Federal</a:t>
            </a:r>
            <a:r>
              <a:rPr lang="en-US" sz="3200" b="0" dirty="0"/>
              <a:t> level: fiscal impact is generally </a:t>
            </a:r>
            <a:r>
              <a:rPr lang="en-US" sz="3200" dirty="0"/>
              <a:t>positive</a:t>
            </a:r>
            <a:r>
              <a:rPr lang="en-US" sz="3200" b="0" dirty="0"/>
              <a:t>.</a:t>
            </a:r>
          </a:p>
          <a:p>
            <a:endParaRPr lang="en-US" sz="3200" dirty="0"/>
          </a:p>
          <a:p>
            <a:r>
              <a:rPr lang="en-US" sz="3200" dirty="0"/>
              <a:t>State and local </a:t>
            </a:r>
            <a:r>
              <a:rPr lang="en-US" sz="3200" b="0" dirty="0"/>
              <a:t>level: typically </a:t>
            </a:r>
            <a:r>
              <a:rPr lang="en-US" sz="3200" dirty="0"/>
              <a:t>negative</a:t>
            </a:r>
            <a:r>
              <a:rPr lang="en-US" sz="3200" b="0" dirty="0"/>
              <a:t> fiscal impact.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44A18-E47E-BD47-8301-67DF6E51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356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7469" y="2678541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The Economics of Immigration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3095347" y="4601836"/>
            <a:ext cx="5823751" cy="1704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2"/>
                </a:solidFill>
              </a:rPr>
              <a:t>Jon </a:t>
            </a:r>
            <a:r>
              <a:rPr lang="en-US" sz="2800" dirty="0" err="1">
                <a:solidFill>
                  <a:schemeClr val="tx2"/>
                </a:solidFill>
              </a:rPr>
              <a:t>Haveman</a:t>
            </a:r>
            <a:r>
              <a:rPr lang="en-US" sz="28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DCD7B4E-2843-5E42-BD7B-2CEA54746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72" y="38112"/>
            <a:ext cx="3492500" cy="2324100"/>
          </a:xfrm>
          <a:prstGeom prst="rect">
            <a:avLst/>
          </a:prstGeom>
        </p:spPr>
      </p:pic>
      <p:pic>
        <p:nvPicPr>
          <p:cNvPr id="7" name="Picture 6" descr="A statue of a person&#10;&#10;Description automatically generated">
            <a:extLst>
              <a:ext uri="{FF2B5EF4-FFF2-40B4-BE49-F238E27FC236}">
                <a16:creationId xmlns:a16="http://schemas.microsoft.com/office/drawing/2014/main" id="{DB2F1D5D-1B3B-5E4F-9B0B-5B9013118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674" y="3994949"/>
            <a:ext cx="35179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171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FEF8F-0DD3-8940-A910-A8B2199AD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plications for Major Federal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A28D5-66D0-1E40-8B1E-8F953E510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Documented immigrants are less likely to use Social Security and Medicare.</a:t>
            </a:r>
          </a:p>
          <a:p>
            <a:endParaRPr lang="en-US" dirty="0"/>
          </a:p>
          <a:p>
            <a:r>
              <a:rPr lang="en-US" dirty="0"/>
              <a:t>Unauthorized immigrants are ineligible.</a:t>
            </a:r>
          </a:p>
          <a:p>
            <a:pPr lvl="1"/>
            <a:r>
              <a:rPr lang="en-US" dirty="0"/>
              <a:t>They will pay into the system but cannot receive benefits.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Medicaid: not available to legal residents for the first five years.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Provide a source of revenue for an aging population.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A6789-06B2-2D4D-8B55-94E977B2D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84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32535-C13D-6846-B772-84315E0B4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Aging US Population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FBFBDE69-64B0-8E41-B4B8-5B997778E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30272" y="1201026"/>
            <a:ext cx="7731456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327B8-F634-BD4A-B771-2FF097C70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430AD3-D3DE-CF45-BF90-CA00615FA42E}"/>
              </a:ext>
            </a:extLst>
          </p:cNvPr>
          <p:cNvSpPr txBox="1"/>
          <p:nvPr/>
        </p:nvSpPr>
        <p:spPr>
          <a:xfrm>
            <a:off x="9292658" y="6456851"/>
            <a:ext cx="2453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(2017), p. 63.</a:t>
            </a:r>
          </a:p>
        </p:txBody>
      </p:sp>
    </p:spTree>
    <p:extLst>
      <p:ext uri="{BB962C8B-B14F-4D97-AF65-F5344CB8AC3E}">
        <p14:creationId xmlns:p14="http://schemas.microsoft.com/office/powerpoint/2010/main" val="3770996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2DB36-3ADF-9D4D-AA3D-A2E9E021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plications for Social Security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EECCBD09-726E-FC43-8996-4E1F2C319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8855" y="1325563"/>
            <a:ext cx="6514289" cy="4800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02C15-554E-AF4D-80F6-886F2FD95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E82D8F-9841-084D-B20A-89742894878A}"/>
              </a:ext>
            </a:extLst>
          </p:cNvPr>
          <p:cNvSpPr txBox="1"/>
          <p:nvPr/>
        </p:nvSpPr>
        <p:spPr>
          <a:xfrm>
            <a:off x="3208342" y="956231"/>
            <a:ext cx="5008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Population Age 65+ per 100 of Working Age (25-64)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6F23E4-2487-F94D-9E39-056CF9A25681}"/>
              </a:ext>
            </a:extLst>
          </p:cNvPr>
          <p:cNvSpPr txBox="1"/>
          <p:nvPr/>
        </p:nvSpPr>
        <p:spPr>
          <a:xfrm>
            <a:off x="9547384" y="6560914"/>
            <a:ext cx="2069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(2017).</a:t>
            </a:r>
          </a:p>
        </p:txBody>
      </p:sp>
    </p:spTree>
    <p:extLst>
      <p:ext uri="{BB962C8B-B14F-4D97-AF65-F5344CB8AC3E}">
        <p14:creationId xmlns:p14="http://schemas.microsoft.com/office/powerpoint/2010/main" val="2914565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72CE1-1E43-68EE-86B7-46B78C74C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7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/>
              <a:t>mmigration Saving the Day?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FBAF68-9A32-63AC-A677-C3F5866BB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2132" y="1015877"/>
            <a:ext cx="8802291" cy="51267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74740-8EBD-89E5-0015-0130FD2FA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E1476E-55C9-FB5A-4409-7DA3511FC4AB}"/>
              </a:ext>
            </a:extLst>
          </p:cNvPr>
          <p:cNvSpPr txBox="1"/>
          <p:nvPr/>
        </p:nvSpPr>
        <p:spPr>
          <a:xfrm>
            <a:off x="8018331" y="6456851"/>
            <a:ext cx="3543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Source: CBO – The Demographic Outlook, 2023-2053</a:t>
            </a:r>
          </a:p>
        </p:txBody>
      </p:sp>
    </p:spTree>
    <p:extLst>
      <p:ext uri="{BB962C8B-B14F-4D97-AF65-F5344CB8AC3E}">
        <p14:creationId xmlns:p14="http://schemas.microsoft.com/office/powerpoint/2010/main" val="22102684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D4C9D-D110-934F-A535-2494EFA21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</a:t>
            </a:r>
            <a:r>
              <a:rPr lang="en-US" dirty="0"/>
              <a:t>n - Economic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B2BEA-F15B-4A47-A868-60BE74B09D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  <a:p>
            <a:r>
              <a:rPr lang="en-US" dirty="0"/>
              <a:t>Employment and Earnings</a:t>
            </a:r>
          </a:p>
          <a:p>
            <a:r>
              <a:rPr lang="en-US" dirty="0"/>
              <a:t>Occupations</a:t>
            </a:r>
          </a:p>
          <a:p>
            <a:r>
              <a:rPr lang="en-US" dirty="0"/>
              <a:t>Poverty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446CA-9D43-7044-9A2A-165F7457E0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Residential Integration</a:t>
            </a:r>
          </a:p>
          <a:p>
            <a:r>
              <a:rPr lang="en-US" dirty="0"/>
              <a:t>Language</a:t>
            </a:r>
          </a:p>
          <a:p>
            <a:r>
              <a:rPr lang="en-US" dirty="0"/>
              <a:t>Health</a:t>
            </a:r>
          </a:p>
          <a:p>
            <a:r>
              <a:rPr lang="en-US" dirty="0"/>
              <a:t>Family Patterns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5778FE-4068-064D-A78D-11F7F7BC2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7A236D-A2FB-F74D-B627-0B596656C6A0}"/>
              </a:ext>
            </a:extLst>
          </p:cNvPr>
          <p:cNvSpPr txBox="1"/>
          <p:nvPr/>
        </p:nvSpPr>
        <p:spPr>
          <a:xfrm>
            <a:off x="3842338" y="1342814"/>
            <a:ext cx="4507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Patterns of Integration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9722C6-84EB-6840-9A71-17612594261E}"/>
              </a:ext>
            </a:extLst>
          </p:cNvPr>
          <p:cNvSpPr txBox="1"/>
          <p:nvPr/>
        </p:nvSpPr>
        <p:spPr>
          <a:xfrm>
            <a:off x="3227740" y="5073188"/>
            <a:ext cx="5888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The Big Misconception: Crime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C95BE7-44BE-5042-A414-9AED7C1688E8}"/>
              </a:ext>
            </a:extLst>
          </p:cNvPr>
          <p:cNvSpPr txBox="1"/>
          <p:nvPr/>
        </p:nvSpPr>
        <p:spPr>
          <a:xfrm>
            <a:off x="7098951" y="6439063"/>
            <a:ext cx="4411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i="1" dirty="0"/>
              <a:t>The Integration of Immigrants into American Society </a:t>
            </a:r>
            <a:r>
              <a:rPr lang="en-US" sz="1200" dirty="0"/>
              <a:t>(2015). </a:t>
            </a:r>
          </a:p>
        </p:txBody>
      </p:sp>
    </p:spTree>
    <p:extLst>
      <p:ext uri="{BB962C8B-B14F-4D97-AF65-F5344CB8AC3E}">
        <p14:creationId xmlns:p14="http://schemas.microsoft.com/office/powerpoint/2010/main" val="27883227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6999-4EB3-7F4A-A98A-E3796995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migrants and Crime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5EB3A-0072-1849-937B-6B6795501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Conventional wisdom: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Immigrants commit crimes more frequently than do native-born residents.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Rising immigration leads to rising crime.</a:t>
            </a:r>
          </a:p>
          <a:p>
            <a:endParaRPr lang="en-US" dirty="0"/>
          </a:p>
          <a:p>
            <a:r>
              <a:rPr lang="en-US" dirty="0"/>
              <a:t>What do the data say?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Rates of incarceration are lower for foreign-born than U.S.-born.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Neighborhoods with more immigrants have lower crime rates.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A3795-6C27-4245-A88F-29544E04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4C2A44-D1F3-FD43-BCBE-1B96EB9B9941}"/>
              </a:ext>
            </a:extLst>
          </p:cNvPr>
          <p:cNvSpPr txBox="1"/>
          <p:nvPr/>
        </p:nvSpPr>
        <p:spPr>
          <a:xfrm>
            <a:off x="602166" y="3612995"/>
            <a:ext cx="9054790" cy="23090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4BF3B2-B41F-B848-9A68-D93947A47C66}"/>
              </a:ext>
            </a:extLst>
          </p:cNvPr>
          <p:cNvSpPr txBox="1"/>
          <p:nvPr/>
        </p:nvSpPr>
        <p:spPr>
          <a:xfrm>
            <a:off x="3870070" y="4382810"/>
            <a:ext cx="44518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Let’s Have a Look!</a:t>
            </a:r>
          </a:p>
        </p:txBody>
      </p:sp>
    </p:spTree>
    <p:extLst>
      <p:ext uri="{BB962C8B-B14F-4D97-AF65-F5344CB8AC3E}">
        <p14:creationId xmlns:p14="http://schemas.microsoft.com/office/powerpoint/2010/main" val="47021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C9B78-9B3A-74A5-C2C8-FD11F6F4C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arceration by Immigration Status, 2018</a:t>
            </a:r>
          </a:p>
        </p:txBody>
      </p:sp>
      <p:pic>
        <p:nvPicPr>
          <p:cNvPr id="6" name="Content Placeholder 5" descr="A picture containing text, screenshot, font, line&#10;&#10;Description automatically generated">
            <a:extLst>
              <a:ext uri="{FF2B5EF4-FFF2-40B4-BE49-F238E27FC236}">
                <a16:creationId xmlns:a16="http://schemas.microsoft.com/office/drawing/2014/main" id="{99B6839C-E167-559A-B414-2EC0D3497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824" y="1828800"/>
            <a:ext cx="9999913" cy="336746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D65CF-D83E-1CC5-AC73-02B95B89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031CA3-E108-5B2C-C21A-041C0016E38A}"/>
              </a:ext>
            </a:extLst>
          </p:cNvPr>
          <p:cNvSpPr txBox="1"/>
          <p:nvPr/>
        </p:nvSpPr>
        <p:spPr>
          <a:xfrm>
            <a:off x="3838754" y="6456851"/>
            <a:ext cx="78141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Cato Institute, </a:t>
            </a:r>
            <a:r>
              <a:rPr lang="en-US" sz="1200" i="0" u="none" strike="noStrike" dirty="0">
                <a:effectLst/>
                <a:latin typeface="var(--bs-font-serif)"/>
              </a:rPr>
              <a:t>Illegal Immigrant Incarceration Rates, 2010–2018: Demographics and Policy Implications, April 202</a:t>
            </a:r>
            <a:r>
              <a:rPr lang="en-US" sz="1200" dirty="0">
                <a:latin typeface="var(--bs-font-serif)"/>
              </a:rPr>
              <a:t>0.</a:t>
            </a:r>
            <a:endParaRPr lang="en-US" sz="1200" i="0" u="none" strike="noStrike" dirty="0">
              <a:effectLst/>
              <a:latin typeface="var(--bs-font-serif)"/>
            </a:endParaRPr>
          </a:p>
        </p:txBody>
      </p:sp>
    </p:spTree>
    <p:extLst>
      <p:ext uri="{BB962C8B-B14F-4D97-AF65-F5344CB8AC3E}">
        <p14:creationId xmlns:p14="http://schemas.microsoft.com/office/powerpoint/2010/main" val="16653609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6999-4EB3-7F4A-A98A-E3796995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migrants and Crime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5EB3A-0072-1849-937B-6B6795501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Conventional wisdom: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Immigrants commit crimes more frequently than do native-born residents.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Rising immigration leads to rising crime.</a:t>
            </a:r>
          </a:p>
          <a:p>
            <a:endParaRPr lang="en-US" dirty="0"/>
          </a:p>
          <a:p>
            <a:r>
              <a:rPr lang="en-US" dirty="0"/>
              <a:t>What do the data say?</a:t>
            </a:r>
          </a:p>
          <a:p>
            <a:pPr marL="0" indent="0">
              <a:buNone/>
            </a:pPr>
            <a:endParaRPr lang="en-US" dirty="0"/>
          </a:p>
          <a:p>
            <a:pPr lvl="1">
              <a:spcAft>
                <a:spcPts val="1000"/>
              </a:spcAft>
            </a:pPr>
            <a:r>
              <a:rPr lang="en-US" dirty="0"/>
              <a:t>Rates of incarceration are lower for the foreign born than US born.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Neighborhoods with more immigrants have lower crime rates.</a:t>
            </a:r>
          </a:p>
          <a:p>
            <a:pPr lvl="1"/>
            <a:r>
              <a:rPr lang="en-US" dirty="0"/>
              <a:t>There is no evidence that deporting noncitizen immigrants affects crime rates.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A3795-6C27-4245-A88F-29544E04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14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612C1-C6D7-4B43-9602-189F80AF1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46F1A-DA04-D943-AE89-F0CB74DD3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can be thought of as increasing the population of the United States.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But they are a select group.</a:t>
            </a:r>
          </a:p>
          <a:p>
            <a:pPr>
              <a:spcAft>
                <a:spcPts val="1000"/>
              </a:spcAft>
            </a:pPr>
            <a:r>
              <a:rPr lang="en-US" dirty="0"/>
              <a:t>This brings economic growth and opportunity, just as does increasing the native-born population.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But not crime.</a:t>
            </a:r>
          </a:p>
          <a:p>
            <a:pPr>
              <a:spcAft>
                <a:spcPts val="1000"/>
              </a:spcAft>
            </a:pPr>
            <a:r>
              <a:rPr lang="en-US" dirty="0"/>
              <a:t>Including unauthorized immigrants, the supply of low-skilled workers is increased.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This lowers the wages of low-skilled workers.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But also increases labor force participation among highly skilled workers.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7256D-1FE7-6B41-8975-1BC96121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9751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BE34-1E71-4A4B-803E-3C4BD0D61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At</a:t>
            </a:r>
            <a:r>
              <a:rPr lang="en-US" dirty="0"/>
              <a:t> the Same Time….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28296-551D-4344-BDB4-383B5FBF0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Immigrants are often a select group:</a:t>
            </a:r>
          </a:p>
          <a:p>
            <a:pPr lvl="1"/>
            <a:r>
              <a:rPr lang="en-US" dirty="0"/>
              <a:t>Willing to incur an enormous personal or familial cost to better their lives.</a:t>
            </a:r>
          </a:p>
          <a:p>
            <a:r>
              <a:rPr lang="en-US" dirty="0"/>
              <a:t>As a result:</a:t>
            </a:r>
          </a:p>
          <a:p>
            <a:pPr lvl="1"/>
            <a:r>
              <a:rPr lang="en-US" dirty="0"/>
              <a:t>Immigrants tend to be entrepreneurial and to add significantly to economic growth.</a:t>
            </a:r>
          </a:p>
          <a:p>
            <a:r>
              <a:rPr lang="en-US" dirty="0"/>
              <a:t>Although there are distributional issues:</a:t>
            </a:r>
          </a:p>
          <a:p>
            <a:pPr lvl="1"/>
            <a:r>
              <a:rPr lang="en-US" dirty="0"/>
              <a:t>Immigration is an important contributor to economic growth.</a:t>
            </a:r>
          </a:p>
          <a:p>
            <a:pPr lvl="1"/>
            <a:r>
              <a:rPr lang="en-US" dirty="0"/>
              <a:t>Immigration helps to sustain vital government programs.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A005F-6FF0-3843-B700-4DCDD8FB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020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Anna Maria </a:t>
            </a:r>
            <a:r>
              <a:rPr lang="en-US" dirty="0" err="1"/>
              <a:t>Mayda</a:t>
            </a:r>
            <a:r>
              <a:rPr lang="en-US" dirty="0"/>
              <a:t>, Georgetown University</a:t>
            </a:r>
          </a:p>
          <a:p>
            <a:pPr lvl="1"/>
            <a:r>
              <a:rPr lang="en-US" dirty="0"/>
              <a:t>Robert </a:t>
            </a:r>
            <a:r>
              <a:rPr lang="en-US" dirty="0" err="1"/>
              <a:t>Gitter</a:t>
            </a:r>
            <a:r>
              <a:rPr lang="en-US" dirty="0"/>
              <a:t>, Ohio Wesleyan University</a:t>
            </a:r>
          </a:p>
          <a:p>
            <a:pPr lvl="1"/>
            <a:r>
              <a:rPr lang="en-US" dirty="0"/>
              <a:t>Roger White, Whittier College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Kirk Doran, Notre Dame</a:t>
            </a:r>
          </a:p>
          <a:p>
            <a:pPr lvl="1"/>
            <a:r>
              <a:rPr lang="en-US" dirty="0"/>
              <a:t>Ethan Lewis, Dartmouth College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presenters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9159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0808A-18FC-104A-A25D-21A92CE88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Ab</a:t>
            </a:r>
            <a:r>
              <a:rPr lang="en-US" dirty="0"/>
              <a:t>out Conventional Wisdom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29081-3A0B-9747-AC92-1940D5D67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Native-born unskilled workers</a:t>
            </a:r>
          </a:p>
          <a:p>
            <a:pPr lvl="1"/>
            <a:r>
              <a:rPr lang="en-US" dirty="0"/>
              <a:t>There is some negative impact on their wages.</a:t>
            </a:r>
          </a:p>
          <a:p>
            <a:pPr lvl="1"/>
            <a:r>
              <a:rPr lang="en-US" dirty="0"/>
              <a:t>But who wins and loses depend on the skill mix of immigrants; </a:t>
            </a:r>
          </a:p>
          <a:p>
            <a:pPr lvl="2"/>
            <a:r>
              <a:rPr lang="en-US" dirty="0"/>
              <a:t>when this skill mix changes, so do its effects.</a:t>
            </a:r>
          </a:p>
          <a:p>
            <a:r>
              <a:rPr lang="en-US" dirty="0"/>
              <a:t>Crime</a:t>
            </a:r>
          </a:p>
          <a:p>
            <a:pPr lvl="1"/>
            <a:r>
              <a:rPr lang="en-US" dirty="0"/>
              <a:t>Immigrants, both authorized and unauthorized, commit crimes at much lower rates than do native-born residents.</a:t>
            </a:r>
          </a:p>
          <a:p>
            <a:r>
              <a:rPr lang="en-US" dirty="0"/>
              <a:t>Government programs</a:t>
            </a:r>
          </a:p>
          <a:p>
            <a:pPr lvl="1"/>
            <a:r>
              <a:rPr lang="en-US" b="1" dirty="0"/>
              <a:t>Federal</a:t>
            </a:r>
            <a:r>
              <a:rPr lang="en-US" dirty="0"/>
              <a:t>: immigrants are a source of revenue and stability for some important programs.</a:t>
            </a:r>
          </a:p>
          <a:p>
            <a:pPr lvl="1"/>
            <a:r>
              <a:rPr lang="en-US" b="1" dirty="0"/>
              <a:t>State and local</a:t>
            </a:r>
            <a:r>
              <a:rPr lang="en-US" dirty="0"/>
              <a:t>: because education is funded at the local level, this can be a drain on local government coffers.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BF033-5425-544B-9904-4A046FD56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9096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6B064-72C7-E048-BAF5-C6078D498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Immigration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6BDD3-CFD5-2945-A6C8-D41831B6C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8700" y="2471738"/>
            <a:ext cx="6477000" cy="35353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1D0677-EE22-D645-A7FD-215605B80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50FE-12CD-4508-ACD8-B6DEBE1BB436}" type="slidenum">
              <a:rPr lang="en-US" smtClean="0"/>
              <a:t>61</a:t>
            </a:fld>
            <a:endParaRPr lang="en-US"/>
          </a:p>
        </p:txBody>
      </p:sp>
      <p:pic>
        <p:nvPicPr>
          <p:cNvPr id="1026" name="Picture 2" descr="Central American migrants wade across the Rio Grande on February 1, 2019 near El Paso, Texas. ">
            <a:extLst>
              <a:ext uri="{FF2B5EF4-FFF2-40B4-BE49-F238E27FC236}">
                <a16:creationId xmlns:a16="http://schemas.microsoft.com/office/drawing/2014/main" id="{EEC15B1E-A683-C738-342C-51398560B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200" y="2810107"/>
            <a:ext cx="5131514" cy="342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814273-B486-8B30-A506-C3A88905DD9D}"/>
              </a:ext>
            </a:extLst>
          </p:cNvPr>
          <p:cNvSpPr txBox="1"/>
          <p:nvPr/>
        </p:nvSpPr>
        <p:spPr>
          <a:xfrm>
            <a:off x="1019400" y="1380503"/>
            <a:ext cx="5257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DACA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The Northern Triangle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The Venezuelan Wave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Haitians in Springfield, Ohio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Mass Deportations</a:t>
            </a:r>
          </a:p>
        </p:txBody>
      </p:sp>
    </p:spTree>
    <p:extLst>
      <p:ext uri="{BB962C8B-B14F-4D97-AF65-F5344CB8AC3E}">
        <p14:creationId xmlns:p14="http://schemas.microsoft.com/office/powerpoint/2010/main" val="34897729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77F64-2A2F-A993-ABFB-9A2937F32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616" y="1885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DA</a:t>
            </a:r>
            <a:r>
              <a:rPr lang="en-US" dirty="0"/>
              <a:t>CA (Deferred Action for Childhood Arrivals)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05A4F-0FA0-0A7A-EBC3-5CAEA112F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Entered U.S. before age 16, now in U.S. </a:t>
            </a:r>
          </a:p>
          <a:p>
            <a:r>
              <a:rPr lang="en-US" dirty="0"/>
              <a:t>Entered before June 2007.</a:t>
            </a:r>
          </a:p>
          <a:p>
            <a:r>
              <a:rPr lang="en-US" dirty="0"/>
              <a:t>Currently in school, high school grad or honorable discharge from military.</a:t>
            </a:r>
          </a:p>
          <a:p>
            <a:r>
              <a:rPr lang="en-US" dirty="0"/>
              <a:t>No felony conviction or threat to security.</a:t>
            </a:r>
          </a:p>
          <a:p>
            <a:r>
              <a:rPr lang="en-US" dirty="0"/>
              <a:t>Renewable every 2 years.</a:t>
            </a:r>
          </a:p>
          <a:p>
            <a:r>
              <a:rPr lang="en-US" dirty="0"/>
              <a:t>Executive Order by Obama, Trump ended, Biden restored.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9CB92-22C9-CE76-D9F8-846E6A412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6309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A405C-99BF-E4F3-7E51-3A632FA49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61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DA</a:t>
            </a:r>
            <a:r>
              <a:rPr lang="en-US" dirty="0"/>
              <a:t>CA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905D1-3B43-BCE0-D77D-51A86C718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784639"/>
          </a:xfrm>
        </p:spPr>
        <p:txBody>
          <a:bodyPr/>
          <a:lstStyle/>
          <a:p>
            <a:r>
              <a:rPr lang="en-US" dirty="0"/>
              <a:t>825,000 of them.  Arrived prior to June 15, 2007</a:t>
            </a:r>
          </a:p>
          <a:p>
            <a:pPr lvl="1"/>
            <a:r>
              <a:rPr lang="en-US" dirty="0"/>
              <a:t>343,000 employed in essential jobs. (According to DHS: health/education)</a:t>
            </a:r>
          </a:p>
          <a:p>
            <a:pPr lvl="1"/>
            <a:r>
              <a:rPr lang="en-US" dirty="0"/>
              <a:t>168,000 in California</a:t>
            </a:r>
          </a:p>
          <a:p>
            <a:r>
              <a:rPr lang="en-US" dirty="0"/>
              <a:t>1/3 arrived before the age of 5.</a:t>
            </a:r>
          </a:p>
          <a:p>
            <a:r>
              <a:rPr lang="en-US" dirty="0"/>
              <a:t>Average is now 26 years old.</a:t>
            </a:r>
          </a:p>
          <a:p>
            <a:r>
              <a:rPr lang="en-US" dirty="0"/>
              <a:t>1.3 million live with a DACA individual</a:t>
            </a:r>
          </a:p>
          <a:p>
            <a:pPr lvl="1"/>
            <a:r>
              <a:rPr lang="en-US" dirty="0"/>
              <a:t>300,000 dependent children.</a:t>
            </a:r>
          </a:p>
          <a:p>
            <a:r>
              <a:rPr lang="en-US" dirty="0"/>
              <a:t>Tax revenues:</a:t>
            </a:r>
          </a:p>
          <a:p>
            <a:pPr lvl="1"/>
            <a:r>
              <a:rPr lang="en-US" dirty="0"/>
              <a:t> $6.2 billion federal, $3.3 billion state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D14D5-60EA-CEF5-DC23-C3B97E8EB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5972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D522E-1826-0F78-B351-D7A9DCB9E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5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Northern Triangle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C793FB-2DB4-FB45-131A-900F6B15D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50FE-12CD-4508-ACD8-B6DEBE1BB436}" type="slidenum">
              <a:rPr lang="en-US" smtClean="0"/>
              <a:t>64</a:t>
            </a:fld>
            <a:endParaRPr lang="en-US"/>
          </a:p>
        </p:txBody>
      </p:sp>
      <p:pic>
        <p:nvPicPr>
          <p:cNvPr id="4098" name="Picture 2" descr="Why So Many Central Americans Are Seeking Asylum in the U.S. | KQED">
            <a:extLst>
              <a:ext uri="{FF2B5EF4-FFF2-40B4-BE49-F238E27FC236}">
                <a16:creationId xmlns:a16="http://schemas.microsoft.com/office/drawing/2014/main" id="{45066D08-E470-B1A5-81CA-ED06D91D0C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953" y="1064370"/>
            <a:ext cx="7364093" cy="516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9328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0D9DF-693C-5B86-6866-7AAC17FA1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57" y="29093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Nor</a:t>
            </a:r>
            <a:r>
              <a:rPr lang="en-US" dirty="0"/>
              <a:t>thern Triangle Apprehensions</a:t>
            </a:r>
            <a:br>
              <a:rPr lang="en-US" dirty="0"/>
            </a:br>
            <a:r>
              <a:rPr lang="en-US" dirty="0"/>
              <a:t>        </a:t>
            </a:r>
            <a:r>
              <a:rPr lang="en-US" sz="3200" dirty="0">
                <a:solidFill>
                  <a:srgbClr val="FF0000"/>
                </a:solidFill>
              </a:rPr>
              <a:t>(Northern Triangle Countries in Red)</a:t>
            </a:r>
            <a:endParaRPr lang="en-US" sz="3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BEB5E2-E884-9E57-261C-AEB14ACE48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1528998"/>
            <a:ext cx="7010400" cy="500991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7D2A9-B68C-A884-E822-C9DB75FA1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50FE-12CD-4508-ACD8-B6DEBE1BB436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950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7F612-0831-BAA7-FBC6-8B7F05C27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66</a:t>
            </a:fld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A7B9C4F-BB86-A7F5-9ADB-85EF66E4CDF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71" y="227888"/>
            <a:ext cx="6172200" cy="6184900"/>
          </a:xfrm>
        </p:spPr>
      </p:pic>
    </p:spTree>
    <p:extLst>
      <p:ext uri="{BB962C8B-B14F-4D97-AF65-F5344CB8AC3E}">
        <p14:creationId xmlns:p14="http://schemas.microsoft.com/office/powerpoint/2010/main" val="37778591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0BAA5-3EF6-7AC8-2723-8D671E400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0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Surge of Venezuelans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4DF1E8-26F9-21A4-3F7A-E8763D389D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25563"/>
            <a:ext cx="3609455" cy="45259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2E243-B27A-F499-C627-91F3DAA88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50FE-12CD-4508-ACD8-B6DEBE1BB436}" type="slidenum">
              <a:rPr lang="en-US" smtClean="0"/>
              <a:t>67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C56CD0-2768-CC77-1DE0-C4A1B0099976}"/>
              </a:ext>
            </a:extLst>
          </p:cNvPr>
          <p:cNvSpPr txBox="1"/>
          <p:nvPr/>
        </p:nvSpPr>
        <p:spPr>
          <a:xfrm>
            <a:off x="4722830" y="1600200"/>
            <a:ext cx="7041822" cy="3929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Symbol" pitchFamily="2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Almost 8 million Venezuelans have left</a:t>
            </a:r>
          </a:p>
          <a:p>
            <a:pPr marL="342900" indent="-342900">
              <a:spcAft>
                <a:spcPts val="1000"/>
              </a:spcAft>
              <a:buFont typeface="Symbol" pitchFamily="2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Caused by economic mismanagement, hyperinflation, unrest, violence</a:t>
            </a:r>
          </a:p>
          <a:p>
            <a:pPr marL="342900" indent="-342900">
              <a:spcAft>
                <a:spcPts val="1000"/>
              </a:spcAft>
              <a:buFont typeface="Symbol" pitchFamily="2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Largest national group arrested for entering U.S.</a:t>
            </a:r>
          </a:p>
          <a:p>
            <a:pPr marL="342900" indent="-342900">
              <a:buFont typeface="Symbol" pitchFamily="2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Temporary Protected Status</a:t>
            </a:r>
          </a:p>
          <a:p>
            <a:pPr marL="800100" lvl="1" indent="-342900">
              <a:spcAft>
                <a:spcPts val="1000"/>
              </a:spcAft>
              <a:buFont typeface="Symbol" pitchFamily="2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Venezuela, Nicaragua, Haiti, and Cuba</a:t>
            </a:r>
          </a:p>
          <a:p>
            <a:pPr marL="342900" indent="-342900">
              <a:spcAft>
                <a:spcPts val="1000"/>
              </a:spcAft>
              <a:buFont typeface="Symbol" pitchFamily="2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Increasingly stuck in Mexico</a:t>
            </a:r>
          </a:p>
        </p:txBody>
      </p:sp>
    </p:spTree>
    <p:extLst>
      <p:ext uri="{BB962C8B-B14F-4D97-AF65-F5344CB8AC3E}">
        <p14:creationId xmlns:p14="http://schemas.microsoft.com/office/powerpoint/2010/main" val="97058102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95670-84DC-F20A-7ABA-FBB66BB1E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at’s Going on in Springfield, Ohio?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20724-06F4-E69F-FD22-987E247BB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68</a:t>
            </a:fld>
            <a:endParaRPr lang="en-GB"/>
          </a:p>
        </p:txBody>
      </p:sp>
      <p:pic>
        <p:nvPicPr>
          <p:cNvPr id="3074" name="Picture 2" descr="Greetings from Springfield OH Mural &amp; Street Art | Things to ...">
            <a:extLst>
              <a:ext uri="{FF2B5EF4-FFF2-40B4-BE49-F238E27FC236}">
                <a16:creationId xmlns:a16="http://schemas.microsoft.com/office/drawing/2014/main" id="{1216A546-6987-BA83-0BBD-6DFD07337B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221" y="1325563"/>
            <a:ext cx="7356993" cy="490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69367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A9D3-4DF2-CC77-88E2-B0BDBE19A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</a:t>
            </a:r>
            <a:r>
              <a:rPr lang="en-US" dirty="0"/>
              <a:t>mporary Protected Status (TPS)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0AA67-7EFE-F46B-3033-E3A8DD66E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Secretary of Homeland Security can grant.</a:t>
            </a:r>
          </a:p>
          <a:p>
            <a:r>
              <a:rPr lang="en-US" dirty="0"/>
              <a:t>Can be granted to foreign-born persons who can’t return to home country safely due to their country unable to handle their return.</a:t>
            </a:r>
          </a:p>
          <a:p>
            <a:r>
              <a:rPr lang="en-US" dirty="0"/>
              <a:t>Acceptable reasons:</a:t>
            </a:r>
          </a:p>
          <a:p>
            <a:pPr lvl="1"/>
            <a:r>
              <a:rPr lang="en-US" dirty="0"/>
              <a:t>Conflict					- epidemic</a:t>
            </a:r>
          </a:p>
          <a:p>
            <a:pPr lvl="1"/>
            <a:r>
              <a:rPr lang="en-US" dirty="0"/>
              <a:t>Hurricane or earthquake		- Other temporary conditions</a:t>
            </a:r>
          </a:p>
          <a:p>
            <a:r>
              <a:rPr lang="en-US" dirty="0"/>
              <a:t>Temporary status but can be extended.</a:t>
            </a:r>
          </a:p>
          <a:p>
            <a:r>
              <a:rPr lang="en-US" dirty="0"/>
              <a:t>Can work and travel within the United States.</a:t>
            </a:r>
          </a:p>
          <a:p>
            <a:r>
              <a:rPr lang="en-US" dirty="0"/>
              <a:t>May be eligible for welfare such as TANF, SNAP, Medicaid.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A7E38-95B4-369A-6265-71DC66376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292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Quiz!</a:t>
            </a:r>
          </a:p>
          <a:p>
            <a:r>
              <a:rPr lang="en-US" dirty="0"/>
              <a:t>Why do people migrate?</a:t>
            </a:r>
          </a:p>
          <a:p>
            <a:r>
              <a:rPr lang="en-US" dirty="0"/>
              <a:t>The nature of immigration to the U.S.</a:t>
            </a:r>
          </a:p>
          <a:p>
            <a:r>
              <a:rPr lang="en-US" dirty="0"/>
              <a:t>Economics of immigration</a:t>
            </a:r>
          </a:p>
          <a:p>
            <a:r>
              <a:rPr lang="en-US" dirty="0"/>
              <a:t>Recent immigration issues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8008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6A40C-88AE-30B3-D23C-2E1638963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85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Mas</a:t>
            </a:r>
            <a:r>
              <a:rPr lang="en-US" sz="3600" dirty="0"/>
              <a:t>s Deportations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DDAD5-B978-431B-F340-DE1EC99CD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332"/>
            <a:ext cx="10515600" cy="48284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Immigrants work different jobs than do native-born workers.</a:t>
            </a:r>
          </a:p>
          <a:p>
            <a:r>
              <a:rPr lang="en-US" dirty="0"/>
              <a:t>Immigrants contribute to the local economy.</a:t>
            </a:r>
          </a:p>
          <a:p>
            <a:pPr lvl="1"/>
            <a:r>
              <a:rPr lang="en-US" dirty="0"/>
              <a:t>GDP losses of up to $1.7 trillion annually.</a:t>
            </a:r>
          </a:p>
          <a:p>
            <a:r>
              <a:rPr lang="en-US" dirty="0"/>
              <a:t>Immigrants keep prices low: in particular, food!</a:t>
            </a:r>
          </a:p>
          <a:p>
            <a:r>
              <a:rPr lang="en-US" dirty="0"/>
              <a:t>Deportations impact tax revenues.</a:t>
            </a:r>
          </a:p>
          <a:p>
            <a:pPr lvl="1"/>
            <a:r>
              <a:rPr lang="en-US" dirty="0"/>
              <a:t>$1,300 more in on average than out, annually.</a:t>
            </a:r>
          </a:p>
          <a:p>
            <a:pPr lvl="1"/>
            <a:r>
              <a:rPr lang="en-US" dirty="0"/>
              <a:t>Unauthorized immigrants: $22.6 billion in social security and $5.7 billion in Medicare payments. </a:t>
            </a:r>
          </a:p>
          <a:p>
            <a:r>
              <a:rPr lang="en-US" dirty="0"/>
              <a:t>Deportations are expensive ($13,000 each).</a:t>
            </a:r>
          </a:p>
          <a:p>
            <a:pPr lvl="1"/>
            <a:r>
              <a:rPr lang="en-US" dirty="0"/>
              <a:t>Total cost $315 billion.</a:t>
            </a:r>
          </a:p>
          <a:p>
            <a:r>
              <a:rPr lang="en-US" dirty="0"/>
              <a:t>They rob people of their dignity.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040B5-8AA9-912B-9191-2BBBA8598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25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93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Aut</a:t>
            </a:r>
            <a:r>
              <a:rPr lang="en-US" dirty="0"/>
              <a:t>onomous Vehicles Next Week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23068" y="1790289"/>
            <a:ext cx="2821210" cy="1865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4342" y="1839210"/>
            <a:ext cx="2821210" cy="1587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3068" y="4137910"/>
            <a:ext cx="2821210" cy="1587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4342" y="4088103"/>
            <a:ext cx="2821210" cy="1870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78702" y="2587635"/>
            <a:ext cx="2821210" cy="1891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BB502FA-5A03-4D79-8C80-05E3F42D35F9}"/>
              </a:ext>
            </a:extLst>
          </p:cNvPr>
          <p:cNvGrpSpPr>
            <a:grpSpLocks/>
          </p:cNvGrpSpPr>
          <p:nvPr/>
        </p:nvGrpSpPr>
        <p:grpSpPr>
          <a:xfrm>
            <a:off x="2000250" y="1076083"/>
            <a:ext cx="8191500" cy="4730036"/>
            <a:chOff x="838200" y="593243"/>
            <a:chExt cx="9291612" cy="536527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CE4CBB3-8473-437B-81F6-04677D6A9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62623" y="3566497"/>
              <a:ext cx="3462389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65AAC10-552D-405D-BCD3-D386DDE7C2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9635"/>
            <a:stretch/>
          </p:blipFill>
          <p:spPr>
            <a:xfrm>
              <a:off x="838200" y="3754507"/>
              <a:ext cx="3632204" cy="220401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5617708-354B-424B-8007-8DC3BE0B8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23171" y="1074521"/>
              <a:ext cx="3491242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EA90AD0-0B07-4EDD-BD4F-C06E14C19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50534" y="593243"/>
              <a:ext cx="3479278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B629BD4-42A9-4FC1-BF8F-8980DF585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029843" y="2412368"/>
              <a:ext cx="3231563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56870657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www.NEEDEcon.org/testimonials.php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94175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3FD47-BAB4-9AC8-643A-2DF52332D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232576" y="3095690"/>
            <a:ext cx="4817570" cy="845608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Total and Average Annual Immigrant Arrivals, 1820-2015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DB3CE2-7CB3-4121-8B6C-E7C271CA3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662" y="241773"/>
            <a:ext cx="6982862" cy="59790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2AD519-9FCA-4F3B-8150-37C52212B84E}"/>
              </a:ext>
            </a:extLst>
          </p:cNvPr>
          <p:cNvSpPr txBox="1"/>
          <p:nvPr/>
        </p:nvSpPr>
        <p:spPr>
          <a:xfrm>
            <a:off x="3325970" y="6456851"/>
            <a:ext cx="6188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Sources: US Statistical Abstract (various years), US INS (various years), and US DHS (various years)</a:t>
            </a:r>
          </a:p>
        </p:txBody>
      </p:sp>
    </p:spTree>
    <p:extLst>
      <p:ext uri="{BB962C8B-B14F-4D97-AF65-F5344CB8AC3E}">
        <p14:creationId xmlns:p14="http://schemas.microsoft.com/office/powerpoint/2010/main" val="30495077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1CFE-B09C-6441-A0BB-A90046F59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E6749-0B61-B140-8515-E5AE5CF0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74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96007-CD79-4942-9FAD-981618A35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121" y="933061"/>
            <a:ext cx="8390117" cy="5297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CBE16E-842D-AC46-A1E4-29AAA947E992}"/>
              </a:ext>
            </a:extLst>
          </p:cNvPr>
          <p:cNvSpPr txBox="1"/>
          <p:nvPr/>
        </p:nvSpPr>
        <p:spPr>
          <a:xfrm>
            <a:off x="2961861" y="6457890"/>
            <a:ext cx="9367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n-US" sz="1200" dirty="0"/>
              <a:t>Source: Ping Xu, James C. Garand, and Ling Zhu, “How immigration makes income inequality worse in the U.S.” (October 2015), Figure 1.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F172137-6E18-2C43-BE0D-964E35DAB0D0}"/>
              </a:ext>
            </a:extLst>
          </p:cNvPr>
          <p:cNvSpPr/>
          <p:nvPr/>
        </p:nvSpPr>
        <p:spPr>
          <a:xfrm>
            <a:off x="5295900" y="1625600"/>
            <a:ext cx="1638300" cy="266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D3D5C6-6417-E844-AA63-DEE772CF5AC2}"/>
              </a:ext>
            </a:extLst>
          </p:cNvPr>
          <p:cNvSpPr/>
          <p:nvPr/>
        </p:nvSpPr>
        <p:spPr>
          <a:xfrm>
            <a:off x="6418682" y="2713394"/>
            <a:ext cx="1792255" cy="4403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30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1702-15BD-7D49-8A60-21CF2552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Inequality: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2DA72-A850-5148-89E8-F53E39E0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Beginning in about 1970, the immigrant share of the US </a:t>
            </a:r>
            <a:br>
              <a:rPr lang="en-US" dirty="0"/>
            </a:br>
            <a:r>
              <a:rPr lang="en-US" dirty="0"/>
              <a:t>population increased dramatically. </a:t>
            </a:r>
          </a:p>
          <a:p>
            <a:pPr lvl="1"/>
            <a:r>
              <a:rPr lang="en-US" dirty="0"/>
              <a:t>5% in 1970 and 14% in 2016</a:t>
            </a:r>
          </a:p>
          <a:p>
            <a:r>
              <a:rPr lang="en-US" dirty="0"/>
              <a:t>Compared to the native born, immigrants:</a:t>
            </a:r>
          </a:p>
          <a:p>
            <a:pPr lvl="1"/>
            <a:r>
              <a:rPr lang="en-US" dirty="0"/>
              <a:t>Comprise a larger share of less-educated workers (less than HS diploma)</a:t>
            </a:r>
          </a:p>
          <a:p>
            <a:pPr lvl="1"/>
            <a:r>
              <a:rPr lang="en-US" dirty="0"/>
              <a:t>Comprise a larger share of highly educated workers (advanced degree)</a:t>
            </a:r>
          </a:p>
          <a:p>
            <a:r>
              <a:rPr lang="en-US" dirty="0"/>
              <a:t>Immigration has likely increased income inequality.</a:t>
            </a:r>
          </a:p>
          <a:p>
            <a:r>
              <a:rPr lang="en-US" dirty="0"/>
              <a:t>Its effect has likely been small.</a:t>
            </a:r>
          </a:p>
          <a:p>
            <a:pPr lvl="1"/>
            <a:r>
              <a:rPr lang="en-US" dirty="0"/>
              <a:t>~5% between 1980 and 2000</a:t>
            </a:r>
          </a:p>
          <a:p>
            <a:pPr lvl="1"/>
            <a:r>
              <a:rPr lang="en-US" dirty="0"/>
              <a:t>No reason to think it has been bigger since then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1B2EA-61CC-BA4A-B986-69FA402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9496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9C22B-2790-864C-B049-D426D1214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Cri</a:t>
            </a:r>
            <a:r>
              <a:rPr lang="en-US" dirty="0"/>
              <a:t>me: Incarceration Rates in California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81BE87-BD3B-014D-B981-ABBAC28AE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455632" y="1325563"/>
            <a:ext cx="9280736" cy="452168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2B877-9BD1-6444-928C-0066438F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DF1F3E-4714-124F-8521-876E4795F2D6}"/>
              </a:ext>
            </a:extLst>
          </p:cNvPr>
          <p:cNvSpPr txBox="1"/>
          <p:nvPr/>
        </p:nvSpPr>
        <p:spPr>
          <a:xfrm>
            <a:off x="9272750" y="6456851"/>
            <a:ext cx="2182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Butcher &amp; </a:t>
            </a:r>
            <a:r>
              <a:rPr lang="en-US" sz="1200" dirty="0" err="1"/>
              <a:t>Piehl</a:t>
            </a:r>
            <a:r>
              <a:rPr lang="en-US" sz="1200" dirty="0"/>
              <a:t> (2008).</a:t>
            </a:r>
          </a:p>
        </p:txBody>
      </p:sp>
    </p:spTree>
    <p:extLst>
      <p:ext uri="{BB962C8B-B14F-4D97-AF65-F5344CB8AC3E}">
        <p14:creationId xmlns:p14="http://schemas.microsoft.com/office/powerpoint/2010/main" val="110779362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3FD47-BAB4-9AC8-643A-2DF52332D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16" y="292208"/>
            <a:ext cx="8379913" cy="845608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Imm</a:t>
            </a:r>
            <a:r>
              <a:rPr lang="en-US" sz="3000" dirty="0"/>
              <a:t>igrant Inflow Shares,1820-2015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0C5A94-DED1-41E1-95D9-B875063C8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002" y="646044"/>
            <a:ext cx="9074750" cy="58108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390E59-ED38-4CE9-A6CB-C9D661B82F90}"/>
              </a:ext>
            </a:extLst>
          </p:cNvPr>
          <p:cNvSpPr txBox="1"/>
          <p:nvPr/>
        </p:nvSpPr>
        <p:spPr>
          <a:xfrm>
            <a:off x="3325970" y="6456851"/>
            <a:ext cx="6188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Sources: US Statistical Abstract (various years), US INS (various years), and US DHS (various years)</a:t>
            </a:r>
          </a:p>
        </p:txBody>
      </p:sp>
      <p:pic>
        <p:nvPicPr>
          <p:cNvPr id="6" name="Picture 5" descr="A black text with a dotted line&#10;&#10;Description automatically generated">
            <a:extLst>
              <a:ext uri="{FF2B5EF4-FFF2-40B4-BE49-F238E27FC236}">
                <a16:creationId xmlns:a16="http://schemas.microsoft.com/office/drawing/2014/main" id="{A39FE76C-6736-D884-1C0F-4FE736E1E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200400"/>
            <a:ext cx="1371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26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93472-703F-EC6A-F83A-514999190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46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migration 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F5225-1FAD-3772-65D9-12A029DC36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dirty="0"/>
              <a:t>What % of the U.S. population are not native-born?</a:t>
            </a:r>
          </a:p>
          <a:p>
            <a:pPr lvl="1"/>
            <a:r>
              <a:rPr lang="en-US" b="1" dirty="0"/>
              <a:t>14%</a:t>
            </a:r>
          </a:p>
          <a:p>
            <a:r>
              <a:rPr lang="en-US" b="0" dirty="0"/>
              <a:t>What % of the world’s population are not native-born?</a:t>
            </a:r>
          </a:p>
          <a:p>
            <a:pPr lvl="1"/>
            <a:r>
              <a:rPr lang="en-US" b="1" dirty="0"/>
              <a:t>3.6%</a:t>
            </a:r>
          </a:p>
          <a:p>
            <a:r>
              <a:rPr lang="en-US" b="0" dirty="0"/>
              <a:t>How long has the average undocumented immigrant lived in the United States?</a:t>
            </a:r>
          </a:p>
          <a:p>
            <a:pPr lvl="1"/>
            <a:r>
              <a:rPr lang="en-US" b="1" dirty="0"/>
              <a:t>A. 3 months</a:t>
            </a:r>
          </a:p>
          <a:p>
            <a:pPr lvl="1"/>
            <a:r>
              <a:rPr lang="en-US" b="1" dirty="0"/>
              <a:t>B. 2 years</a:t>
            </a:r>
          </a:p>
          <a:p>
            <a:pPr lvl="1"/>
            <a:r>
              <a:rPr lang="en-US" b="1" dirty="0"/>
              <a:t>C. 10 years</a:t>
            </a:r>
          </a:p>
          <a:p>
            <a:pPr lvl="1"/>
            <a:r>
              <a:rPr lang="en-US" b="1" dirty="0"/>
              <a:t>D. 25 years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59B480-E43A-A04D-9ED7-9422AE37CD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dirty="0"/>
              <a:t>21% of children born to native parents are high-income earners (above the middle class).</a:t>
            </a:r>
          </a:p>
          <a:p>
            <a:r>
              <a:rPr lang="en-US" b="0" dirty="0"/>
              <a:t>What % of kids born to immigrants are high-income earners?</a:t>
            </a:r>
          </a:p>
          <a:p>
            <a:pPr lvl="1"/>
            <a:r>
              <a:rPr lang="en-US" dirty="0"/>
              <a:t>A. </a:t>
            </a:r>
            <a:r>
              <a:rPr lang="en-US" b="1" dirty="0"/>
              <a:t>15%</a:t>
            </a:r>
          </a:p>
          <a:p>
            <a:pPr lvl="1"/>
            <a:r>
              <a:rPr lang="en-US" b="1" dirty="0"/>
              <a:t>B. 21%</a:t>
            </a:r>
          </a:p>
          <a:p>
            <a:pPr lvl="1"/>
            <a:r>
              <a:rPr lang="en-US" b="1" dirty="0"/>
              <a:t>C. 28%</a:t>
            </a:r>
          </a:p>
          <a:p>
            <a:pPr lvl="1"/>
            <a:r>
              <a:rPr lang="en-US" b="1" dirty="0"/>
              <a:t>D. 35%</a:t>
            </a:r>
          </a:p>
          <a:p>
            <a:r>
              <a:rPr lang="en-US" b="0" dirty="0"/>
              <a:t>In 2021, 8% of Americans lived in poverty.  What percent of immigrants lived in poverty?</a:t>
            </a:r>
          </a:p>
          <a:p>
            <a:pPr lvl="1"/>
            <a:r>
              <a:rPr lang="en-US" b="1" dirty="0"/>
              <a:t>13%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BF09DD-9C53-29E1-1F0A-64FF5BDE0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98F7EA-6930-F717-1FEB-D64371A6E853}"/>
              </a:ext>
            </a:extLst>
          </p:cNvPr>
          <p:cNvSpPr txBox="1"/>
          <p:nvPr/>
        </p:nvSpPr>
        <p:spPr>
          <a:xfrm>
            <a:off x="7096540" y="6456851"/>
            <a:ext cx="452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Freakonomics – How Much Do You Know About Immigration?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58025F-5AAD-A7AC-2F8F-4ABF0446967A}"/>
              </a:ext>
            </a:extLst>
          </p:cNvPr>
          <p:cNvSpPr/>
          <p:nvPr/>
        </p:nvSpPr>
        <p:spPr>
          <a:xfrm>
            <a:off x="6554603" y="4150472"/>
            <a:ext cx="2057858" cy="32799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2C16B3-43CF-2F70-278F-15EDC306FF6F}"/>
              </a:ext>
            </a:extLst>
          </p:cNvPr>
          <p:cNvSpPr/>
          <p:nvPr/>
        </p:nvSpPr>
        <p:spPr>
          <a:xfrm>
            <a:off x="1193464" y="5141916"/>
            <a:ext cx="2057858" cy="32799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1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98232-FBCD-C24F-EA77-C1DE3E58E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migration 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E055A-95DC-F343-EC7B-5D9E8F000A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/>
              <a:t>Immigrants are responsible for what % of patents in the United States?</a:t>
            </a:r>
          </a:p>
          <a:p>
            <a:pPr lvl="1"/>
            <a:r>
              <a:rPr lang="en-US" b="1" dirty="0"/>
              <a:t>36%</a:t>
            </a:r>
          </a:p>
          <a:p>
            <a:pPr lvl="2"/>
            <a:r>
              <a:rPr lang="en-US" dirty="0"/>
              <a:t>23% of inventors on record</a:t>
            </a:r>
          </a:p>
          <a:p>
            <a:pPr lvl="2"/>
            <a:r>
              <a:rPr lang="en-US" dirty="0"/>
              <a:t>13% from increase in native born patenting</a:t>
            </a:r>
          </a:p>
          <a:p>
            <a:r>
              <a:rPr lang="en-US" b="0" dirty="0"/>
              <a:t>What % of green cards go to family rather than employment-based immigration?</a:t>
            </a:r>
          </a:p>
          <a:p>
            <a:pPr lvl="1"/>
            <a:r>
              <a:rPr lang="en-US" b="1" dirty="0"/>
              <a:t>66% go to family-based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4DAB77-E14B-272F-B35A-5C586E3011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65980"/>
            <a:ext cx="5843751" cy="4189162"/>
          </a:xfrm>
        </p:spPr>
        <p:txBody>
          <a:bodyPr>
            <a:normAutofit lnSpcReduction="10000"/>
          </a:bodyPr>
          <a:lstStyle/>
          <a:p>
            <a:r>
              <a:rPr lang="en-US" b="0" dirty="0"/>
              <a:t>What % of the U.S. workforce are immigrants?</a:t>
            </a:r>
          </a:p>
          <a:p>
            <a:pPr lvl="1"/>
            <a:r>
              <a:rPr lang="en-US" b="1" dirty="0"/>
              <a:t>18%</a:t>
            </a:r>
          </a:p>
          <a:p>
            <a:r>
              <a:rPr lang="en-US" b="0" dirty="0"/>
              <a:t>Native-born Americans receive $8k on average in benefits. What is it for immigrants?</a:t>
            </a:r>
          </a:p>
          <a:p>
            <a:pPr lvl="1"/>
            <a:r>
              <a:rPr lang="en-US" b="1" dirty="0"/>
              <a:t>$6,000</a:t>
            </a:r>
          </a:p>
          <a:p>
            <a:r>
              <a:rPr lang="en-US" b="0" dirty="0"/>
              <a:t>100 years ago, most immigrants were from Europe. Today, Latin America and Asia. Is the rate of assimilation:</a:t>
            </a:r>
          </a:p>
          <a:p>
            <a:pPr lvl="1"/>
            <a:r>
              <a:rPr lang="en-US" b="1" dirty="0"/>
              <a:t>Faster?	Slower?     About the same?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852A0-9B97-87E4-B5BA-C2E457DDA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83B3B9-7F9D-911D-19C6-BC46D04CE7C3}"/>
              </a:ext>
            </a:extLst>
          </p:cNvPr>
          <p:cNvSpPr/>
          <p:nvPr/>
        </p:nvSpPr>
        <p:spPr>
          <a:xfrm>
            <a:off x="9295942" y="5447579"/>
            <a:ext cx="2354590" cy="32799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ADB322-C0F6-2419-FF95-866E05AD2A3D}"/>
              </a:ext>
            </a:extLst>
          </p:cNvPr>
          <p:cNvSpPr txBox="1"/>
          <p:nvPr/>
        </p:nvSpPr>
        <p:spPr>
          <a:xfrm>
            <a:off x="7096540" y="6456851"/>
            <a:ext cx="452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Freakonomics – How Much Do You Know About Immigration?</a:t>
            </a:r>
          </a:p>
        </p:txBody>
      </p:sp>
    </p:spTree>
    <p:extLst>
      <p:ext uri="{BB962C8B-B14F-4D97-AF65-F5344CB8AC3E}">
        <p14:creationId xmlns:p14="http://schemas.microsoft.com/office/powerpoint/2010/main" val="130365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5769</TotalTime>
  <Words>3196</Words>
  <Application>Microsoft Macintosh PowerPoint</Application>
  <PresentationFormat>Widescreen</PresentationFormat>
  <Paragraphs>635</Paragraphs>
  <Slides>77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3" baseType="lpstr">
      <vt:lpstr>Arial</vt:lpstr>
      <vt:lpstr>Calibri</vt:lpstr>
      <vt:lpstr>Courier New</vt:lpstr>
      <vt:lpstr>Symbol</vt:lpstr>
      <vt:lpstr>var(--bs-font-serif)</vt:lpstr>
      <vt:lpstr>Custom Design</vt:lpstr>
      <vt:lpstr>PowerPoint Presentation</vt:lpstr>
      <vt:lpstr> Available NEED Topics Include:</vt:lpstr>
      <vt:lpstr> Course Outline</vt:lpstr>
      <vt:lpstr>Submitting Questions</vt:lpstr>
      <vt:lpstr>PowerPoint Presentation</vt:lpstr>
      <vt:lpstr>Credits and Disclaimer</vt:lpstr>
      <vt:lpstr>Outline</vt:lpstr>
      <vt:lpstr>Immigration Quiz</vt:lpstr>
      <vt:lpstr>Immigration Quiz</vt:lpstr>
      <vt:lpstr>Why Do People Migrate?</vt:lpstr>
      <vt:lpstr>PowerPoint Presentation</vt:lpstr>
      <vt:lpstr>History of US Immigration</vt:lpstr>
      <vt:lpstr>History of US Immigration</vt:lpstr>
      <vt:lpstr>History of US Immigration</vt:lpstr>
      <vt:lpstr>History of US Immigration</vt:lpstr>
      <vt:lpstr>History of US Immigration: 1965-2017</vt:lpstr>
      <vt:lpstr>History of US Immigration: 2011-2020</vt:lpstr>
      <vt:lpstr>Recent Trends in Authorized Immigration</vt:lpstr>
      <vt:lpstr> Authorized Immigration by Region (2000-2017)</vt:lpstr>
      <vt:lpstr> Authorized Immigration by Source</vt:lpstr>
      <vt:lpstr>Mexican-Born People in the US</vt:lpstr>
      <vt:lpstr>Distribution of Income</vt:lpstr>
      <vt:lpstr>Pattern of Immigration</vt:lpstr>
      <vt:lpstr>UNauthorized Immigration</vt:lpstr>
      <vt:lpstr>PowerPoint Presentation</vt:lpstr>
      <vt:lpstr>Recent Border Encounters</vt:lpstr>
      <vt:lpstr>Growing #s of People Traveling in Families</vt:lpstr>
      <vt:lpstr>Most Are Single Adults</vt:lpstr>
      <vt:lpstr>PowerPoint Presentation</vt:lpstr>
      <vt:lpstr>U.S.  Unauthorized Immigration Totals</vt:lpstr>
      <vt:lpstr>Unauthorized Immigrants by State, 2022</vt:lpstr>
      <vt:lpstr>U.S.  Unauthorized Immigration: Labor Force</vt:lpstr>
      <vt:lpstr>U.S. Immigrant Population and Share over Time</vt:lpstr>
      <vt:lpstr>Immigrant Share of US Population</vt:lpstr>
      <vt:lpstr>Economics</vt:lpstr>
      <vt:lpstr>Why Do We Care?  Economic Implications</vt:lpstr>
      <vt:lpstr>GDP: How Does This Work?</vt:lpstr>
      <vt:lpstr>Is Immigration Saving the Day?</vt:lpstr>
      <vt:lpstr>Jobs: Conventional Wisdom…Upended</vt:lpstr>
      <vt:lpstr>Share of Workers in Each Occupations</vt:lpstr>
      <vt:lpstr>Pathway of Wage and Employment Effects</vt:lpstr>
      <vt:lpstr>Skilled Immigrants and Innovation</vt:lpstr>
      <vt:lpstr> Immigrants and Entrepreneurship</vt:lpstr>
      <vt:lpstr>Fortune 500: First- and Second-Generation Founders</vt:lpstr>
      <vt:lpstr>Government Revenues and Expenditures</vt:lpstr>
      <vt:lpstr>Topics?</vt:lpstr>
      <vt:lpstr> Age-Specific Taxes and Benefits</vt:lpstr>
      <vt:lpstr>What Do We Know?</vt:lpstr>
      <vt:lpstr>Bottom Line/Consensus of Estimates</vt:lpstr>
      <vt:lpstr> Implications for Major Federal Programs</vt:lpstr>
      <vt:lpstr>The Aging US Population</vt:lpstr>
      <vt:lpstr> Implications for Social Security</vt:lpstr>
      <vt:lpstr>Is Immigration Saving the Day?</vt:lpstr>
      <vt:lpstr>Non - Economic Implications</vt:lpstr>
      <vt:lpstr>Immigrants and Crime Rates</vt:lpstr>
      <vt:lpstr>Incarceration by Immigration Status, 2018</vt:lpstr>
      <vt:lpstr>Immigrants and Crime Rates</vt:lpstr>
      <vt:lpstr> Summary</vt:lpstr>
      <vt:lpstr> At the Same Time….</vt:lpstr>
      <vt:lpstr> About Conventional Wisdom</vt:lpstr>
      <vt:lpstr>Recent Immigration Issues</vt:lpstr>
      <vt:lpstr>DACA (Deferred Action for Childhood Arrivals)</vt:lpstr>
      <vt:lpstr>DACA Statistics</vt:lpstr>
      <vt:lpstr>The Northern Triangle</vt:lpstr>
      <vt:lpstr>Northern Triangle Apprehensions         (Northern Triangle Countries in Red)</vt:lpstr>
      <vt:lpstr>PowerPoint Presentation</vt:lpstr>
      <vt:lpstr>The Surge of Venezuelans</vt:lpstr>
      <vt:lpstr>What’s Going on in Springfield, Ohio?</vt:lpstr>
      <vt:lpstr>Temporary Protected Status (TPS)</vt:lpstr>
      <vt:lpstr>Mass Deportations</vt:lpstr>
      <vt:lpstr>Autonomous Vehicles Next Week</vt:lpstr>
      <vt:lpstr> Thank you!</vt:lpstr>
      <vt:lpstr>Total and Average Annual Immigrant Arrivals, 1820-2015</vt:lpstr>
      <vt:lpstr> Immigration and Inequality</vt:lpstr>
      <vt:lpstr> Immigration and Inequality: Summary</vt:lpstr>
      <vt:lpstr>Crime: Incarceration Rates in California</vt:lpstr>
      <vt:lpstr>Immigrant Inflow Shares,1820-2015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Woglom</dc:creator>
  <cp:lastModifiedBy>Jon Haveman</cp:lastModifiedBy>
  <cp:revision>61</cp:revision>
  <cp:lastPrinted>2024-12-03T23:28:17Z</cp:lastPrinted>
  <dcterms:created xsi:type="dcterms:W3CDTF">2023-10-15T19:30:37Z</dcterms:created>
  <dcterms:modified xsi:type="dcterms:W3CDTF">2025-05-13T17:41:58Z</dcterms:modified>
</cp:coreProperties>
</file>