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2"/>
  </p:notesMasterIdLst>
  <p:sldIdLst>
    <p:sldId id="4194" r:id="rId2"/>
    <p:sldId id="1180" r:id="rId3"/>
    <p:sldId id="436" r:id="rId4"/>
    <p:sldId id="1182" r:id="rId5"/>
    <p:sldId id="1183" r:id="rId6"/>
    <p:sldId id="415" r:id="rId7"/>
    <p:sldId id="1076" r:id="rId8"/>
    <p:sldId id="1145" r:id="rId9"/>
    <p:sldId id="1146" r:id="rId10"/>
    <p:sldId id="1168" r:id="rId11"/>
    <p:sldId id="1100" r:id="rId12"/>
    <p:sldId id="1142" r:id="rId13"/>
    <p:sldId id="1101" r:id="rId14"/>
    <p:sldId id="270" r:id="rId15"/>
    <p:sldId id="1102" r:id="rId16"/>
    <p:sldId id="4195" r:id="rId17"/>
    <p:sldId id="1104" r:id="rId18"/>
    <p:sldId id="1105" r:id="rId19"/>
    <p:sldId id="1106" r:id="rId20"/>
    <p:sldId id="1078" r:id="rId21"/>
    <p:sldId id="1077" r:id="rId22"/>
    <p:sldId id="1107" r:id="rId23"/>
    <p:sldId id="1161" r:id="rId24"/>
    <p:sldId id="1147" r:id="rId25"/>
    <p:sldId id="1082" r:id="rId26"/>
    <p:sldId id="1094" r:id="rId27"/>
    <p:sldId id="1116" r:id="rId28"/>
    <p:sldId id="1083" r:id="rId29"/>
    <p:sldId id="1084" r:id="rId30"/>
    <p:sldId id="1121" r:id="rId31"/>
    <p:sldId id="1129" r:id="rId32"/>
    <p:sldId id="1125" r:id="rId33"/>
    <p:sldId id="1148" r:id="rId34"/>
    <p:sldId id="1132" r:id="rId35"/>
    <p:sldId id="1133" r:id="rId36"/>
    <p:sldId id="1153" r:id="rId37"/>
    <p:sldId id="1154" r:id="rId38"/>
    <p:sldId id="1149" r:id="rId39"/>
    <p:sldId id="1150" r:id="rId40"/>
    <p:sldId id="1151" r:id="rId41"/>
    <p:sldId id="1085" r:id="rId42"/>
    <p:sldId id="1135" r:id="rId43"/>
    <p:sldId id="1086" r:id="rId44"/>
    <p:sldId id="1136" r:id="rId45"/>
    <p:sldId id="1137" r:id="rId46"/>
    <p:sldId id="1139" r:id="rId47"/>
    <p:sldId id="1138" r:id="rId48"/>
    <p:sldId id="1131" r:id="rId49"/>
    <p:sldId id="1108" r:id="rId50"/>
    <p:sldId id="1088" r:id="rId51"/>
    <p:sldId id="1109" r:id="rId52"/>
    <p:sldId id="1176" r:id="rId53"/>
    <p:sldId id="1110" r:id="rId54"/>
    <p:sldId id="1113" r:id="rId55"/>
    <p:sldId id="1114" r:id="rId56"/>
    <p:sldId id="1157" r:id="rId57"/>
    <p:sldId id="1158" r:id="rId58"/>
    <p:sldId id="1163" r:id="rId59"/>
    <p:sldId id="4101" r:id="rId60"/>
    <p:sldId id="412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2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68873" autoAdjust="0"/>
  </p:normalViewPr>
  <p:slideViewPr>
    <p:cSldViewPr snapToGrid="0" snapToObjects="1">
      <p:cViewPr varScale="1">
        <p:scale>
          <a:sx n="83" d="100"/>
          <a:sy n="83" d="100"/>
        </p:scale>
        <p:origin x="137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7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7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9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9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2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41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1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48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6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7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28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2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05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8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5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3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4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0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5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1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4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2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6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5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0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00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443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6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28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71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87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3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92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4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12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3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1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76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2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imm4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regions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asia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america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wresearch.org/fact-tank/2019/07/12/how-pew-research-center-counts-unauthorized-immigrants-in-us/" TargetMode="External"/><Relationship Id="rId4" Type="http://schemas.openxmlformats.org/officeDocument/2006/relationships/image" Target="file:////Users/Jon/NEED%20Dropbox/Presentations/Immigration/Images/IllegalShare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unauth_states.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education.tif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Graphs/recent_ed.pn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13" Type="http://schemas.openxmlformats.org/officeDocument/2006/relationships/image" Target="../media/image36.tiff"/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tif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netfisc.tif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agingUS.tif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IncarcerationRates.tif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mmigration/Images/crosscity.tiff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Georgia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Aug-Sep,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Jon Haveman, </a:t>
            </a:r>
            <a:r>
              <a:rPr lang="en-US" sz="3100" dirty="0">
                <a:solidFill>
                  <a:schemeClr val="tx2"/>
                </a:solidFill>
              </a:rPr>
              <a:t>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53151"/>
              </p:ext>
            </p:extLst>
          </p:nvPr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89084"/>
              </p:ext>
            </p:extLst>
          </p:nvPr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57851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75256"/>
              </p:ext>
            </p:extLst>
          </p:nvPr>
        </p:nvGraphicFramePr>
        <p:xfrm>
          <a:off x="7518400" y="1148964"/>
          <a:ext cx="4137994" cy="548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0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72111"/>
              </p:ext>
            </p:extLst>
          </p:nvPr>
        </p:nvGraphicFramePr>
        <p:xfrm>
          <a:off x="7518400" y="1148965"/>
          <a:ext cx="4137994" cy="495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6822"/>
              </p:ext>
            </p:extLst>
          </p:nvPr>
        </p:nvGraphicFramePr>
        <p:xfrm>
          <a:off x="7518400" y="1148965"/>
          <a:ext cx="4137994" cy="427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56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Signing up for Bracero Program</a:t>
            </a:r>
          </a:p>
        </p:txBody>
      </p:sp>
      <p:pic>
        <p:nvPicPr>
          <p:cNvPr id="11266" name="Picture 2" descr="http://americanhistory.si.edu/onthemove/img/crops/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52" y="1676400"/>
            <a:ext cx="721198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23281"/>
              </p:ext>
            </p:extLst>
          </p:nvPr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8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235F827-0B7F-4D4C-B7A3-0B3431EBF6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57135" y="1665288"/>
            <a:ext cx="3743729" cy="4189412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5997C02-A8C3-4700-AD26-3315627A8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3941" y="1665288"/>
            <a:ext cx="3498117" cy="41894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9DE03-9BCD-44A3-8B1E-91853688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98664-D034-4556-B68A-9BD566FB9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</a:t>
            </a:r>
            <a:r>
              <a:rPr lang="en-US" dirty="0">
                <a:solidFill>
                  <a:schemeClr val="tx2"/>
                </a:solidFill>
              </a:rPr>
              <a:t>th</a:t>
            </a:r>
            <a:r>
              <a:rPr lang="en-US" dirty="0"/>
              <a:t>orized Immigration during the pandemic**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4082DF-13BA-486F-89BB-395AB0220645}"/>
              </a:ext>
            </a:extLst>
          </p:cNvPr>
          <p:cNvSpPr txBox="1"/>
          <p:nvPr/>
        </p:nvSpPr>
        <p:spPr>
          <a:xfrm>
            <a:off x="3862874" y="6064898"/>
            <a:ext cx="781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***These figures have been added to the NEED slide deck by the presenter.</a:t>
            </a:r>
          </a:p>
        </p:txBody>
      </p:sp>
    </p:spTree>
    <p:extLst>
      <p:ext uri="{BB962C8B-B14F-4D97-AF65-F5344CB8AC3E}">
        <p14:creationId xmlns:p14="http://schemas.microsoft.com/office/powerpoint/2010/main" val="77618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0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Asia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3B81-6178-CC4A-A5C0-0DBB04B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the Americas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677B4-20A0-9449-A0D1-97390A3C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6D-0D4D-5143-B10E-2CDB1C9B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1243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284728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B7-C332-354D-8F30-7986861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/>
              <a:t>authorized Population: Source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CA6E-8BD3-9F40-A947-78893ED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C7201-E664-AC4E-B746-F8BA3B08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1033" y="1201026"/>
            <a:ext cx="5769934" cy="5029200"/>
          </a:xfrm>
        </p:spPr>
      </p:pic>
    </p:spTree>
    <p:extLst>
      <p:ext uri="{BB962C8B-B14F-4D97-AF65-F5344CB8AC3E}">
        <p14:creationId xmlns:p14="http://schemas.microsoft.com/office/powerpoint/2010/main" val="249812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0860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8576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1602225"/>
            <a:ext cx="6814457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Prices</a:t>
            </a:r>
          </a:p>
          <a:p>
            <a:r>
              <a:rPr lang="en-US" dirty="0"/>
              <a:t>Exports and FDI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1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7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6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3541-E7B4-C64C-968F-C29A275B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and Labor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FF15-D7BC-3D48-9EF4-62C8BEC2A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B0FC-4C0C-9D49-B7DB-9B071D0F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94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– capital supplementing</a:t>
            </a:r>
          </a:p>
          <a:p>
            <a:pPr lvl="1"/>
            <a:r>
              <a:rPr lang="en-US" dirty="0"/>
              <a:t>Highly skilled – capital complementing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79702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(8/23):	Climate Change Economics (Sarah Jacobson, Williams College)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(8/30): 	Economics of Immigration (Jennifer Alix-Garcia, Oregon St.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(9/6): 	Economic Inequality (Kelley Cullen, E. Washington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(9/13):	Federal Debt (Brian Peterson, Central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 depending upon skill level.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14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 of Labor Market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CAN lead to negative wage effects for competing native-born workers in the short run</a:t>
            </a:r>
          </a:p>
          <a:p>
            <a:pPr lvl="1"/>
            <a:r>
              <a:rPr lang="en-US" dirty="0"/>
              <a:t>Particularly high school dropouts and those in vulnerable communities.</a:t>
            </a:r>
          </a:p>
          <a:p>
            <a:r>
              <a:rPr lang="en-US" dirty="0"/>
              <a:t>Other workers will likely benefit</a:t>
            </a:r>
          </a:p>
          <a:p>
            <a:pPr lvl="1"/>
            <a:r>
              <a:rPr lang="en-US" dirty="0"/>
              <a:t>Through increased wages.</a:t>
            </a:r>
          </a:p>
          <a:p>
            <a:pPr lvl="1"/>
            <a:r>
              <a:rPr lang="en-US" dirty="0"/>
              <a:t>Through increased opportunity (each immigrant creates ~1.2 local jobs).</a:t>
            </a:r>
          </a:p>
          <a:p>
            <a:r>
              <a:rPr lang="en-US" dirty="0"/>
              <a:t>Owners of capital will benefit</a:t>
            </a:r>
          </a:p>
          <a:p>
            <a:pPr lvl="1"/>
            <a:r>
              <a:rPr lang="en-US" dirty="0"/>
              <a:t>Existing capital will earn greater returns.</a:t>
            </a:r>
          </a:p>
          <a:p>
            <a:pPr lvl="1"/>
            <a:r>
              <a:rPr lang="en-US" dirty="0"/>
              <a:t>More if immigrant labor complements existing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2389485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585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Years</a:t>
            </a:r>
          </a:p>
        </p:txBody>
      </p:sp>
    </p:spTree>
    <p:extLst>
      <p:ext uri="{BB962C8B-B14F-4D97-AF65-F5344CB8AC3E}">
        <p14:creationId xmlns:p14="http://schemas.microsoft.com/office/powerpoint/2010/main" val="3812580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7265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6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343363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0F3E6-EBA2-774C-B166-CC29C0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0E544-5627-B442-A496-C3B953DEA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43" y="714633"/>
            <a:ext cx="15240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B6DAB-C88A-9C4F-80E4-ABFCE8864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861" y="2235584"/>
            <a:ext cx="1464104" cy="1464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9D2D6-11FB-F948-88D1-9F5280F62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251" y="262649"/>
            <a:ext cx="5270500" cy="153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653C4-6E11-2D41-8FEC-C44E496A3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847" y="1603633"/>
            <a:ext cx="51181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A39D8-15C1-4941-BFA1-71579A219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854" y="4362706"/>
            <a:ext cx="3172941" cy="1586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DFF07-8C9D-704D-81E5-9D767E78A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500" y="5254367"/>
            <a:ext cx="2032001" cy="745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FD0A7-B105-F146-97BF-39BA3419D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947" y="3717914"/>
            <a:ext cx="3637553" cy="689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E96618-1786-AB4C-AB13-E1BBD6E23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3016" y="2475622"/>
            <a:ext cx="1320800" cy="162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5A7AA-9619-2148-88D2-89973BA9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8568" y="501817"/>
            <a:ext cx="1586471" cy="158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043D7-BBC0-AF4F-AF48-AF30223C95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6256" y="4387591"/>
            <a:ext cx="1536700" cy="153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82C07-5F5B-D646-B00E-AE5F058056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139" y="2506385"/>
            <a:ext cx="2446638" cy="922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7F57E1-1BC7-FD4E-B4D0-84BD196F65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3429000"/>
            <a:ext cx="1428750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01ACA5-00CE-0141-8B3A-6EADD27D73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10603" y="163731"/>
            <a:ext cx="1315995" cy="1614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12D05A-48BD-5545-AEB7-0D35C6CA2C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87201" y="243694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9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FD9C-2EEC-EB43-A248-83BE91BD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D0D9-B6F8-4A4F-8224-F8294FBD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do immigrants lower prices?</a:t>
            </a:r>
          </a:p>
          <a:p>
            <a:pPr lvl="1"/>
            <a:r>
              <a:rPr lang="en-US" b="1" dirty="0"/>
              <a:t>Demand side</a:t>
            </a:r>
          </a:p>
          <a:p>
            <a:pPr lvl="2"/>
            <a:r>
              <a:rPr lang="en-US" dirty="0"/>
              <a:t>A higher proportion of immigrants tends to make markets more price sensitive.</a:t>
            </a:r>
          </a:p>
          <a:p>
            <a:pPr lvl="2"/>
            <a:r>
              <a:rPr lang="en-US" dirty="0"/>
              <a:t>Accordingly, stores are reluctant to raise prices.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/>
              <a:t>Supply side</a:t>
            </a:r>
          </a:p>
          <a:p>
            <a:pPr lvl="2"/>
            <a:r>
              <a:rPr lang="en-US" dirty="0"/>
              <a:t>By providing labor services at lower cost.</a:t>
            </a:r>
          </a:p>
          <a:p>
            <a:pPr lvl="2"/>
            <a:r>
              <a:rPr lang="en-US" dirty="0"/>
              <a:t>Input prices are lowered, so final goods prices are also likely to be lower.</a:t>
            </a:r>
          </a:p>
          <a:p>
            <a:pPr lvl="2"/>
            <a:r>
              <a:rPr lang="en-US" dirty="0"/>
              <a:t>Primarily in nontraded sectors</a:t>
            </a:r>
          </a:p>
          <a:p>
            <a:pPr lvl="3"/>
            <a:r>
              <a:rPr lang="en-US" dirty="0"/>
              <a:t>Household services, construction, hospitality, agriculture.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4CA24-433E-4146-9373-FF1FC99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6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71F-659F-8A4B-AB7C-8511CE74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Pri</a:t>
            </a:r>
            <a:r>
              <a:rPr lang="en-US" dirty="0"/>
              <a:t>ces: Distributional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ADEB-3C31-0142-85AF-E80E4CA4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02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10% increase in the share of low-skilled immigrants in a city:</a:t>
            </a:r>
          </a:p>
          <a:p>
            <a:pPr lvl="1"/>
            <a:r>
              <a:rPr lang="en-US" dirty="0"/>
              <a:t>Lowers prices of immigrant-intensive sectors by 2%.</a:t>
            </a:r>
          </a:p>
          <a:p>
            <a:pPr lvl="2"/>
            <a:r>
              <a:rPr lang="en-US" dirty="0"/>
              <a:t>E.g., housekeeping, gardening, babysitting, dry cleaning</a:t>
            </a:r>
          </a:p>
          <a:p>
            <a:r>
              <a:rPr lang="en-US" dirty="0"/>
              <a:t>Immigration between 1980 and 2000 immigration affected the cost of living:</a:t>
            </a:r>
          </a:p>
          <a:p>
            <a:pPr lvl="1"/>
            <a:r>
              <a:rPr lang="en-US" dirty="0"/>
              <a:t>-0.32% for highly skilled workers</a:t>
            </a:r>
          </a:p>
          <a:p>
            <a:r>
              <a:rPr lang="en-US" dirty="0"/>
              <a:t>… but not for everybody:</a:t>
            </a:r>
          </a:p>
          <a:p>
            <a:pPr lvl="1"/>
            <a:r>
              <a:rPr lang="en-US" dirty="0"/>
              <a:t>+1% for native high school dropouts</a:t>
            </a:r>
          </a:p>
          <a:p>
            <a:pPr lvl="1"/>
            <a:r>
              <a:rPr lang="en-US" dirty="0"/>
              <a:t>+4.2% for low-skilled native-born Hispanics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/>
              <a:t>Positive net benefits for the country as a whole.</a:t>
            </a:r>
          </a:p>
          <a:p>
            <a:pPr lvl="1"/>
            <a:r>
              <a:rPr lang="en-US" dirty="0"/>
              <a:t>But not all benefit.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C42-3190-6E46-87B8-58113496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9362B-C665-B04A-B85B-A7A4AF2BEE8C}"/>
              </a:ext>
            </a:extLst>
          </p:cNvPr>
          <p:cNvSpPr txBox="1"/>
          <p:nvPr/>
        </p:nvSpPr>
        <p:spPr>
          <a:xfrm>
            <a:off x="9849157" y="6452793"/>
            <a:ext cx="106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Cortes (2008) </a:t>
            </a:r>
          </a:p>
        </p:txBody>
      </p:sp>
    </p:spTree>
    <p:extLst>
      <p:ext uri="{BB962C8B-B14F-4D97-AF65-F5344CB8AC3E}">
        <p14:creationId xmlns:p14="http://schemas.microsoft.com/office/powerpoint/2010/main" val="155812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I will catch up on the questions in the chat before starting up again after the break.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62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90E8-9AAE-B24F-AA34-5916DE6D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Pri</a:t>
            </a:r>
            <a:r>
              <a:rPr lang="en-US" dirty="0"/>
              <a:t>ces and Economic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30DF-EFD0-0D40-B2DE-FEDDC1A95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Expansion</a:t>
            </a:r>
          </a:p>
          <a:p>
            <a:pPr lvl="1"/>
            <a:r>
              <a:rPr lang="en-US" dirty="0"/>
              <a:t>Increases the labor supply.</a:t>
            </a:r>
          </a:p>
          <a:p>
            <a:pPr lvl="2"/>
            <a:r>
              <a:rPr lang="en-US" dirty="0"/>
              <a:t>Lowers the prices of immigration-intensive products.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Frees up highly skilled labor to provide more market services.</a:t>
            </a:r>
          </a:p>
          <a:p>
            <a:pPr lvl="2"/>
            <a:r>
              <a:rPr lang="en-US" dirty="0"/>
              <a:t>Primarily through provision of household services.</a:t>
            </a:r>
          </a:p>
          <a:p>
            <a:pPr lvl="2"/>
            <a:r>
              <a:rPr lang="en-US" dirty="0"/>
              <a:t>Evidence of an expansion of labor provided by highly skilled women.</a:t>
            </a:r>
          </a:p>
          <a:p>
            <a:pPr lvl="3"/>
            <a:r>
              <a:rPr lang="en-US" dirty="0"/>
              <a:t>Particularly where long hours are required: law, medicine, and women with PhDs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85BA-466A-3246-9857-D0948A7D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54784-DF15-5540-A46B-0D8ECD5A9FA1}"/>
              </a:ext>
            </a:extLst>
          </p:cNvPr>
          <p:cNvSpPr txBox="1"/>
          <p:nvPr/>
        </p:nvSpPr>
        <p:spPr>
          <a:xfrm>
            <a:off x="9377618" y="6456851"/>
            <a:ext cx="217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Cortes &amp; </a:t>
            </a:r>
            <a:r>
              <a:rPr lang="en-US" sz="1200" dirty="0" err="1"/>
              <a:t>Tesada</a:t>
            </a:r>
            <a:r>
              <a:rPr lang="en-US" sz="1200" dirty="0"/>
              <a:t> (2011).</a:t>
            </a:r>
          </a:p>
        </p:txBody>
      </p:sp>
    </p:spTree>
    <p:extLst>
      <p:ext uri="{BB962C8B-B14F-4D97-AF65-F5344CB8AC3E}">
        <p14:creationId xmlns:p14="http://schemas.microsoft.com/office/powerpoint/2010/main" val="4233688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1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factor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2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1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</a:t>
            </a:r>
            <a:r>
              <a:rPr lang="en-US" dirty="0"/>
              <a:t>e-Specific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4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8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4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2746018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352952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576943" y="4735903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OLLI </a:t>
            </a:r>
            <a:r>
              <a:rPr lang="ia-Latn-001" sz="3200">
                <a:solidFill>
                  <a:schemeClr val="tx2"/>
                </a:solidFill>
              </a:rPr>
              <a:t>–</a:t>
            </a:r>
            <a:r>
              <a:rPr lang="en-US" sz="3200" dirty="0">
                <a:solidFill>
                  <a:schemeClr val="tx2"/>
                </a:solidFill>
              </a:rPr>
              <a:t> University of Georgia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August,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Jennifer Alix-Garcia, PhD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45" y="534974"/>
            <a:ext cx="3798697" cy="252786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641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59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/>
              <a:t>-Economic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739952" y="385113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2903631" y="4920686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22917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641633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19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51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8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Kelley Cullen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64340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r>
              <a:rPr lang="en-US" dirty="0"/>
              <a:t>Economics of immigration</a:t>
            </a:r>
          </a:p>
        </p:txBody>
      </p:sp>
    </p:spTree>
    <p:extLst>
      <p:ext uri="{BB962C8B-B14F-4D97-AF65-F5344CB8AC3E}">
        <p14:creationId xmlns:p14="http://schemas.microsoft.com/office/powerpoint/2010/main" val="3466196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Jennifer Alix-Garcia, Ph.D.</a:t>
            </a:r>
          </a:p>
          <a:p>
            <a:pPr marL="0" indent="0" algn="ctr">
              <a:buNone/>
            </a:pPr>
            <a:r>
              <a:rPr lang="en-US" dirty="0" err="1"/>
              <a:t>Jennifer.Alix-Garcia@oregonstate.edu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9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224188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EAAF-989E-904D-980C-1213D44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7B7D-9FB7-9148-A136-56D3EE80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576"/>
            <a:ext cx="10515600" cy="4351338"/>
          </a:xfrm>
        </p:spPr>
        <p:txBody>
          <a:bodyPr/>
          <a:lstStyle/>
          <a:p>
            <a:r>
              <a:rPr lang="en-US" dirty="0"/>
              <a:t>Individual level:</a:t>
            </a:r>
          </a:p>
          <a:p>
            <a:pPr lvl="1"/>
            <a:r>
              <a:rPr lang="en-US" dirty="0"/>
              <a:t>Economic opportunity, escape social turmoil.</a:t>
            </a:r>
          </a:p>
          <a:p>
            <a:r>
              <a:rPr lang="en-US" dirty="0"/>
              <a:t>Family level:</a:t>
            </a:r>
          </a:p>
          <a:p>
            <a:pPr lvl="1"/>
            <a:r>
              <a:rPr lang="en-US" dirty="0"/>
              <a:t>Desire of the family to improve its security or level of economic well-being.</a:t>
            </a:r>
          </a:p>
          <a:p>
            <a:pPr lvl="1"/>
            <a:r>
              <a:rPr lang="en-US" dirty="0"/>
              <a:t>“Remittances”</a:t>
            </a:r>
          </a:p>
          <a:p>
            <a:r>
              <a:rPr lang="en-US" dirty="0"/>
              <a:t>Structural or Institutional:</a:t>
            </a:r>
          </a:p>
          <a:p>
            <a:pPr lvl="1"/>
            <a:r>
              <a:rPr lang="en-US" dirty="0"/>
              <a:t>War, better information about opportunities, easier transportation, income differentials between countries.</a:t>
            </a:r>
          </a:p>
          <a:p>
            <a:pPr lvl="1"/>
            <a:r>
              <a:rPr lang="en-US" dirty="0"/>
              <a:t>Changes in immigration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BA830-EEEB-A74B-9E57-68254927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C9C86-3C6F-3448-8627-7BC3545043F3}"/>
              </a:ext>
            </a:extLst>
          </p:cNvPr>
          <p:cNvSpPr txBox="1"/>
          <p:nvPr/>
        </p:nvSpPr>
        <p:spPr>
          <a:xfrm>
            <a:off x="7868294" y="6456851"/>
            <a:ext cx="348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B55FC-BD81-3547-9B4A-F0666D9B7E41}"/>
              </a:ext>
            </a:extLst>
          </p:cNvPr>
          <p:cNvSpPr txBox="1"/>
          <p:nvPr/>
        </p:nvSpPr>
        <p:spPr>
          <a:xfrm>
            <a:off x="3515870" y="1245646"/>
            <a:ext cx="5160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Levels of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1114331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28220</TotalTime>
  <Words>2405</Words>
  <Application>Microsoft Macintosh PowerPoint</Application>
  <PresentationFormat>Widescreen</PresentationFormat>
  <Paragraphs>534</Paragraphs>
  <Slides>60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Immigration?</vt:lpstr>
      <vt:lpstr>Why Do People Migrate?</vt:lpstr>
      <vt:lpstr>Why Do People Migrate? </vt:lpstr>
      <vt:lpstr>History of US Immigration</vt:lpstr>
      <vt:lpstr>History of US Immigration</vt:lpstr>
      <vt:lpstr>History of US Immigration</vt:lpstr>
      <vt:lpstr>History of US Immigration</vt:lpstr>
      <vt:lpstr>Signing up for Bracero Program</vt:lpstr>
      <vt:lpstr>History of US Immigration: 1965-Today</vt:lpstr>
      <vt:lpstr>Authorized Immigration during the pandemic**</vt:lpstr>
      <vt:lpstr> Authorized Immigration by Region</vt:lpstr>
      <vt:lpstr> Authorized Immigration from Asia</vt:lpstr>
      <vt:lpstr> Authorized Immigration from the Americas</vt:lpstr>
      <vt:lpstr> Immigrant Population in 2017</vt:lpstr>
      <vt:lpstr>U.S.  Unauthorized Immigration Totals</vt:lpstr>
      <vt:lpstr> Unauthorized Population: Source Countries</vt:lpstr>
      <vt:lpstr>Unauthorized Immigration: Education</vt:lpstr>
      <vt:lpstr>Unauthorized Immigration: Where They Live</vt:lpstr>
      <vt:lpstr>Why Do We Care?  Economic Implications</vt:lpstr>
      <vt:lpstr>Two Sets of Implications</vt:lpstr>
      <vt:lpstr>GDP: How Does This Work?</vt:lpstr>
      <vt:lpstr>Immigration and Labor Markets</vt:lpstr>
      <vt:lpstr>Labor Market Implications: Complicated</vt:lpstr>
      <vt:lpstr>Labor Market Implications</vt:lpstr>
      <vt:lpstr> Summary of Labor Market Effects</vt:lpstr>
      <vt:lpstr>Pattern of Immigration</vt:lpstr>
      <vt:lpstr>Recent Immigrants Are Less and More Educated</vt:lpstr>
      <vt:lpstr>Skilled Immigrants and Innovation</vt:lpstr>
      <vt:lpstr> Immigrants and Entrepreneurship</vt:lpstr>
      <vt:lpstr>PowerPoint Presentation</vt:lpstr>
      <vt:lpstr>Fortune 500: First- and Second-Generation Founders</vt:lpstr>
      <vt:lpstr> Immigration and Prices</vt:lpstr>
      <vt:lpstr> Prices: Distributional Consequences</vt:lpstr>
      <vt:lpstr> Prices and Economic Expansion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Non-Economic Implications</vt:lpstr>
      <vt:lpstr>Immigrants and Crime Rates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Economic Inequality: Kelley Cullen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334</cp:revision>
  <cp:lastPrinted>2019-10-22T16:40:24Z</cp:lastPrinted>
  <dcterms:created xsi:type="dcterms:W3CDTF">2017-05-03T22:30:38Z</dcterms:created>
  <dcterms:modified xsi:type="dcterms:W3CDTF">2022-09-02T16:23:27Z</dcterms:modified>
</cp:coreProperties>
</file>