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8"/>
  </p:notesMasterIdLst>
  <p:sldIdLst>
    <p:sldId id="4194" r:id="rId2"/>
    <p:sldId id="328" r:id="rId3"/>
    <p:sldId id="3935" r:id="rId4"/>
    <p:sldId id="4001" r:id="rId5"/>
    <p:sldId id="436" r:id="rId6"/>
    <p:sldId id="4130" r:id="rId7"/>
    <p:sldId id="4131" r:id="rId8"/>
    <p:sldId id="415" r:id="rId9"/>
    <p:sldId id="1076" r:id="rId10"/>
    <p:sldId id="1145" r:id="rId11"/>
    <p:sldId id="1168" r:id="rId12"/>
    <p:sldId id="1100" r:id="rId13"/>
    <p:sldId id="1142" r:id="rId14"/>
    <p:sldId id="1101" r:id="rId15"/>
    <p:sldId id="1102" r:id="rId16"/>
    <p:sldId id="1156" r:id="rId17"/>
    <p:sldId id="1080" r:id="rId18"/>
    <p:sldId id="1104" r:id="rId19"/>
    <p:sldId id="1105" r:id="rId20"/>
    <p:sldId id="1106" r:id="rId21"/>
    <p:sldId id="1143" r:id="rId22"/>
    <p:sldId id="1078" r:id="rId23"/>
    <p:sldId id="1077" r:id="rId24"/>
    <p:sldId id="1159" r:id="rId25"/>
    <p:sldId id="1161" r:id="rId26"/>
    <p:sldId id="1107" r:id="rId27"/>
    <p:sldId id="1081" r:id="rId28"/>
    <p:sldId id="1147" r:id="rId29"/>
    <p:sldId id="1166" r:id="rId30"/>
    <p:sldId id="1082" r:id="rId31"/>
    <p:sldId id="4128" r:id="rId32"/>
    <p:sldId id="1094" r:id="rId33"/>
    <p:sldId id="1116" r:id="rId34"/>
    <p:sldId id="1084" r:id="rId35"/>
    <p:sldId id="1121" r:id="rId36"/>
    <p:sldId id="1164" r:id="rId37"/>
    <p:sldId id="1123" r:id="rId38"/>
    <p:sldId id="1165" r:id="rId39"/>
    <p:sldId id="1125" r:id="rId40"/>
    <p:sldId id="1148" r:id="rId41"/>
    <p:sldId id="1132" r:id="rId42"/>
    <p:sldId id="1133" r:id="rId43"/>
    <p:sldId id="374" r:id="rId44"/>
    <p:sldId id="317" r:id="rId45"/>
    <p:sldId id="1085" r:id="rId46"/>
    <p:sldId id="1135" r:id="rId47"/>
    <p:sldId id="1086" r:id="rId48"/>
    <p:sldId id="1136" r:id="rId49"/>
    <p:sldId id="1137" r:id="rId50"/>
    <p:sldId id="1139" r:id="rId51"/>
    <p:sldId id="1138" r:id="rId52"/>
    <p:sldId id="1131" r:id="rId53"/>
    <p:sldId id="1108" r:id="rId54"/>
    <p:sldId id="1088" r:id="rId55"/>
    <p:sldId id="1097" r:id="rId56"/>
    <p:sldId id="1112" r:id="rId57"/>
    <p:sldId id="1110" r:id="rId58"/>
    <p:sldId id="1111" r:id="rId59"/>
    <p:sldId id="1113" r:id="rId60"/>
    <p:sldId id="1114" r:id="rId61"/>
    <p:sldId id="1157" r:id="rId62"/>
    <p:sldId id="1158" r:id="rId63"/>
    <p:sldId id="1163" r:id="rId64"/>
    <p:sldId id="1169" r:id="rId65"/>
    <p:sldId id="4142" r:id="rId66"/>
    <p:sldId id="4195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debra soled" initials="ds" lastIdx="1" clrIdx="1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0" autoAdjust="0"/>
    <p:restoredTop sz="94648"/>
  </p:normalViewPr>
  <p:slideViewPr>
    <p:cSldViewPr snapToGrid="0" snapToObjects="1">
      <p:cViewPr varScale="1">
        <p:scale>
          <a:sx n="92" d="100"/>
          <a:sy n="92" d="100"/>
        </p:scale>
        <p:origin x="200" y="7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5T15:05:28.191" idx="1">
    <p:pos x="10" y="10"/>
    <p:text>Table wording is problematic as the heading is Source Country, but the stubs are not countries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9/29/22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4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trends2000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gion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sia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merica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llegalShare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fact-tank/2019/07/12/how-pew-research-center-counts-unauthorized-immigrants-in-us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policy.org/programs/data-hub/charts/unauthorized-immigrant-populations-country-and-region-top-state-and-county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unauth_state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education.tiff" TargetMode="Externa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cent_ed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netfisc.tiff" TargetMode="External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agingUS.tiff" TargetMode="External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ncarcerationRates.tiff" TargetMode="External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crosscity.tiff" TargetMode="External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rwhite1@whittier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Fall</a:t>
            </a:r>
            <a:r>
              <a:rPr lang="en-US" sz="3600" b="1" i="1" dirty="0"/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Connecticut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October,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Economic dislocation, violence, population pressures, religious persecution, or denial of political rights.</a:t>
            </a:r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higher wages, job opportunities, and political or religious liberty.</a:t>
            </a:r>
          </a:p>
          <a:p>
            <a:r>
              <a:rPr lang="en-US" dirty="0"/>
              <a:t>Uneven development:</a:t>
            </a:r>
          </a:p>
          <a:p>
            <a:pPr lvl="1"/>
            <a:r>
              <a:rPr lang="en-US" dirty="0"/>
              <a:t>Disparities in income, standards of living, and the availability of jobs within and across societies.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4084595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E0E7A5-0441-A84D-9FA6-4D6D0BBC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776" y="-5142512"/>
            <a:ext cx="671088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4A44B58-0F05-B049-B784-55005011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1112" y="-5142512"/>
            <a:ext cx="671088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58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C5824-A62D-4E48-994C-126E6492181D}"/>
              </a:ext>
            </a:extLst>
          </p:cNvPr>
          <p:cNvGraphicFramePr>
            <a:graphicFrameLocks noGrp="1"/>
          </p:cNvGraphicFramePr>
          <p:nvPr/>
        </p:nvGraphicFramePr>
        <p:xfrm>
          <a:off x="387349" y="1579879"/>
          <a:ext cx="5418666" cy="39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184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Pre-1790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68FDB-EDE5-9441-A46F-EFA81BE69795}"/>
              </a:ext>
            </a:extLst>
          </p:cNvPr>
          <p:cNvGraphicFramePr>
            <a:graphicFrameLocks noGrp="1"/>
          </p:cNvGraphicFramePr>
          <p:nvPr/>
        </p:nvGraphicFramePr>
        <p:xfrm>
          <a:off x="6385986" y="1574800"/>
          <a:ext cx="5418666" cy="393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1790-1820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C58DA6-1F50-544E-9DD4-24C9F4142110}"/>
              </a:ext>
            </a:extLst>
          </p:cNvPr>
          <p:cNvSpPr txBox="1"/>
          <p:nvPr/>
        </p:nvSpPr>
        <p:spPr>
          <a:xfrm>
            <a:off x="1365504" y="5583936"/>
            <a:ext cx="875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Slave trade and clearly not voluntary or reflective of standard motivations for immigration.</a:t>
            </a:r>
          </a:p>
        </p:txBody>
      </p:sp>
    </p:spTree>
    <p:extLst>
      <p:ext uri="{BB962C8B-B14F-4D97-AF65-F5344CB8AC3E}">
        <p14:creationId xmlns:p14="http://schemas.microsoft.com/office/powerpoint/2010/main" val="227044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CCEEF-FD08-1940-B4EE-98037B53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71" y="1139826"/>
            <a:ext cx="6838429" cy="49752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A26337-0E2A-514C-9DA3-3B1E2B80AA0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6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96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91803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1820-1880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1125129">
                <a:tc>
                  <a:txBody>
                    <a:bodyPr/>
                    <a:lstStyle/>
                    <a:p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37550">
                <a:tc>
                  <a:txBody>
                    <a:bodyPr/>
                    <a:lstStyle/>
                    <a:p>
                      <a:r>
                        <a:rPr lang="en-US" sz="2200" dirty="0"/>
                        <a:t>African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919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8398-FADE-6A4C-A5A5-5A860DB8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EE57-74AF-684B-A068-7562D741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FB9AF-7D7D-964B-A8A3-5A218FE8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49853"/>
            <a:ext cx="6837208" cy="49743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11A110-A25F-CC40-9362-886829A895A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7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8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951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1880-1930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82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Russian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78973">
                <a:tc>
                  <a:txBody>
                    <a:bodyPr/>
                    <a:lstStyle/>
                    <a:p>
                      <a:r>
                        <a:rPr lang="en-US" sz="2200" dirty="0"/>
                        <a:t>German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91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235687" y="6456851"/>
            <a:ext cx="476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27771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4942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570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60411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1930-1965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64055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941262">
                <a:tc>
                  <a:txBody>
                    <a:bodyPr/>
                    <a:lstStyle/>
                    <a:p>
                      <a:r>
                        <a:rPr lang="en-US" sz="2200" dirty="0"/>
                        <a:t>Caribbean/</a:t>
                      </a:r>
                    </a:p>
                    <a:p>
                      <a:r>
                        <a:rPr lang="en-US" sz="2200" dirty="0"/>
                        <a:t>West Indies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439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1965-Today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56174" y="6456851"/>
            <a:ext cx="484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93ED4A-48AE-2648-9BEB-BFFA8E32DA5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81192" y="1163253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50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1965-2017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732779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142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EC69-55E7-4A45-9CA0-3A49C1AA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orical Trends in Authorized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175C31-3680-2645-B6C4-F6A3F7463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1149982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7EF5F-3CB5-9446-8305-021AD612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78E4D-56BD-C649-80AA-19D764C81147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</p:spTree>
    <p:extLst>
      <p:ext uri="{BB962C8B-B14F-4D97-AF65-F5344CB8AC3E}">
        <p14:creationId xmlns:p14="http://schemas.microsoft.com/office/powerpoint/2010/main" val="573148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Authorized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914400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3619282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42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FAEE-BAA2-5E4C-B5D1-B75C466C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from Asia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BBAF9-D457-C343-99A2-D84116401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694B-BE85-D74E-95BB-16F8451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29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521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3B81-6178-CC4A-A5C0-0DBB04BF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from the Americas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E677B4-20A0-9449-A0D1-97390A3C1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5526D-0D4D-5143-B10E-2CDB1C9B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15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0B0E-A6B8-5C46-8E50-B9B9EF19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0"/>
            <a:ext cx="10088217" cy="1325563"/>
          </a:xfrm>
        </p:spPr>
        <p:txBody>
          <a:bodyPr/>
          <a:lstStyle/>
          <a:p>
            <a:r>
              <a:rPr lang="en-US" dirty="0"/>
              <a:t>Persons Obtaining Lawful Permanent Residency by Region of Birth,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FCE2E-4A17-0044-BDD7-2770279B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3452DD-109D-A341-B6F3-19C6218C42AC}"/>
              </a:ext>
            </a:extLst>
          </p:cNvPr>
          <p:cNvGraphicFramePr>
            <a:graphicFrameLocks/>
          </p:cNvGraphicFramePr>
          <p:nvPr/>
        </p:nvGraphicFramePr>
        <p:xfrm>
          <a:off x="2857873" y="1703349"/>
          <a:ext cx="6476254" cy="4149090"/>
        </p:xfrm>
        <a:graphic>
          <a:graphicData uri="http://schemas.openxmlformats.org/drawingml/2006/table">
            <a:tbl>
              <a:tblPr/>
              <a:tblGrid>
                <a:gridCol w="3664875">
                  <a:extLst>
                    <a:ext uri="{9D8B030D-6E8A-4147-A177-3AD203B41FA5}">
                      <a16:colId xmlns:a16="http://schemas.microsoft.com/office/drawing/2014/main" val="1861078517"/>
                    </a:ext>
                  </a:extLst>
                </a:gridCol>
                <a:gridCol w="2811379">
                  <a:extLst>
                    <a:ext uri="{9D8B030D-6E8A-4147-A177-3AD203B41FA5}">
                      <a16:colId xmlns:a16="http://schemas.microsoft.com/office/drawing/2014/main" val="4771699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effectLst/>
                        </a:rPr>
                        <a:t>Region of Birth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Number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224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      Total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1,127,167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510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Africa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118,824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25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Asia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424,743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54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Europe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84,335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64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North America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413,650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83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Oceania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5,071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440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South America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79,076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863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Unknown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1,468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00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562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FA09-0AFB-7246-A344-469F3098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 Population in 2017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6EA99-2103-7443-AE03-9982E2DB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186533" y="959614"/>
            <a:ext cx="5026439" cy="5440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29D4-5631-6047-A803-96F201AF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FE-145A-D84A-890A-939E4FECD1C1}"/>
              </a:ext>
            </a:extLst>
          </p:cNvPr>
          <p:cNvSpPr txBox="1"/>
          <p:nvPr/>
        </p:nvSpPr>
        <p:spPr>
          <a:xfrm>
            <a:off x="3796747" y="6456851"/>
            <a:ext cx="765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https://www.pewresearch.org/fact-tank/2019/07/12/how-pew-research-center-counts-unauthorized-immigrants-in-us/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F6D66-8E3F-C745-8E79-FC46D332BE9F}"/>
              </a:ext>
            </a:extLst>
          </p:cNvPr>
          <p:cNvSpPr txBox="1"/>
          <p:nvPr/>
        </p:nvSpPr>
        <p:spPr>
          <a:xfrm>
            <a:off x="552572" y="2897650"/>
            <a:ext cx="463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Categories of the total number </a:t>
            </a:r>
          </a:p>
          <a:p>
            <a:r>
              <a:rPr lang="en-US" sz="2400" b="1" dirty="0"/>
              <a:t>of immigrants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173882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395" y="947655"/>
            <a:ext cx="6007261" cy="5306415"/>
          </a:xfrm>
        </p:spPr>
      </p:pic>
    </p:spTree>
    <p:extLst>
      <p:ext uri="{BB962C8B-B14F-4D97-AF65-F5344CB8AC3E}">
        <p14:creationId xmlns:p14="http://schemas.microsoft.com/office/powerpoint/2010/main" val="1053563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F1B4BF71-0251-3C4C-B045-2303D0C88E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1" y="1968144"/>
            <a:ext cx="4838700" cy="3619500"/>
          </a:xfrm>
        </p:spPr>
      </p:pic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8839CEC5-FE77-8F47-971A-0A2F45926A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300" y="2001044"/>
            <a:ext cx="4851400" cy="35179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7BF44-9436-4347-A428-9E0A1F8D930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</p:spTree>
    <p:extLst>
      <p:ext uri="{BB962C8B-B14F-4D97-AF65-F5344CB8AC3E}">
        <p14:creationId xmlns:p14="http://schemas.microsoft.com/office/powerpoint/2010/main" val="2498506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DC51-7BB2-0F4A-A4D2-DF10DCCE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Education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E8FFE9-F64C-F642-8146-2A3FE37A4C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3704" y="2204357"/>
            <a:ext cx="5586546" cy="2711337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341C82-FA54-7942-8545-275D26EC2D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9440"/>
            <a:ext cx="5707366" cy="271133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4061A-9475-BB4F-970C-CF4323BA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A69C6-9EE0-DA42-BDD4-5C31189E75ED}"/>
              </a:ext>
            </a:extLst>
          </p:cNvPr>
          <p:cNvSpPr txBox="1"/>
          <p:nvPr/>
        </p:nvSpPr>
        <p:spPr>
          <a:xfrm>
            <a:off x="3280795" y="6456851"/>
            <a:ext cx="8735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Pew Research Center, U.S. unauthorized immigrants are more proficient in English, more educated than a decade ago, May 23, 2019</a:t>
            </a:r>
          </a:p>
        </p:txBody>
      </p:sp>
    </p:spTree>
    <p:extLst>
      <p:ext uri="{BB962C8B-B14F-4D97-AF65-F5344CB8AC3E}">
        <p14:creationId xmlns:p14="http://schemas.microsoft.com/office/powerpoint/2010/main" val="2166830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E6B7-C332-354D-8F30-7986861E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Un</a:t>
            </a:r>
            <a:r>
              <a:rPr lang="en-US" dirty="0"/>
              <a:t>authorized Population: Source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3CA6E-8BD3-9F40-A947-78893ED3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7C7201-E664-AC4E-B746-F8BA3B089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033" y="1201026"/>
            <a:ext cx="5769934" cy="5029200"/>
          </a:xfrm>
        </p:spPr>
      </p:pic>
    </p:spTree>
    <p:extLst>
      <p:ext uri="{BB962C8B-B14F-4D97-AF65-F5344CB8AC3E}">
        <p14:creationId xmlns:p14="http://schemas.microsoft.com/office/powerpoint/2010/main" val="2630717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B0AC-1E09-0144-8058-CD6A8284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2012-2016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E3C0D53-2B16-CB4B-932C-CD01B2865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331" y="1570038"/>
            <a:ext cx="8301337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0EC66-E547-EB4A-8F52-4481E296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D06F6-3A5A-A84F-BCFC-FC61230C34E8}"/>
              </a:ext>
            </a:extLst>
          </p:cNvPr>
          <p:cNvSpPr txBox="1"/>
          <p:nvPr/>
        </p:nvSpPr>
        <p:spPr>
          <a:xfrm>
            <a:off x="3273661" y="6456851"/>
            <a:ext cx="8918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https://www.migrationpolicy.org/programs/data-hub/charts/unauthorized-immigrant-populations-country-and-region-top-state-and-county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2344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E6BE-B564-CA47-9767-47269EEF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Where They 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A94D5-793A-CD46-A77C-A14087D0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EDFE2A-0087-2F4A-81B0-87BB82969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1047523"/>
            <a:ext cx="6912618" cy="5029200"/>
          </a:xfrm>
        </p:spPr>
      </p:pic>
    </p:spTree>
    <p:extLst>
      <p:ext uri="{BB962C8B-B14F-4D97-AF65-F5344CB8AC3E}">
        <p14:creationId xmlns:p14="http://schemas.microsoft.com/office/powerpoint/2010/main" val="3138536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5E89-77FC-5944-BB6E-775370ED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Mode of Entry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0F422E-D2EB-2F4A-BBA3-6B103D9CA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86" y="1201026"/>
            <a:ext cx="11435627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F969F-A101-4E41-A390-18E29278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686D47-5053-BC4B-BE9E-B97EEEF298F3}"/>
              </a:ext>
            </a:extLst>
          </p:cNvPr>
          <p:cNvSpPr/>
          <p:nvPr/>
        </p:nvSpPr>
        <p:spPr>
          <a:xfrm>
            <a:off x="7002966" y="2720898"/>
            <a:ext cx="691375" cy="4237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6C088-3E78-B643-8C1A-1F7008CC6887}"/>
              </a:ext>
            </a:extLst>
          </p:cNvPr>
          <p:cNvSpPr txBox="1"/>
          <p:nvPr/>
        </p:nvSpPr>
        <p:spPr>
          <a:xfrm>
            <a:off x="10111744" y="2372700"/>
            <a:ext cx="170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Entry w/o Inspection</a:t>
            </a:r>
          </a:p>
        </p:txBody>
      </p:sp>
    </p:spTree>
    <p:extLst>
      <p:ext uri="{BB962C8B-B14F-4D97-AF65-F5344CB8AC3E}">
        <p14:creationId xmlns:p14="http://schemas.microsoft.com/office/powerpoint/2010/main" val="393944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968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771" y="1602225"/>
            <a:ext cx="6814457" cy="4351338"/>
          </a:xfrm>
        </p:spPr>
        <p:txBody>
          <a:bodyPr/>
          <a:lstStyle/>
          <a:p>
            <a:r>
              <a:rPr lang="en-US" dirty="0"/>
              <a:t>GDP</a:t>
            </a:r>
          </a:p>
          <a:p>
            <a:r>
              <a:rPr lang="en-US" dirty="0"/>
              <a:t>Labor markets</a:t>
            </a:r>
          </a:p>
          <a:p>
            <a:r>
              <a:rPr lang="en-US" dirty="0"/>
              <a:t>Government revenue and spending</a:t>
            </a:r>
          </a:p>
          <a:p>
            <a:r>
              <a:rPr lang="en-US" dirty="0"/>
              <a:t>Exports and FDI</a:t>
            </a:r>
          </a:p>
          <a:p>
            <a:r>
              <a:rPr lang="en-US" dirty="0"/>
              <a:t>Crime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94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 and Labor Markets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11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5A74-DCC1-5045-9DDC-92540021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Sets of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72E5F-C997-5848-82A4-370AB47D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effects: The size of the pie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Income distribution: The size of slices of the pie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93232-9E01-F144-A467-5C62A558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732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28.2 million foreign-born persons ages 16+ in the labor force in 2018.</a:t>
            </a:r>
          </a:p>
          <a:p>
            <a:pPr lvl="1"/>
            <a:r>
              <a:rPr lang="en-US" dirty="0"/>
              <a:t>17.4%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899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type of immigrant: Skills/education</a:t>
            </a:r>
          </a:p>
          <a:p>
            <a:pPr lvl="1"/>
            <a:r>
              <a:rPr lang="en-US" dirty="0"/>
              <a:t>Similar to native-born population?</a:t>
            </a:r>
          </a:p>
          <a:p>
            <a:pPr lvl="1"/>
            <a:r>
              <a:rPr lang="en-US" dirty="0"/>
              <a:t>Low-skilled?</a:t>
            </a:r>
          </a:p>
          <a:p>
            <a:pPr lvl="1"/>
            <a:r>
              <a:rPr lang="en-US" dirty="0"/>
              <a:t>Highly skilled?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Brings capital market implications</a:t>
            </a:r>
          </a:p>
          <a:p>
            <a:pPr lvl="1"/>
            <a:r>
              <a:rPr lang="en-US" dirty="0"/>
              <a:t>Low-skilled – capital supplementing</a:t>
            </a:r>
          </a:p>
          <a:p>
            <a:pPr lvl="1"/>
            <a:r>
              <a:rPr lang="en-US" dirty="0"/>
              <a:t>Highly skilled – capital complementing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185934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5557-F3EB-7348-A79D-F75E2C04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0F40-6E11-474D-A254-D1F28C7F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net benefits to the receiving economy</a:t>
            </a:r>
          </a:p>
          <a:p>
            <a:pPr lvl="1"/>
            <a:r>
              <a:rPr lang="en-US" dirty="0"/>
              <a:t>Larger labor supply.</a:t>
            </a:r>
          </a:p>
          <a:p>
            <a:pPr lvl="1"/>
            <a:r>
              <a:rPr lang="en-US" dirty="0"/>
              <a:t>Changes in labor prices increase production of goods and services that use the type of labor offered by immigrants.</a:t>
            </a:r>
          </a:p>
          <a:p>
            <a:r>
              <a:rPr lang="en-US" dirty="0"/>
              <a:t>Short run: there are winners and losers</a:t>
            </a:r>
          </a:p>
          <a:p>
            <a:pPr lvl="1"/>
            <a:r>
              <a:rPr lang="en-US" dirty="0"/>
              <a:t>Changes in wage structure and returns to capital affect native-born workers differently.</a:t>
            </a:r>
          </a:p>
          <a:p>
            <a:r>
              <a:rPr lang="en-US" dirty="0"/>
              <a:t>Long run: could be no winners, but also no losers</a:t>
            </a:r>
          </a:p>
          <a:p>
            <a:pPr lvl="1"/>
            <a:r>
              <a:rPr lang="en-US" dirty="0"/>
              <a:t>The economy might adjust to pre-immigration wage structure and returns to capital. No change for native-born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EE44-134C-FA4C-A84F-F184BDC7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37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155FD-B9CC-3F44-A9E4-C804CCD1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Basic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A5D2B-A595-3144-BA24-37A8FF43D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immigrants have the same skills as the native-born population in a city</a:t>
            </a:r>
          </a:p>
          <a:p>
            <a:pPr lvl="1"/>
            <a:r>
              <a:rPr lang="en-US" dirty="0"/>
              <a:t>Short run: </a:t>
            </a:r>
            <a:r>
              <a:rPr lang="en-US" b="1" i="1" dirty="0"/>
              <a:t>workers lose and owners of capital win</a:t>
            </a:r>
          </a:p>
          <a:p>
            <a:pPr lvl="2"/>
            <a:r>
              <a:rPr lang="en-US" dirty="0"/>
              <a:t>Higher ratio of labor to capital.</a:t>
            </a:r>
          </a:p>
          <a:p>
            <a:pPr lvl="3"/>
            <a:r>
              <a:rPr lang="en-US" dirty="0"/>
              <a:t>Wages decline, and the returns to capital rise.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/>
              <a:t>Long run: </a:t>
            </a:r>
            <a:r>
              <a:rPr lang="en-US" b="1" i="1" dirty="0"/>
              <a:t>there are no losers or winners</a:t>
            </a:r>
          </a:p>
          <a:p>
            <a:pPr lvl="2"/>
            <a:r>
              <a:rPr lang="en-US" dirty="0"/>
              <a:t>Capital flows into the city</a:t>
            </a:r>
          </a:p>
          <a:p>
            <a:pPr lvl="3"/>
            <a:r>
              <a:rPr lang="en-US" dirty="0"/>
              <a:t>Because the returns are now higher here than elsewhere</a:t>
            </a:r>
          </a:p>
          <a:p>
            <a:pPr lvl="2"/>
            <a:r>
              <a:rPr lang="en-US" dirty="0"/>
              <a:t>The original ratio of labor to capital is restored.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CA8FC-0DF0-FF40-887D-73C6EAF5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654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90C0D-E035-FF48-9CFF-691DCF70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Lab</a:t>
            </a:r>
            <a:r>
              <a:rPr lang="en-US" sz="3600" dirty="0"/>
              <a:t>or Market Implications: Low-Skill Immigrants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45E9D-7A1C-FC40-8068-3EDB7D38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F49153-2F34-ED41-AC15-F0A1A28D7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the immigrants are less skilled than the native-born population in a city</a:t>
            </a:r>
          </a:p>
          <a:p>
            <a:pPr lvl="1"/>
            <a:r>
              <a:rPr lang="en-US" dirty="0"/>
              <a:t>Short run:  </a:t>
            </a:r>
            <a:r>
              <a:rPr lang="en-US" i="1" dirty="0"/>
              <a:t>low-skilled </a:t>
            </a:r>
            <a:r>
              <a:rPr lang="en-US" dirty="0"/>
              <a:t>workers are losers</a:t>
            </a:r>
          </a:p>
          <a:p>
            <a:pPr lvl="2"/>
            <a:r>
              <a:rPr lang="en-US" dirty="0"/>
              <a:t>Supply of low-skilled workers goes up, so their wages go down.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/>
              <a:t>Long run: there need not be any losers, but there may still be</a:t>
            </a:r>
          </a:p>
          <a:p>
            <a:pPr lvl="2"/>
            <a:r>
              <a:rPr lang="en-US" dirty="0"/>
              <a:t>Prices adjust</a:t>
            </a:r>
          </a:p>
          <a:p>
            <a:pPr lvl="3"/>
            <a:r>
              <a:rPr lang="en-US" dirty="0"/>
              <a:t>Purchasing power of low-skilled workers need not be lower.</a:t>
            </a:r>
          </a:p>
          <a:p>
            <a:pPr marL="1371600" lvl="3" indent="0">
              <a:buNone/>
            </a:pPr>
            <a:endParaRPr lang="en-US" dirty="0"/>
          </a:p>
          <a:p>
            <a:pPr lvl="2"/>
            <a:r>
              <a:rPr lang="en-US" b="1" dirty="0"/>
              <a:t>Subtlety</a:t>
            </a:r>
            <a:r>
              <a:rPr lang="en-US" dirty="0"/>
              <a:t>: Opportunities for low-skilled native-born workers expand as the economy expands.</a:t>
            </a:r>
          </a:p>
          <a:p>
            <a:pPr lvl="3"/>
            <a:r>
              <a:rPr lang="en-US" dirty="0"/>
              <a:t>Greater demand for English-proficient workers.</a:t>
            </a:r>
          </a:p>
        </p:txBody>
      </p:sp>
    </p:spTree>
    <p:extLst>
      <p:ext uri="{BB962C8B-B14F-4D97-AF65-F5344CB8AC3E}">
        <p14:creationId xmlns:p14="http://schemas.microsoft.com/office/powerpoint/2010/main" val="2344303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D113-B15B-1C43-839B-5183D178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General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7E326-7C37-DF4E-8DDF-32B8C6F6F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run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Harm likely to native-born workers who are similar to immigrants.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Benefit likely for other workers and owners of capital.</a:t>
            </a:r>
          </a:p>
          <a:p>
            <a:r>
              <a:rPr lang="en-US" dirty="0"/>
              <a:t>Long run</a:t>
            </a:r>
          </a:p>
          <a:p>
            <a:pPr lvl="1">
              <a:spcAft>
                <a:spcPts val="500"/>
              </a:spcAft>
            </a:pPr>
            <a:r>
              <a:rPr lang="en-US" b="1" i="1" dirty="0"/>
              <a:t>Lower prices </a:t>
            </a:r>
            <a:r>
              <a:rPr lang="en-US" dirty="0"/>
              <a:t>will restore some of the purchasing power of those harmed.</a:t>
            </a:r>
          </a:p>
          <a:p>
            <a:pPr lvl="1">
              <a:spcAft>
                <a:spcPts val="500"/>
              </a:spcAft>
            </a:pPr>
            <a:r>
              <a:rPr lang="en-US" b="1" i="1" dirty="0"/>
              <a:t>Expanded opportunities </a:t>
            </a:r>
            <a:r>
              <a:rPr lang="en-US" dirty="0"/>
              <a:t>may restore wages of harmed native-born workers.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Inflows of other types of labor and capital may </a:t>
            </a:r>
            <a:r>
              <a:rPr lang="en-US" b="1" i="1" dirty="0"/>
              <a:t>return the economy to its pre-immigration wage structure and production patterns</a:t>
            </a:r>
            <a:r>
              <a:rPr lang="en-US" dirty="0"/>
              <a:t>.</a:t>
            </a:r>
          </a:p>
          <a:p>
            <a:pPr lvl="1">
              <a:spcAft>
                <a:spcPts val="500"/>
              </a:spcAft>
            </a:pPr>
            <a:endParaRPr lang="en-US" dirty="0"/>
          </a:p>
          <a:p>
            <a:pPr lvl="1">
              <a:spcAft>
                <a:spcPts val="5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EFBF-AC76-7C42-AD00-7D195CA3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01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C882-2DEC-F844-9E26-8CEFBE4C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tern of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A47E9-7BA4-2B4D-B581-AEAB16CB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78557" y="1570038"/>
            <a:ext cx="783488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BE5CA-1B77-F240-A20A-76E077B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640-5858-434E-A990-6D684F8F7B6E}"/>
              </a:ext>
            </a:extLst>
          </p:cNvPr>
          <p:cNvSpPr txBox="1"/>
          <p:nvPr/>
        </p:nvSpPr>
        <p:spPr>
          <a:xfrm>
            <a:off x="9014792" y="6483194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88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BDA6-1EB4-8A48-8979-728EF3B13BC7}"/>
              </a:ext>
            </a:extLst>
          </p:cNvPr>
          <p:cNvSpPr txBox="1"/>
          <p:nvPr/>
        </p:nvSpPr>
        <p:spPr>
          <a:xfrm>
            <a:off x="3731740" y="1200706"/>
            <a:ext cx="632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Attainment of Recent Immigrants – Last 5 Decades</a:t>
            </a:r>
          </a:p>
        </p:txBody>
      </p:sp>
    </p:spTree>
    <p:extLst>
      <p:ext uri="{BB962C8B-B14F-4D97-AF65-F5344CB8AC3E}">
        <p14:creationId xmlns:p14="http://schemas.microsoft.com/office/powerpoint/2010/main" val="215770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27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F05E-E87C-2546-844B-71499776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Rec</a:t>
            </a:r>
            <a:r>
              <a:rPr lang="en-US" sz="3800" dirty="0"/>
              <a:t>ent Immigrants Are Less and More Educated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4AF8-45EE-D44B-B3FA-E7F87F3A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FA260E-43BC-C94D-8D3B-C0AB9E9C7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3466767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</a:t>
            </a:r>
            <a:r>
              <a:rPr lang="en-US"/>
              <a:t>immigration increases </a:t>
            </a:r>
            <a:r>
              <a:rPr lang="en-US" dirty="0"/>
              <a:t>patenting by native-born population</a:t>
            </a:r>
          </a:p>
          <a:p>
            <a:pPr lvl="1"/>
            <a:r>
              <a:rPr lang="en-US" dirty="0"/>
              <a:t>Nonetheless, the effect is positive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one-third of increased patenting in that decade.</a:t>
            </a:r>
          </a:p>
          <a:p>
            <a:pPr lvl="1"/>
            <a:r>
              <a:rPr lang="en-US" dirty="0"/>
              <a:t>This translates into a 1.4-2.5% increase in GDP 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831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D0094-8411-9141-9AB3-58E4CAE4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780" y="1562708"/>
            <a:ext cx="7696439" cy="46675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4698-A432-4741-9100-E4DD992576A8}"/>
              </a:ext>
            </a:extLst>
          </p:cNvPr>
          <p:cNvSpPr txBox="1"/>
          <p:nvPr/>
        </p:nvSpPr>
        <p:spPr>
          <a:xfrm>
            <a:off x="3794824" y="1117759"/>
            <a:ext cx="460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Self-Employment Rates by Nativity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</p:spTree>
    <p:extLst>
      <p:ext uri="{BB962C8B-B14F-4D97-AF65-F5344CB8AC3E}">
        <p14:creationId xmlns:p14="http://schemas.microsoft.com/office/powerpoint/2010/main" val="2482961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2961861" y="6457890"/>
            <a:ext cx="936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1200" dirty="0"/>
              <a:t>Source: Ping Xu, James C. Garand, and Ling Zhu, “How immigration makes income inequality worse in the U.S.” (October 2015),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US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Compared to the native born, immigrants:</a:t>
            </a:r>
          </a:p>
          <a:p>
            <a:pPr lvl="1"/>
            <a:r>
              <a:rPr lang="en-US" dirty="0"/>
              <a:t>Comprise a larger share of less-educated workers (less than HS diploma)</a:t>
            </a:r>
          </a:p>
          <a:p>
            <a:pPr lvl="1"/>
            <a:r>
              <a:rPr lang="en-US" dirty="0"/>
              <a:t>Comprise a larger share of highly educated workers (advanced degree)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 then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34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71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1811-69A7-9C46-BC2A-2BEB4A46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F6E8-7248-A746-8879-A06B0BD6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understanding whether immigrants will be net contributors to the economy.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additional reasons:</a:t>
            </a:r>
          </a:p>
          <a:p>
            <a:pPr lvl="1"/>
            <a:r>
              <a:rPr lang="en-US" dirty="0"/>
              <a:t>Taxpayer inequity geographically</a:t>
            </a:r>
          </a:p>
          <a:p>
            <a:pPr lvl="1"/>
            <a:r>
              <a:rPr lang="en-US" dirty="0"/>
              <a:t>Necessary to understand the full consequences of admitting additional immigrants into the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AB4F-341C-0B4A-8BE0-718A775F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425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039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</a:t>
            </a:r>
            <a:r>
              <a:rPr lang="en-US" dirty="0"/>
              <a:t>e-Specific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28496" y="1201026"/>
            <a:ext cx="6344255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3851763" y="1323460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</p:spTree>
    <p:extLst>
      <p:ext uri="{BB962C8B-B14F-4D97-AF65-F5344CB8AC3E}">
        <p14:creationId xmlns:p14="http://schemas.microsoft.com/office/powerpoint/2010/main" val="37178097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2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7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500"/>
              </a:spcAft>
            </a:pPr>
            <a:r>
              <a:rPr lang="en-US" b="1" dirty="0"/>
              <a:t>Week 1 (10/3):	Economics of Immigration (Roger White, Whittier College)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Week 2 (10/10): US Economic Update (</a:t>
            </a:r>
            <a:r>
              <a:rPr lang="en-US" dirty="0" err="1"/>
              <a:t>Geof</a:t>
            </a:r>
            <a:r>
              <a:rPr lang="en-US" dirty="0"/>
              <a:t>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Week 3 (10/17): Cryptocurrencies (</a:t>
            </a:r>
            <a:r>
              <a:rPr lang="en-US" dirty="0" err="1"/>
              <a:t>Geof</a:t>
            </a:r>
            <a:r>
              <a:rPr lang="en-US" dirty="0"/>
              <a:t> </a:t>
            </a:r>
            <a:r>
              <a:rPr lang="en-US" dirty="0" err="1"/>
              <a:t>Woglom</a:t>
            </a:r>
            <a:r>
              <a:rPr lang="en-US" dirty="0"/>
              <a:t>, </a:t>
            </a:r>
            <a:r>
              <a:rPr lang="en-US"/>
              <a:t>Amherst College)</a:t>
            </a:r>
            <a:endParaRPr lang="en-US" dirty="0"/>
          </a:p>
          <a:p>
            <a:pPr lvl="1">
              <a:spcAft>
                <a:spcPts val="1500"/>
              </a:spcAft>
            </a:pPr>
            <a:r>
              <a:rPr lang="en-US" dirty="0"/>
              <a:t>Week 4 (10/14):	Trade and Globalization (</a:t>
            </a:r>
            <a:r>
              <a:rPr lang="en-US" dirty="0" err="1"/>
              <a:t>Avik</a:t>
            </a:r>
            <a:r>
              <a:rPr lang="en-US" dirty="0"/>
              <a:t> Chakrabarti, UW-Milwaukee)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level: fiscal impact is generally positive.</a:t>
            </a:r>
          </a:p>
          <a:p>
            <a:endParaRPr lang="en-US" dirty="0"/>
          </a:p>
          <a:p>
            <a:r>
              <a:rPr lang="en-US" dirty="0"/>
              <a:t>State and local level: typically negative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567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915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7806429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ECCBD09-726E-FC43-8996-4E1F2C31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55" y="1325563"/>
            <a:ext cx="6514289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2D8F-9841-084D-B20A-89742894878A}"/>
              </a:ext>
            </a:extLst>
          </p:cNvPr>
          <p:cNvSpPr txBox="1"/>
          <p:nvPr/>
        </p:nvSpPr>
        <p:spPr>
          <a:xfrm>
            <a:off x="3208342" y="956231"/>
            <a:ext cx="500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Age 65+ per 100 of Working Age (25-64)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</p:spTree>
    <p:extLst>
      <p:ext uri="{BB962C8B-B14F-4D97-AF65-F5344CB8AC3E}">
        <p14:creationId xmlns:p14="http://schemas.microsoft.com/office/powerpoint/2010/main" val="2914565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9B5F-EFBA-F94D-9F6F-C7428609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Implications of Immigration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7700C-6F47-8048-A110-0813C6A62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56FD9-5820-1D46-BF83-877FDDC7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6368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A878-61C0-6647-B446-A32FA102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orts and FDI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08B5-5DA9-A447-8C7B-F9DD4A960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Flows of goods, services, and investments internationally rely heavily:</a:t>
            </a:r>
          </a:p>
          <a:p>
            <a:pPr lvl="1"/>
            <a:r>
              <a:rPr lang="en-US" dirty="0"/>
              <a:t>Information</a:t>
            </a:r>
          </a:p>
          <a:p>
            <a:pPr lvl="1"/>
            <a:r>
              <a:rPr lang="en-US" dirty="0"/>
              <a:t>Contacts abroad</a:t>
            </a:r>
          </a:p>
          <a:p>
            <a:r>
              <a:rPr lang="en-US" dirty="0"/>
              <a:t>Immigrants bring both information and networks.</a:t>
            </a:r>
          </a:p>
          <a:p>
            <a:r>
              <a:rPr lang="en-US" dirty="0"/>
              <a:t>A variety of studies show that increased immigration from a particular country leads to</a:t>
            </a:r>
          </a:p>
          <a:p>
            <a:pPr lvl="1"/>
            <a:r>
              <a:rPr lang="en-US" dirty="0"/>
              <a:t>Increased exports to that country.</a:t>
            </a:r>
          </a:p>
          <a:p>
            <a:pPr lvl="1"/>
            <a:r>
              <a:rPr lang="en-US" dirty="0"/>
              <a:t>Increased flows of investment to that country.</a:t>
            </a:r>
          </a:p>
          <a:p>
            <a:r>
              <a:rPr lang="en-US" dirty="0"/>
              <a:t>Migrant networks do indeed complement both trade and FDI.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4F84A-FE2D-1A47-A57A-894AADC4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301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foreign-born than U.S.-born.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C2A44-D1F3-FD43-BCBE-1B96EB9B9941}"/>
              </a:ext>
            </a:extLst>
          </p:cNvPr>
          <p:cNvSpPr txBox="1"/>
          <p:nvPr/>
        </p:nvSpPr>
        <p:spPr>
          <a:xfrm>
            <a:off x="602166" y="3612995"/>
            <a:ext cx="9054790" cy="2309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BF3B2-B41F-B848-9A68-D93947A47C66}"/>
              </a:ext>
            </a:extLst>
          </p:cNvPr>
          <p:cNvSpPr txBox="1"/>
          <p:nvPr/>
        </p:nvSpPr>
        <p:spPr>
          <a:xfrm>
            <a:off x="3870070" y="4382810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Let’s Have a Look!</a:t>
            </a:r>
          </a:p>
        </p:txBody>
      </p:sp>
    </p:spTree>
    <p:extLst>
      <p:ext uri="{BB962C8B-B14F-4D97-AF65-F5344CB8AC3E}">
        <p14:creationId xmlns:p14="http://schemas.microsoft.com/office/powerpoint/2010/main" val="20502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81BE87-BD3B-014D-B981-ABBAC28AE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55632" y="1325563"/>
            <a:ext cx="9280736" cy="45216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272750" y="6456851"/>
            <a:ext cx="2182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</p:spTree>
    <p:extLst>
      <p:ext uri="{BB962C8B-B14F-4D97-AF65-F5344CB8AC3E}">
        <p14:creationId xmlns:p14="http://schemas.microsoft.com/office/powerpoint/2010/main" val="18599078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122996" y="6456851"/>
            <a:ext cx="2139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D4F84F-DA27-5348-8F02-A390C54C0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267" y="1715538"/>
            <a:ext cx="8309466" cy="451468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98AE43-C8C6-0E4E-A1A2-A6A582EF7C4B}"/>
              </a:ext>
            </a:extLst>
          </p:cNvPr>
          <p:cNvSpPr txBox="1"/>
          <p:nvPr/>
        </p:nvSpPr>
        <p:spPr>
          <a:xfrm>
            <a:off x="3068453" y="1214708"/>
            <a:ext cx="605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California Institutionalization Rate</a:t>
            </a:r>
          </a:p>
          <a:p>
            <a:pPr algn="ctr"/>
            <a:r>
              <a:rPr lang="en-US" b="1" dirty="0"/>
              <a:t>U.S.-Born and Foreign-Born Men Ages 18-40, by Place of Birth</a:t>
            </a:r>
          </a:p>
        </p:txBody>
      </p:sp>
    </p:spTree>
    <p:extLst>
      <p:ext uri="{BB962C8B-B14F-4D97-AF65-F5344CB8AC3E}">
        <p14:creationId xmlns:p14="http://schemas.microsoft.com/office/powerpoint/2010/main" val="19752615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C2C0-8DCE-EF4B-B3C9-70DE90CA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MS</a:t>
            </a:r>
            <a:r>
              <a:rPr lang="en-US" dirty="0"/>
              <a:t>As: Growing Immigration and Crime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8231A10-8B9E-BE49-B01D-F61FFD12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71588" y="1195450"/>
            <a:ext cx="7201163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FBB5F-098C-4E42-A2F1-F96E63A1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40017-3092-7A4E-BF14-3F47B1D2EB68}"/>
              </a:ext>
            </a:extLst>
          </p:cNvPr>
          <p:cNvSpPr txBox="1"/>
          <p:nvPr/>
        </p:nvSpPr>
        <p:spPr>
          <a:xfrm>
            <a:off x="9122996" y="6456851"/>
            <a:ext cx="221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(1998b).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9079E-16AD-2241-8805-BEB8EE829317}"/>
              </a:ext>
            </a:extLst>
          </p:cNvPr>
          <p:cNvSpPr txBox="1"/>
          <p:nvPr/>
        </p:nvSpPr>
        <p:spPr>
          <a:xfrm>
            <a:off x="5672169" y="2743200"/>
            <a:ext cx="170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Relationship</a:t>
            </a:r>
          </a:p>
        </p:txBody>
      </p:sp>
    </p:spTree>
    <p:extLst>
      <p:ext uri="{BB962C8B-B14F-4D97-AF65-F5344CB8AC3E}">
        <p14:creationId xmlns:p14="http://schemas.microsoft.com/office/powerpoint/2010/main" val="13950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845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 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the foreign born than US 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 is no evidence that deporting noncitizen </a:t>
            </a:r>
            <a:r>
              <a:rPr lang="en-US"/>
              <a:t>immigrants affects crime rates.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1047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Immigration should be thought of as increasing the population of the United States.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51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commit crimes at low rates.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204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There is some negative impact on their wages.</a:t>
            </a:r>
          </a:p>
          <a:p>
            <a:pPr lvl="1"/>
            <a:r>
              <a:rPr lang="en-US" dirty="0"/>
              <a:t>But who wins and loses depend on the skill mix of immigrants; </a:t>
            </a:r>
          </a:p>
          <a:p>
            <a:pPr lvl="2"/>
            <a:r>
              <a:rPr lang="en-US" dirty="0"/>
              <a:t>when this skill mix changes, so do its effects.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much lower rates than do native-born residents.</a:t>
            </a:r>
          </a:p>
          <a:p>
            <a:r>
              <a:rPr lang="en-US" dirty="0"/>
              <a:t>Government programs</a:t>
            </a:r>
          </a:p>
          <a:p>
            <a:pPr lvl="1"/>
            <a:r>
              <a:rPr lang="en-US" dirty="0"/>
              <a:t>Federal: immigrants are a source of revenue and stability for some important programs.</a:t>
            </a:r>
          </a:p>
          <a:p>
            <a:pPr lvl="1"/>
            <a:r>
              <a:rPr lang="en-US" dirty="0"/>
              <a:t>State and local: because education is funded at the local level, this can be a drain on local government coffers.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322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Anna Maria </a:t>
            </a:r>
            <a:r>
              <a:rPr lang="en-US" dirty="0" err="1"/>
              <a:t>Mayda</a:t>
            </a:r>
            <a:r>
              <a:rPr lang="en-US" dirty="0"/>
              <a:t>, Georgetown University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Gitter</a:t>
            </a:r>
            <a:r>
              <a:rPr lang="en-US" dirty="0"/>
              <a:t>, Ohio Wesleyan University</a:t>
            </a:r>
          </a:p>
          <a:p>
            <a:pPr lvl="1"/>
            <a:r>
              <a:rPr lang="en-US" dirty="0"/>
              <a:t>Roger White, Whittier College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Kirk Doran, Notre Dame</a:t>
            </a:r>
          </a:p>
          <a:p>
            <a:pPr lvl="1"/>
            <a:r>
              <a:rPr lang="en-US" dirty="0"/>
              <a:t>Ethan Lewis, Dartmouth College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898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65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47649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October 10,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Gas prices today: How much is gas in my state? How does it compare?">
            <a:extLst>
              <a:ext uri="{FF2B5EF4-FFF2-40B4-BE49-F238E27FC236}">
                <a16:creationId xmlns:a16="http://schemas.microsoft.com/office/drawing/2014/main" id="{7F20DA37-4CEF-4A34-9FE9-1020D78D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713" y="4340821"/>
            <a:ext cx="3574461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CF4ED5-150E-4A95-92A6-9DF43EE4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" y="0"/>
            <a:ext cx="258301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901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Roger White,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rwhite1@whittier.edu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25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Roger White,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Whittier College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46" y="57255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993" y="386984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What is immigration?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History of immigration to the US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dirty="0"/>
              <a:t>…Break (~10 minutes)…</a:t>
            </a:r>
          </a:p>
          <a:p>
            <a:endParaRPr lang="en-US" sz="1200" dirty="0"/>
          </a:p>
          <a:p>
            <a:r>
              <a:rPr lang="en-US" dirty="0"/>
              <a:t>Economics of immigration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8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BCA3-208F-9048-B728-01001099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Immigration?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8964F-F6A4-5048-91BE-A01656C2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</a:t>
            </a:r>
          </a:p>
          <a:p>
            <a:pPr lvl="1"/>
            <a:r>
              <a:rPr lang="en-US" dirty="0"/>
              <a:t>The action of coming to live in another country.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Emigration</a:t>
            </a:r>
          </a:p>
          <a:p>
            <a:pPr lvl="1"/>
            <a:r>
              <a:rPr lang="en-US" dirty="0"/>
              <a:t>The act of leaving one’s own country and going to live in another country.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F694E-8301-714B-9EB0-7BF0435D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810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14906</TotalTime>
  <Words>2738</Words>
  <Application>Microsoft Macintosh PowerPoint</Application>
  <PresentationFormat>Widescreen</PresentationFormat>
  <Paragraphs>535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 Course Outline</vt:lpstr>
      <vt:lpstr>Submitting Questions</vt:lpstr>
      <vt:lpstr>PowerPoint Presentation</vt:lpstr>
      <vt:lpstr>Outline</vt:lpstr>
      <vt:lpstr>What Is Immigration?</vt:lpstr>
      <vt:lpstr>Why Do People Migrate?</vt:lpstr>
      <vt:lpstr>History of US Immigration</vt:lpstr>
      <vt:lpstr>History of US Immigration</vt:lpstr>
      <vt:lpstr>History of US Immigration</vt:lpstr>
      <vt:lpstr>History of US Immigration</vt:lpstr>
      <vt:lpstr>History of US Immigration: 1965-Today</vt:lpstr>
      <vt:lpstr>Historical Trends in Authorized Immigration</vt:lpstr>
      <vt:lpstr>Recent Trends in Authorized Immigration</vt:lpstr>
      <vt:lpstr> Authorized Immigration by Region</vt:lpstr>
      <vt:lpstr> Authorized Immigration from Asia</vt:lpstr>
      <vt:lpstr> Authorized Immigration from the Americas</vt:lpstr>
      <vt:lpstr>Persons Obtaining Lawful Permanent Residency by Region of Birth, 2017</vt:lpstr>
      <vt:lpstr> Immigrant Population in 2017</vt:lpstr>
      <vt:lpstr>U.S.  Unauthorized Immigration Totals</vt:lpstr>
      <vt:lpstr>U.S.  Unauthorized Immigration: Labor Force</vt:lpstr>
      <vt:lpstr>Unauthorized Immigration: Education</vt:lpstr>
      <vt:lpstr> Unauthorized Population: Source Countries</vt:lpstr>
      <vt:lpstr>Unauthorized Immigration: 2012-2016</vt:lpstr>
      <vt:lpstr>Unauthorized Immigration: Where They Live</vt:lpstr>
      <vt:lpstr>Unauthorized Immigration: Mode of Entry</vt:lpstr>
      <vt:lpstr>Why Do We Care?  Economic Implications</vt:lpstr>
      <vt:lpstr>GDP and Labor Markets</vt:lpstr>
      <vt:lpstr>Two Sets of Implications</vt:lpstr>
      <vt:lpstr>GDP: How Does This Work?</vt:lpstr>
      <vt:lpstr>Labor Market Implications: Complicated</vt:lpstr>
      <vt:lpstr>Labor Market Implications</vt:lpstr>
      <vt:lpstr>Labor Market Implications: Basic Case</vt:lpstr>
      <vt:lpstr>Labor Market Implications: Low-Skill Immigrants</vt:lpstr>
      <vt:lpstr>Labor Market Implications: General Principles</vt:lpstr>
      <vt:lpstr>Pattern of Immigration</vt:lpstr>
      <vt:lpstr>Recent Immigrants Are Less and More Educated</vt:lpstr>
      <vt:lpstr>Skilled Immigrants and Innovation</vt:lpstr>
      <vt:lpstr> Immigrants and Entrepreneurship</vt:lpstr>
      <vt:lpstr> Immigration and Inequality</vt:lpstr>
      <vt:lpstr> Immigration and Inequality: Summary</vt:lpstr>
      <vt:lpstr>Government Revenues and Expenditures</vt:lpstr>
      <vt:lpstr>Why Is This Important?</vt:lpstr>
      <vt:lpstr>Topics?</vt:lpstr>
      <vt:lpstr> Age-Specific Taxes and Benefits</vt:lpstr>
      <vt:lpstr>What Do We Know?</vt:lpstr>
      <vt:lpstr>Bottom Line/Consensus of Estimates</vt:lpstr>
      <vt:lpstr> Implications for Major Federal Programs</vt:lpstr>
      <vt:lpstr>The Aging US Population</vt:lpstr>
      <vt:lpstr> Implications for Social Security</vt:lpstr>
      <vt:lpstr>Other Implications of Immigration</vt:lpstr>
      <vt:lpstr>Exports and FDI</vt:lpstr>
      <vt:lpstr>Immigrants and Crime Rates</vt:lpstr>
      <vt:lpstr>Crime: Incarceration Rates in California</vt:lpstr>
      <vt:lpstr>Crime: Incarceration Rates in California</vt:lpstr>
      <vt:lpstr>MSAs: Growing Immigration and Crime</vt:lpstr>
      <vt:lpstr>Immigrants and Crime Rates</vt:lpstr>
      <vt:lpstr> Summary</vt:lpstr>
      <vt:lpstr> At the Same Time….</vt:lpstr>
      <vt:lpstr> About Conventional Wisdom</vt:lpstr>
      <vt:lpstr>Credits and Disclaimer</vt:lpstr>
      <vt:lpstr>PowerPoint Presentation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311</cp:revision>
  <cp:lastPrinted>2022-03-31T21:23:13Z</cp:lastPrinted>
  <dcterms:created xsi:type="dcterms:W3CDTF">2017-05-03T22:30:38Z</dcterms:created>
  <dcterms:modified xsi:type="dcterms:W3CDTF">2022-09-29T20:38:41Z</dcterms:modified>
</cp:coreProperties>
</file>