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3"/>
  </p:notesMasterIdLst>
  <p:sldIdLst>
    <p:sldId id="4306" r:id="rId2"/>
    <p:sldId id="4001" r:id="rId3"/>
    <p:sldId id="4311" r:id="rId4"/>
    <p:sldId id="4130" r:id="rId5"/>
    <p:sldId id="4131" r:id="rId6"/>
    <p:sldId id="415" r:id="rId7"/>
    <p:sldId id="1076" r:id="rId8"/>
    <p:sldId id="1145" r:id="rId9"/>
    <p:sldId id="1168" r:id="rId10"/>
    <p:sldId id="1100" r:id="rId11"/>
    <p:sldId id="1142" r:id="rId12"/>
    <p:sldId id="1101" r:id="rId13"/>
    <p:sldId id="1102" r:id="rId14"/>
    <p:sldId id="1080" r:id="rId15"/>
    <p:sldId id="1104" r:id="rId16"/>
    <p:sldId id="1105" r:id="rId17"/>
    <p:sldId id="1077" r:id="rId18"/>
    <p:sldId id="1147" r:id="rId19"/>
    <p:sldId id="1081" r:id="rId20"/>
    <p:sldId id="1159" r:id="rId21"/>
    <p:sldId id="1082" r:id="rId22"/>
    <p:sldId id="4128" r:id="rId23"/>
    <p:sldId id="1094" r:id="rId24"/>
    <p:sldId id="1116" r:id="rId25"/>
    <p:sldId id="1084" r:id="rId26"/>
    <p:sldId id="1125" r:id="rId27"/>
    <p:sldId id="1148" r:id="rId28"/>
    <p:sldId id="1121" r:id="rId29"/>
    <p:sldId id="1132" r:id="rId30"/>
    <p:sldId id="1133" r:id="rId31"/>
    <p:sldId id="374" r:id="rId32"/>
    <p:sldId id="317" r:id="rId33"/>
    <p:sldId id="1085" r:id="rId34"/>
    <p:sldId id="1135" r:id="rId35"/>
    <p:sldId id="1086" r:id="rId36"/>
    <p:sldId id="1137" r:id="rId37"/>
    <p:sldId id="1139" r:id="rId38"/>
    <p:sldId id="1138" r:id="rId39"/>
    <p:sldId id="1131" r:id="rId40"/>
    <p:sldId id="1108" r:id="rId41"/>
    <p:sldId id="1088" r:id="rId42"/>
    <p:sldId id="1097" r:id="rId43"/>
    <p:sldId id="1114" r:id="rId44"/>
    <p:sldId id="1110" r:id="rId45"/>
    <p:sldId id="1111" r:id="rId46"/>
    <p:sldId id="1113" r:id="rId47"/>
    <p:sldId id="1157" r:id="rId48"/>
    <p:sldId id="1158" r:id="rId49"/>
    <p:sldId id="1169" r:id="rId50"/>
    <p:sldId id="1204" r:id="rId51"/>
    <p:sldId id="419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0" autoAdjust="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08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5T15:05:28.191" idx="1">
    <p:pos x="10" y="10"/>
    <p:text>Table wording is problematic as the heading is Source Country, but the stubs are not countries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Immigration/Graphs/americas.png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unauth_state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crosscity.tiff" TargetMode="External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tiff"/><Relationship Id="rId7" Type="http://schemas.openxmlformats.org/officeDocument/2006/relationships/image" Target="../media/image34.jp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iff"/><Relationship Id="rId11" Type="http://schemas.openxmlformats.org/officeDocument/2006/relationships/image" Target="../media/image38.jpg"/><Relationship Id="rId5" Type="http://schemas.openxmlformats.org/officeDocument/2006/relationships/image" Target="../media/image32.tiff"/><Relationship Id="rId10" Type="http://schemas.openxmlformats.org/officeDocument/2006/relationships/image" Target="../media/image37.jpg"/><Relationship Id="rId4" Type="http://schemas.openxmlformats.org/officeDocument/2006/relationships/image" Target="../media/image31.tiff"/><Relationship Id="rId9" Type="http://schemas.openxmlformats.org/officeDocument/2006/relationships/image" Target="../media/image36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rwhite@erau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legation.org/friend.php" TargetMode="Externa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California, Santa Cruz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October 17,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8540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91803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1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7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951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91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9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570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60411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64055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941262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43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4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361928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4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Source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655319" y="1518062"/>
            <a:ext cx="5454467" cy="3968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2A2A9E-D5FD-B7C5-6425-5EA0FAEBD4F3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6109785" y="1567150"/>
            <a:ext cx="5386995" cy="39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105356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313853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234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27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1B4BF71-0251-3C4C-B045-2303D0C88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1" y="1968144"/>
            <a:ext cx="4838700" cy="3619500"/>
          </a:xfrm>
        </p:spPr>
      </p:pic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8839CEC5-FE77-8F47-971A-0A2F45926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2001044"/>
            <a:ext cx="4851400" cy="3517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7BF44-9436-4347-A428-9E0A1F8D930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249850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/>
          <a:lstStyle/>
          <a:p>
            <a:r>
              <a:rPr lang="en-US" dirty="0"/>
              <a:t>GDP</a:t>
            </a:r>
          </a:p>
          <a:p>
            <a:r>
              <a:rPr lang="en-US" dirty="0"/>
              <a:t>Labor markets</a:t>
            </a:r>
          </a:p>
          <a:p>
            <a:r>
              <a:rPr lang="en-US" dirty="0"/>
              <a:t>Innovation, Entrepreneurship, and Inequality</a:t>
            </a:r>
          </a:p>
          <a:p>
            <a:r>
              <a:rPr lang="en-US" dirty="0"/>
              <a:t>Government revenue and spending</a:t>
            </a:r>
          </a:p>
          <a:p>
            <a:r>
              <a:rPr lang="en-US" dirty="0"/>
              <a:t>Exports, Imports, and FDI</a:t>
            </a:r>
          </a:p>
          <a:p>
            <a:r>
              <a:rPr lang="en-US" dirty="0"/>
              <a:t>Crime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GDP, Labor Markets, and Innovation, Entrepreneurship, and Inequality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11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Sets of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distribution: The size of slices of the pie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32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immigrants – capital supplementing</a:t>
            </a:r>
          </a:p>
          <a:p>
            <a:pPr lvl="1"/>
            <a:r>
              <a:rPr lang="en-US" dirty="0"/>
              <a:t>Highly skilled immigrants – capital complementing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185934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2193132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2522392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37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</a:t>
            </a:r>
            <a:r>
              <a:rPr lang="en-US"/>
              <a:t>immigration increases </a:t>
            </a:r>
            <a:r>
              <a:rPr lang="en-US" dirty="0"/>
              <a:t>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(10/3): 	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(10/10):	Climate Change Economics (Trevor O’Grady)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(10/17):	Economics of Immigration (Roger White, Whittier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(10/24): 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17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34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42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positive.</a:t>
            </a:r>
          </a:p>
          <a:p>
            <a:endParaRPr lang="en-US" dirty="0"/>
          </a:p>
          <a:p>
            <a:r>
              <a:rPr lang="en-US" dirty="0"/>
              <a:t>State and local level: typically negative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1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78064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84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9B5F-EFBA-F94D-9F6F-C742860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Implications of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7700C-6F47-8048-A110-0813C6A62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56FD9-5820-1D46-BF83-877FDDC7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636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878-61C0-6647-B446-A32FA10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orts, Imports, and FDI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08B5-5DA9-A447-8C7B-F9DD4A960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Flows of goods, services, and investments internationally rely heavily: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Contacts abroad</a:t>
            </a:r>
          </a:p>
          <a:p>
            <a:r>
              <a:rPr lang="en-US" dirty="0"/>
              <a:t>Immigrants bring both information and networks.</a:t>
            </a:r>
          </a:p>
          <a:p>
            <a:r>
              <a:rPr lang="en-US" dirty="0"/>
              <a:t>A variety of studies show that increased immigration from a particular country leads to</a:t>
            </a:r>
          </a:p>
          <a:p>
            <a:pPr lvl="1"/>
            <a:r>
              <a:rPr lang="en-US" dirty="0"/>
              <a:t>Increased trade (exports and imports) with that country.</a:t>
            </a:r>
          </a:p>
          <a:p>
            <a:pPr lvl="1"/>
            <a:r>
              <a:rPr lang="en-US" dirty="0"/>
              <a:t>Increased flows of investment to that country.</a:t>
            </a:r>
          </a:p>
          <a:p>
            <a:r>
              <a:rPr lang="en-US" dirty="0"/>
              <a:t>Migrant networks do indeed complement both trade and FDI.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F84A-FE2D-1A47-A57A-894AADC4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30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 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the foreign born than US 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is no evidence that deporting noncitizen </a:t>
            </a:r>
            <a:r>
              <a:rPr lang="en-US"/>
              <a:t>immigrants affects crime rates.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04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1859907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75261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13950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should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commit crimes at low rates.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Embry-Riddle Aeronautical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8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Roger White,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Embry-Riddle Aeronautical University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6" y="57255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93" y="386984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8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Vehicles: Jon </a:t>
            </a:r>
            <a:r>
              <a:rPr lang="en-US"/>
              <a:t>Haveman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68706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Roger White,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rwhite@erau.edu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6"/>
              </a:rPr>
              <a:t>www.NEEDelegation.org/friend.php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25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What is immigration?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History of immigration to the US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/>
              <a:t>…Break (~10 minutes)…</a:t>
            </a:r>
          </a:p>
          <a:p>
            <a:endParaRPr lang="en-US" sz="1200" dirty="0"/>
          </a:p>
          <a:p>
            <a:r>
              <a:rPr lang="en-US" dirty="0"/>
              <a:t>Economics of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8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Economic dislocation, violence, population pressures, religious persecution, or denial of political rights.</a:t>
            </a:r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higher wages, job opportunities, and political or religious liberty.</a:t>
            </a:r>
          </a:p>
          <a:p>
            <a:r>
              <a:rPr lang="en-US" dirty="0"/>
              <a:t>Uneven development (internal to source):</a:t>
            </a:r>
          </a:p>
          <a:p>
            <a:pPr lvl="1"/>
            <a:r>
              <a:rPr lang="en-US" dirty="0"/>
              <a:t>Disparities in income, standards of living, and the availability of jobs within and across societies.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/>
        </p:nvGraphicFramePr>
        <p:xfrm>
          <a:off x="387349" y="1579879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/>
        </p:nvGraphicFramePr>
        <p:xfrm>
          <a:off x="6385986" y="1574800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22704475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15030</TotalTime>
  <Words>2011</Words>
  <Application>Microsoft Macintosh PowerPoint</Application>
  <PresentationFormat>Widescreen</PresentationFormat>
  <Paragraphs>405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Outline</vt:lpstr>
      <vt:lpstr>What Is Immigration?</vt:lpstr>
      <vt:lpstr>Why Do People Migrate?</vt:lpstr>
      <vt:lpstr>History of US Immigration</vt:lpstr>
      <vt:lpstr>History of US Immigration</vt:lpstr>
      <vt:lpstr>History of US Immigration</vt:lpstr>
      <vt:lpstr>History of US Immigration</vt:lpstr>
      <vt:lpstr>History of US Immigration: 1965-Today</vt:lpstr>
      <vt:lpstr>Recent Trends in Authorized Immigration</vt:lpstr>
      <vt:lpstr> Authorized Immigration by Region</vt:lpstr>
      <vt:lpstr> Authorized Immigration by Source</vt:lpstr>
      <vt:lpstr>U.S.  Unauthorized Immigration Totals</vt:lpstr>
      <vt:lpstr>Unauthorized Immigration: Where They Live</vt:lpstr>
      <vt:lpstr>Unauthorized Immigration: 2012-2016</vt:lpstr>
      <vt:lpstr>U.S.  Unauthorized Immigration: Labor Force</vt:lpstr>
      <vt:lpstr>Why Do We Care?  Economic Implications</vt:lpstr>
      <vt:lpstr>GDP, Labor Markets, and Innovation, Entrepreneurship, and Inequality</vt:lpstr>
      <vt:lpstr>Two Sets of Implications</vt:lpstr>
      <vt:lpstr>GDP: How Does This Work?</vt:lpstr>
      <vt:lpstr>Labor Market Implications: Complicated</vt:lpstr>
      <vt:lpstr>Pattern of Immigration</vt:lpstr>
      <vt:lpstr>Recent Immigrants Are Less and More Educated</vt:lpstr>
      <vt:lpstr>Labor Market Implications</vt:lpstr>
      <vt:lpstr>Skilled Immigrants and Innovation</vt:lpstr>
      <vt:lpstr> Immigrants and Entrepreneurship</vt:lpstr>
      <vt:lpstr> Immigration and Inequality</vt:lpstr>
      <vt:lpstr> Immigration and Inequality: Summary</vt:lpstr>
      <vt:lpstr>Government Revenues and Expenditures</vt:lpstr>
      <vt:lpstr>Why Is This Important?</vt:lpstr>
      <vt:lpstr>Topics?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Other Implications of Immigration</vt:lpstr>
      <vt:lpstr>Exports, Imports, and FDI</vt:lpstr>
      <vt:lpstr>Immigrants and Crime Rates</vt:lpstr>
      <vt:lpstr>Crime: Incarceration Rates in California</vt:lpstr>
      <vt:lpstr>Crime: Incarceration Rates in California</vt:lpstr>
      <vt:lpstr>MSAs: Growing Immigration and Crime</vt:lpstr>
      <vt:lpstr> Summary</vt:lpstr>
      <vt:lpstr> At the Same Time….</vt:lpstr>
      <vt:lpstr>Credits and Disclaimer</vt:lpstr>
      <vt:lpstr>Autonomous Vehicles: Jon Haveman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318</cp:revision>
  <cp:lastPrinted>2022-03-31T21:23:13Z</cp:lastPrinted>
  <dcterms:created xsi:type="dcterms:W3CDTF">2017-05-03T22:30:38Z</dcterms:created>
  <dcterms:modified xsi:type="dcterms:W3CDTF">2022-10-17T19:30:24Z</dcterms:modified>
</cp:coreProperties>
</file>