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6"/>
  </p:notesMasterIdLst>
  <p:sldIdLst>
    <p:sldId id="4194" r:id="rId2"/>
    <p:sldId id="4308" r:id="rId3"/>
    <p:sldId id="4094" r:id="rId4"/>
    <p:sldId id="4130" r:id="rId5"/>
    <p:sldId id="4131" r:id="rId6"/>
    <p:sldId id="415" r:id="rId7"/>
    <p:sldId id="1076" r:id="rId8"/>
    <p:sldId id="1145" r:id="rId9"/>
    <p:sldId id="4312" r:id="rId10"/>
    <p:sldId id="1146" r:id="rId11"/>
    <p:sldId id="1168" r:id="rId12"/>
    <p:sldId id="1100" r:id="rId13"/>
    <p:sldId id="1142" r:id="rId14"/>
    <p:sldId id="1101" r:id="rId15"/>
    <p:sldId id="1102" r:id="rId16"/>
    <p:sldId id="4319" r:id="rId17"/>
    <p:sldId id="4307" r:id="rId18"/>
    <p:sldId id="1104" r:id="rId19"/>
    <p:sldId id="1105" r:id="rId20"/>
    <p:sldId id="1078" r:id="rId21"/>
    <p:sldId id="1077" r:id="rId22"/>
    <p:sldId id="4315" r:id="rId23"/>
    <p:sldId id="4309" r:id="rId24"/>
    <p:sldId id="1160" r:id="rId25"/>
    <p:sldId id="1161" r:id="rId26"/>
    <p:sldId id="1147" r:id="rId27"/>
    <p:sldId id="1081" r:id="rId28"/>
    <p:sldId id="1166" r:id="rId29"/>
    <p:sldId id="4311" r:id="rId30"/>
    <p:sldId id="4313" r:id="rId31"/>
    <p:sldId id="4314" r:id="rId32"/>
    <p:sldId id="1174" r:id="rId33"/>
    <p:sldId id="1082" r:id="rId34"/>
    <p:sldId id="4128" r:id="rId35"/>
    <p:sldId id="1094" r:id="rId36"/>
    <p:sldId id="1116" r:id="rId37"/>
    <p:sldId id="1117" r:id="rId38"/>
    <p:sldId id="1084" r:id="rId39"/>
    <p:sldId id="1125" r:id="rId40"/>
    <p:sldId id="1148" r:id="rId41"/>
    <p:sldId id="1121" r:id="rId42"/>
    <p:sldId id="1130" r:id="rId43"/>
    <p:sldId id="1155" r:id="rId44"/>
    <p:sldId id="1132" r:id="rId45"/>
    <p:sldId id="1133" r:id="rId46"/>
    <p:sldId id="1153" r:id="rId47"/>
    <p:sldId id="1154" r:id="rId48"/>
    <p:sldId id="317" r:id="rId49"/>
    <p:sldId id="374" r:id="rId50"/>
    <p:sldId id="1149" r:id="rId51"/>
    <p:sldId id="1150" r:id="rId52"/>
    <p:sldId id="1151" r:id="rId53"/>
    <p:sldId id="1085" r:id="rId54"/>
    <p:sldId id="1135" r:id="rId55"/>
    <p:sldId id="1086" r:id="rId56"/>
    <p:sldId id="1136" r:id="rId57"/>
    <p:sldId id="1137" r:id="rId58"/>
    <p:sldId id="1139" r:id="rId59"/>
    <p:sldId id="1138" r:id="rId60"/>
    <p:sldId id="1131" r:id="rId61"/>
    <p:sldId id="1108" r:id="rId62"/>
    <p:sldId id="1088" r:id="rId63"/>
    <p:sldId id="1097" r:id="rId64"/>
    <p:sldId id="1114" r:id="rId65"/>
    <p:sldId id="4317" r:id="rId66"/>
    <p:sldId id="1110" r:id="rId67"/>
    <p:sldId id="1111" r:id="rId68"/>
    <p:sldId id="1113" r:id="rId69"/>
    <p:sldId id="4316" r:id="rId70"/>
    <p:sldId id="1157" r:id="rId71"/>
    <p:sldId id="1158" r:id="rId72"/>
    <p:sldId id="1163" r:id="rId73"/>
    <p:sldId id="1631" r:id="rId74"/>
    <p:sldId id="4124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1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718"/>
  </p:normalViewPr>
  <p:slideViewPr>
    <p:cSldViewPr snapToGrid="0" snapToObjects="1">
      <p:cViewPr varScale="1">
        <p:scale>
          <a:sx n="117" d="100"/>
          <a:sy n="117" d="100"/>
        </p:scale>
        <p:origin x="392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5T15:05:28.191" idx="1">
    <p:pos x="10" y="10"/>
    <p:text>Table wording is problematic as the heading is Source Country, but the stubs are not countries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1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2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3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Immigration/Graphs/americas.png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unauth_state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programs/data-hub/charts/unauthorized-immigrant-populations-country-and-region-top-state-and-county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tiff"/><Relationship Id="rId12" Type="http://schemas.openxmlformats.org/officeDocument/2006/relationships/image" Target="../media/image43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tiff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tiff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ncarcerationRates.tiff" TargetMode="External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crosscity.tiff" TargetMode="External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Summer</a:t>
            </a:r>
            <a:r>
              <a:rPr lang="en-US" sz="3600" b="1" i="1" dirty="0"/>
              <a:t>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Pittsburgh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May-June,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D4698-2205-2AFB-26FC-3F303CD70F77}"/>
              </a:ext>
            </a:extLst>
          </p:cNvPr>
          <p:cNvSpPr txBox="1"/>
          <p:nvPr/>
        </p:nvSpPr>
        <p:spPr>
          <a:xfrm>
            <a:off x="4274288" y="106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25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EAAF-989E-904D-980C-1213D447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87B7D-9FB7-9148-A136-56D3EE808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576"/>
            <a:ext cx="10515600" cy="4351338"/>
          </a:xfrm>
        </p:spPr>
        <p:txBody>
          <a:bodyPr/>
          <a:lstStyle/>
          <a:p>
            <a:r>
              <a:rPr lang="en-US" dirty="0"/>
              <a:t>Individual level:</a:t>
            </a:r>
          </a:p>
          <a:p>
            <a:pPr lvl="1"/>
            <a:r>
              <a:rPr lang="en-US" dirty="0"/>
              <a:t>Economic opportunity, escape social turmoil.</a:t>
            </a:r>
          </a:p>
          <a:p>
            <a:r>
              <a:rPr lang="en-US" dirty="0"/>
              <a:t>Family level:</a:t>
            </a:r>
          </a:p>
          <a:p>
            <a:pPr lvl="1"/>
            <a:r>
              <a:rPr lang="en-US" dirty="0"/>
              <a:t>Desire of the family to improve its security or level of economic well-being.</a:t>
            </a:r>
          </a:p>
          <a:p>
            <a:pPr lvl="1"/>
            <a:r>
              <a:rPr lang="en-US" dirty="0"/>
              <a:t>“Remittances”</a:t>
            </a:r>
          </a:p>
          <a:p>
            <a:r>
              <a:rPr lang="en-US" dirty="0"/>
              <a:t>Structural or Institutional:</a:t>
            </a:r>
          </a:p>
          <a:p>
            <a:pPr lvl="1"/>
            <a:r>
              <a:rPr lang="en-US" dirty="0"/>
              <a:t>War, better information about opportunities, easier transportation, income differentials between countries.</a:t>
            </a:r>
          </a:p>
          <a:p>
            <a:pPr lvl="1"/>
            <a:r>
              <a:rPr lang="en-US" dirty="0"/>
              <a:t>Changes in immigration policies.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BA830-EEEB-A74B-9E57-68254927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C9C86-3C6F-3448-8627-7BC3545043F3}"/>
              </a:ext>
            </a:extLst>
          </p:cNvPr>
          <p:cNvSpPr txBox="1"/>
          <p:nvPr/>
        </p:nvSpPr>
        <p:spPr>
          <a:xfrm>
            <a:off x="7868294" y="6456851"/>
            <a:ext cx="348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B55FC-BD81-3547-9B4A-F0666D9B7E41}"/>
              </a:ext>
            </a:extLst>
          </p:cNvPr>
          <p:cNvSpPr txBox="1"/>
          <p:nvPr/>
        </p:nvSpPr>
        <p:spPr>
          <a:xfrm>
            <a:off x="3515870" y="1245646"/>
            <a:ext cx="5160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Levels of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11143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17888"/>
              </p:ext>
            </p:extLst>
          </p:nvPr>
        </p:nvGraphicFramePr>
        <p:xfrm>
          <a:off x="640275" y="1560423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Regions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92380"/>
              </p:ext>
            </p:extLst>
          </p:nvPr>
        </p:nvGraphicFramePr>
        <p:xfrm>
          <a:off x="6123332" y="1565072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Regions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227044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679971" y="1139826"/>
            <a:ext cx="6838428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96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91803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91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681192" y="1149853"/>
            <a:ext cx="6837208" cy="497433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7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951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82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1FB310-E785-D8D6-D51A-FCA89EB072E0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</p:spTree>
    <p:extLst>
      <p:ext uri="{BB962C8B-B14F-4D97-AF65-F5344CB8AC3E}">
        <p14:creationId xmlns:p14="http://schemas.microsoft.com/office/powerpoint/2010/main" val="57591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681192" y="1127771"/>
            <a:ext cx="6837208" cy="497433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494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570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60411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64055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941262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439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681192" y="1163253"/>
            <a:ext cx="6837208" cy="497433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52646"/>
              </p:ext>
            </p:extLst>
          </p:nvPr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E629E1-B279-9117-CCAB-174D8449189A}"/>
              </a:ext>
            </a:extLst>
          </p:cNvPr>
          <p:cNvSpPr txBox="1"/>
          <p:nvPr/>
        </p:nvSpPr>
        <p:spPr>
          <a:xfrm>
            <a:off x="2580362" y="1826209"/>
            <a:ext cx="2836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Immigration Reform and Control Act, 1986</a:t>
            </a:r>
          </a:p>
          <a:p>
            <a:r>
              <a:rPr lang="en-US" sz="1200" dirty="0"/>
              <a:t>- Amnesty program, 3 million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C4CDFC-58BC-FC5A-4312-6B1526E561D8}"/>
              </a:ext>
            </a:extLst>
          </p:cNvPr>
          <p:cNvCxnSpPr/>
          <p:nvPr/>
        </p:nvCxnSpPr>
        <p:spPr>
          <a:xfrm>
            <a:off x="4459857" y="2208362"/>
            <a:ext cx="1751162" cy="353683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14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E3F988-459C-3E64-64A0-F15B68A0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3" name="Content Placeholder 5" descr="A picture containing text, diagram, plot, line&#10;&#10;Description automatically generated">
            <a:extLst>
              <a:ext uri="{FF2B5EF4-FFF2-40B4-BE49-F238E27FC236}">
                <a16:creationId xmlns:a16="http://schemas.microsoft.com/office/drawing/2014/main" id="{FC9E2FCD-C4CA-1CB2-E669-561078426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6" y="218148"/>
            <a:ext cx="6284940" cy="6012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897481-E497-F235-CD75-548975F12E90}"/>
              </a:ext>
            </a:extLst>
          </p:cNvPr>
          <p:cNvSpPr txBox="1"/>
          <p:nvPr/>
        </p:nvSpPr>
        <p:spPr>
          <a:xfrm>
            <a:off x="3733513" y="6456851"/>
            <a:ext cx="789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Cato Institute, </a:t>
            </a:r>
            <a:r>
              <a:rPr lang="en-US" sz="1200" i="0" u="none" strike="noStrike" dirty="0">
                <a:effectLst/>
                <a:latin typeface="var(--bs-font-serif)"/>
              </a:rPr>
              <a:t>A Brief History of U.S. Immigration Policy from the Colonial Period to the Present Day, August 3, 2021.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1B5DE-FCB6-52D3-C6C7-DA7A766A9DA5}"/>
              </a:ext>
            </a:extLst>
          </p:cNvPr>
          <p:cNvSpPr txBox="1"/>
          <p:nvPr/>
        </p:nvSpPr>
        <p:spPr>
          <a:xfrm>
            <a:off x="7203058" y="2078965"/>
            <a:ext cx="3898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Immigration policy had a big impact on:</a:t>
            </a:r>
          </a:p>
          <a:p>
            <a:pPr marL="285750" indent="-285750">
              <a:buFontTx/>
              <a:buChar char="-"/>
            </a:pPr>
            <a:r>
              <a:rPr lang="en-US" dirty="0"/>
              <a:t>Volumes of immigrants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Source countries</a:t>
            </a:r>
          </a:p>
        </p:txBody>
      </p:sp>
    </p:spTree>
    <p:extLst>
      <p:ext uri="{BB962C8B-B14F-4D97-AF65-F5344CB8AC3E}">
        <p14:creationId xmlns:p14="http://schemas.microsoft.com/office/powerpoint/2010/main" val="1343203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3214540" y="6456851"/>
            <a:ext cx="878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UN Population Division (2010 and 2020 immigrant stocks), US DHS (2010-2020 immigrant inflows), US Census (population values).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20506"/>
              </p:ext>
            </p:extLst>
          </p:nvPr>
        </p:nvGraphicFramePr>
        <p:xfrm>
          <a:off x="754143" y="1148965"/>
          <a:ext cx="4609709" cy="496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22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46248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Sources (top 9)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2011-2020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468365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1,491,000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721,000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395926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637,000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421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466313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473,000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 Salvador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563789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29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Jamaica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2CD64A-5BFD-44EB-6995-47979E1CC64C}"/>
              </a:ext>
            </a:extLst>
          </p:cNvPr>
          <p:cNvSpPr txBox="1"/>
          <p:nvPr/>
        </p:nvSpPr>
        <p:spPr>
          <a:xfrm>
            <a:off x="5561811" y="1677974"/>
            <a:ext cx="59200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Total immigrant inflow, 2011-2020 = 10,125,000</a:t>
            </a:r>
          </a:p>
          <a:p>
            <a:endParaRPr lang="en-US" sz="2200" dirty="0"/>
          </a:p>
          <a:p>
            <a:r>
              <a:rPr lang="en-US" sz="2200" dirty="0"/>
              <a:t>US population growth, 2011-2020 = 22,700,000</a:t>
            </a:r>
          </a:p>
          <a:p>
            <a:endParaRPr lang="en-US" sz="2200" dirty="0"/>
          </a:p>
          <a:p>
            <a:r>
              <a:rPr lang="en-US" sz="2200" dirty="0"/>
              <a:t>Typical year during decade…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 population increased by 2.27 million (0.74%)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Native births contributed approx. 1.35 million (0.44%)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Immigration contributed approx. 920,000 (0.30%)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9363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4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Source Country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84979" y="1518062"/>
            <a:ext cx="5454467" cy="3968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2A2A9E-D5FD-B7C5-6425-5EA0FAEBD4F3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6180125" y="1518062"/>
            <a:ext cx="5454467" cy="39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9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Population in 2017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12434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5932025" y="6456851"/>
            <a:ext cx="5682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Pew Research Center, 5 facts about illegal immigration in the U.S., June 12,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105356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090C-DFD9-3F57-2432-246B1FC5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Declines in the Unauthorized Population</a:t>
            </a:r>
          </a:p>
        </p:txBody>
      </p:sp>
      <p:pic>
        <p:nvPicPr>
          <p:cNvPr id="6" name="Content Placeholder 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BC497A70-D1CF-73CB-3237-B5DB06911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656" y="1103357"/>
            <a:ext cx="7170688" cy="51268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1811-0FC7-4AA3-3867-D1C5CEE4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5A53E-4D56-A111-2230-2DFF670876A3}"/>
              </a:ext>
            </a:extLst>
          </p:cNvPr>
          <p:cNvSpPr txBox="1"/>
          <p:nvPr/>
        </p:nvSpPr>
        <p:spPr>
          <a:xfrm>
            <a:off x="5932025" y="6456851"/>
            <a:ext cx="5751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Pew Research Center, 5 facts about illegal immigration in the U.S., </a:t>
            </a:r>
            <a:r>
              <a:rPr lang="en-US" sz="1200" b="0" i="0" u="none" strike="noStrike" cap="all" dirty="0">
                <a:effectLst/>
                <a:latin typeface="franklin-gothic-urw"/>
              </a:rPr>
              <a:t>April 13, 2021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0339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1B4BF71-0251-3C4C-B045-2303D0C88E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1" y="1968144"/>
            <a:ext cx="4838700" cy="3619500"/>
          </a:xfrm>
        </p:spPr>
      </p:pic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8839CEC5-FE77-8F47-971A-0A2F45926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2001044"/>
            <a:ext cx="4851400" cy="35179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7BF44-9436-4347-A428-9E0A1F8D930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</p:spTree>
    <p:extLst>
      <p:ext uri="{BB962C8B-B14F-4D97-AF65-F5344CB8AC3E}">
        <p14:creationId xmlns:p14="http://schemas.microsoft.com/office/powerpoint/2010/main" val="3400252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A740-6D12-6843-B449-37E6C6BF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 </a:t>
            </a:r>
            <a:r>
              <a:rPr lang="en-US" dirty="0"/>
              <a:t>Unauthorized Immigration: Duration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A0F43A6-DF10-8843-B486-373ABD936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296" y="1026027"/>
            <a:ext cx="6763407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0FB35-7AFA-C34D-A07A-BE2F6A71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EEA93-672F-9C43-AD15-4B4CDD295F0A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</p:spTree>
    <p:extLst>
      <p:ext uri="{BB962C8B-B14F-4D97-AF65-F5344CB8AC3E}">
        <p14:creationId xmlns:p14="http://schemas.microsoft.com/office/powerpoint/2010/main" val="351752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DC51-7BB2-0F4A-A4D2-DF10DCCE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Education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E8FFE9-F64C-F642-8146-2A3FE37A4C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704" y="2204357"/>
            <a:ext cx="5586546" cy="2711337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341C82-FA54-7942-8545-275D26EC2D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9440"/>
            <a:ext cx="5707366" cy="27113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4061A-9475-BB4F-970C-CF4323BA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A69C6-9EE0-DA42-BDD4-5C31189E75ED}"/>
              </a:ext>
            </a:extLst>
          </p:cNvPr>
          <p:cNvSpPr txBox="1"/>
          <p:nvPr/>
        </p:nvSpPr>
        <p:spPr>
          <a:xfrm>
            <a:off x="3280795" y="6456851"/>
            <a:ext cx="8735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Pew Research Center, U.S. unauthorized immigrants are more proficient in English, more educated than a decade ago,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4086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E6BE-B564-CA47-9767-47269E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Where They 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94D5-793A-CD46-A77C-A14087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DFE2A-0087-2F4A-81B0-87BB829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047523"/>
            <a:ext cx="6912618" cy="5029200"/>
          </a:xfrm>
        </p:spPr>
      </p:pic>
    </p:spTree>
    <p:extLst>
      <p:ext uri="{BB962C8B-B14F-4D97-AF65-F5344CB8AC3E}">
        <p14:creationId xmlns:p14="http://schemas.microsoft.com/office/powerpoint/2010/main" val="3138536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0AC-1E09-0144-8058-CD6A8284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2012-2016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E3C0D53-2B16-CB4B-932C-CD01B286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31" y="1570038"/>
            <a:ext cx="830133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0EC66-E547-EB4A-8F52-4481E29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06F6-3A5A-A84F-BCFC-FC61230C34E8}"/>
              </a:ext>
            </a:extLst>
          </p:cNvPr>
          <p:cNvSpPr txBox="1"/>
          <p:nvPr/>
        </p:nvSpPr>
        <p:spPr>
          <a:xfrm>
            <a:off x="3273661" y="6456851"/>
            <a:ext cx="891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https://www.migrationpolicy.org/programs/data-hub/charts/unauthorized-immigrant-populations-country-and-region-top-state-and-county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2344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5E89-77FC-5944-BB6E-775370ED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Mode of Entry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0F422E-D2EB-2F4A-BBA3-6B103D9CA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86" y="1201026"/>
            <a:ext cx="11435627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F969F-A101-4E41-A390-18E29278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686D47-5053-BC4B-BE9E-B97EEEF298F3}"/>
              </a:ext>
            </a:extLst>
          </p:cNvPr>
          <p:cNvSpPr/>
          <p:nvPr/>
        </p:nvSpPr>
        <p:spPr>
          <a:xfrm>
            <a:off x="7002966" y="2720898"/>
            <a:ext cx="691375" cy="4237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6C088-3E78-B643-8C1A-1F7008CC6887}"/>
              </a:ext>
            </a:extLst>
          </p:cNvPr>
          <p:cNvSpPr txBox="1"/>
          <p:nvPr/>
        </p:nvSpPr>
        <p:spPr>
          <a:xfrm>
            <a:off x="10111744" y="2372700"/>
            <a:ext cx="170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Entry w/o Inspection</a:t>
            </a:r>
          </a:p>
        </p:txBody>
      </p:sp>
    </p:spTree>
    <p:extLst>
      <p:ext uri="{BB962C8B-B14F-4D97-AF65-F5344CB8AC3E}">
        <p14:creationId xmlns:p14="http://schemas.microsoft.com/office/powerpoint/2010/main" val="5754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1DF7-A1AE-82B4-19C3-D3DB745D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at’s Happening at the Border?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E587F-1FD1-EFA9-CF9D-FF931948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D3B954-03F3-3059-66E5-209CA49097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17" y="921784"/>
            <a:ext cx="6714234" cy="53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strike="sngStrike" dirty="0"/>
              <a:t>Week 1 (5/17): 	US Economic Update (Jon </a:t>
            </a:r>
            <a:r>
              <a:rPr lang="en-US" strike="sngStrike" dirty="0" err="1"/>
              <a:t>Haveman</a:t>
            </a:r>
            <a:r>
              <a:rPr lang="en-US" strike="sngStrike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(5/24):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(5/31): 	Federal Debt (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Brian Peterson, Lagrange College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(6/7):	Economics of Immigration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(6/14):	Economic Mobility (Jon </a:t>
            </a:r>
            <a:r>
              <a:rPr lang="en-US" dirty="0" err="1"/>
              <a:t>Haveman</a:t>
            </a:r>
            <a:r>
              <a:rPr lang="en-US" dirty="0"/>
              <a:t>)</a:t>
            </a:r>
            <a:r>
              <a:rPr lang="en-US" b="1" dirty="0"/>
              <a:t>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(6/21): 	The Gender Wage Gap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6FCC-2CF3-0E41-8E24-54A7F21A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Are Single Adults</a:t>
            </a:r>
          </a:p>
        </p:txBody>
      </p:sp>
      <p:pic>
        <p:nvPicPr>
          <p:cNvPr id="6" name="Content Placeholder 5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67B14367-AA39-C84E-FBD4-F08ED8822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674" y="927024"/>
            <a:ext cx="5773413" cy="54581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4CF9-3B04-BAEE-95EC-54EAAAA6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7FA43-C49E-DAEC-7474-871E232213C3}"/>
              </a:ext>
            </a:extLst>
          </p:cNvPr>
          <p:cNvSpPr txBox="1"/>
          <p:nvPr/>
        </p:nvSpPr>
        <p:spPr>
          <a:xfrm>
            <a:off x="7367954" y="6456851"/>
            <a:ext cx="4261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Pew Research Center, US Customs and Border Protection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E3014-1DE9-3C67-F152-7A8ED16F11CF}"/>
              </a:ext>
            </a:extLst>
          </p:cNvPr>
          <p:cNvSpPr txBox="1"/>
          <p:nvPr/>
        </p:nvSpPr>
        <p:spPr>
          <a:xfrm>
            <a:off x="7776559" y="2455782"/>
            <a:ext cx="39395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Evidence suggests: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Most unaccompanied minors</a:t>
            </a:r>
          </a:p>
          <a:p>
            <a:r>
              <a:rPr lang="en-US" dirty="0"/>
              <a:t>are coming to join family members</a:t>
            </a:r>
          </a:p>
          <a:p>
            <a:r>
              <a:rPr lang="en-US" dirty="0"/>
              <a:t>who are already here.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population of minors in the</a:t>
            </a:r>
          </a:p>
          <a:p>
            <a:r>
              <a:rPr lang="en-US" dirty="0"/>
              <a:t>U.S. without a parent has not increased.</a:t>
            </a:r>
          </a:p>
        </p:txBody>
      </p:sp>
    </p:spTree>
    <p:extLst>
      <p:ext uri="{BB962C8B-B14F-4D97-AF65-F5344CB8AC3E}">
        <p14:creationId xmlns:p14="http://schemas.microsoft.com/office/powerpoint/2010/main" val="1558982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6FCC-2CF3-0E41-8E24-54A7F21A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xico: No Longer the Primary Source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B14367-AA39-C84E-FBD4-F08ED8822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499338" y="927024"/>
            <a:ext cx="5773413" cy="54581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4CF9-3B04-BAEE-95EC-54EAAAA6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7FA43-C49E-DAEC-7474-871E232213C3}"/>
              </a:ext>
            </a:extLst>
          </p:cNvPr>
          <p:cNvSpPr txBox="1"/>
          <p:nvPr/>
        </p:nvSpPr>
        <p:spPr>
          <a:xfrm>
            <a:off x="7367954" y="6456851"/>
            <a:ext cx="4261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Pew Research Center, US Customs and Border Protection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3C48D-766F-491C-9E0F-0EAA042AFB7C}"/>
              </a:ext>
            </a:extLst>
          </p:cNvPr>
          <p:cNvSpPr txBox="1"/>
          <p:nvPr/>
        </p:nvSpPr>
        <p:spPr>
          <a:xfrm>
            <a:off x="756138" y="2655277"/>
            <a:ext cx="1908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Northern Triangle:</a:t>
            </a:r>
          </a:p>
          <a:p>
            <a:pPr marL="285750" indent="-285750">
              <a:buFontTx/>
              <a:buChar char="-"/>
            </a:pPr>
            <a:r>
              <a:rPr lang="en-US" dirty="0"/>
              <a:t>El Salvador</a:t>
            </a:r>
          </a:p>
          <a:p>
            <a:pPr marL="285750" indent="-285750">
              <a:buFontTx/>
              <a:buChar char="-"/>
            </a:pPr>
            <a:r>
              <a:rPr lang="en-US" dirty="0"/>
              <a:t>Guatemala</a:t>
            </a:r>
          </a:p>
          <a:p>
            <a:pPr marL="285750" indent="-285750">
              <a:buFontTx/>
              <a:buChar char="-"/>
            </a:pPr>
            <a:r>
              <a:rPr lang="en-US" dirty="0"/>
              <a:t>Honduras</a:t>
            </a:r>
          </a:p>
        </p:txBody>
      </p:sp>
    </p:spTree>
    <p:extLst>
      <p:ext uri="{BB962C8B-B14F-4D97-AF65-F5344CB8AC3E}">
        <p14:creationId xmlns:p14="http://schemas.microsoft.com/office/powerpoint/2010/main" val="4065413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895775-11DB-8E4D-A0A0-B0DD012D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732D3-1337-9C4A-8304-8960F48284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9441" y="262649"/>
            <a:ext cx="8204372" cy="5954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7B3F79-0B58-4746-86D6-743F6B93631F}"/>
              </a:ext>
            </a:extLst>
          </p:cNvPr>
          <p:cNvSpPr txBox="1"/>
          <p:nvPr/>
        </p:nvSpPr>
        <p:spPr>
          <a:xfrm>
            <a:off x="7378263" y="6493063"/>
            <a:ext cx="4190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www.migrationpolicy.org</a:t>
            </a:r>
            <a:r>
              <a:rPr lang="en-US" sz="900" dirty="0"/>
              <a:t>/programs/data-hub/</a:t>
            </a:r>
            <a:r>
              <a:rPr lang="en-US" sz="900" dirty="0" err="1"/>
              <a:t>us-immigration-trends#history</a:t>
            </a:r>
            <a:endParaRPr lang="en-US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1BDF1-D133-1AB1-900E-3C1130F7CE18}"/>
              </a:ext>
            </a:extLst>
          </p:cNvPr>
          <p:cNvSpPr txBox="1"/>
          <p:nvPr/>
        </p:nvSpPr>
        <p:spPr>
          <a:xfrm>
            <a:off x="8350370" y="375249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2826199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43" y="1602225"/>
            <a:ext cx="7177900" cy="4351338"/>
          </a:xfrm>
        </p:spPr>
        <p:txBody>
          <a:bodyPr/>
          <a:lstStyle/>
          <a:p>
            <a:r>
              <a:rPr lang="en-US" dirty="0"/>
              <a:t>Gross Domestic Product (GDP)</a:t>
            </a:r>
          </a:p>
          <a:p>
            <a:r>
              <a:rPr lang="en-US" dirty="0"/>
              <a:t>Labor markets: Wages and Jobs</a:t>
            </a:r>
          </a:p>
          <a:p>
            <a:r>
              <a:rPr lang="en-US" dirty="0"/>
              <a:t>Innovation, Entrepreneurship, and Inequality</a:t>
            </a:r>
          </a:p>
          <a:p>
            <a:r>
              <a:rPr lang="en-US" dirty="0"/>
              <a:t>Government Revenue and Spending</a:t>
            </a:r>
          </a:p>
          <a:p>
            <a:r>
              <a:rPr lang="en-US" dirty="0"/>
              <a:t>Exports, Imports, and Foreign Direct Investment (FDI)</a:t>
            </a:r>
          </a:p>
          <a:p>
            <a:r>
              <a:rPr lang="en-US" dirty="0"/>
              <a:t>Crime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GDP, Labor Markets, and Innovation, Entrepreneurship, and Inequality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11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A74-DCC1-5045-9DDC-92540021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Sets of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2E5F-C997-5848-82A4-370AB47D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effects: The size of the pie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 distribution: The size of slices of the pie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3232-9E01-F144-A467-5C62A558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732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704" y="17252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8BF6-3A9E-324E-9E52-52023AE9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Is Similar to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CCD0D-97AD-4245-9EA1-6F4DC6E07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</a:t>
            </a:r>
          </a:p>
          <a:p>
            <a:pPr lvl="1"/>
            <a:r>
              <a:rPr lang="en-US" dirty="0"/>
              <a:t>Allows production to be brought to where the low-wage workers are.</a:t>
            </a:r>
          </a:p>
          <a:p>
            <a:r>
              <a:rPr lang="en-US" dirty="0"/>
              <a:t>Immigration</a:t>
            </a:r>
          </a:p>
          <a:p>
            <a:pPr lvl="1"/>
            <a:r>
              <a:rPr lang="en-US" dirty="0"/>
              <a:t>Allows workers to move to where high-wage jobs are.</a:t>
            </a:r>
          </a:p>
          <a:p>
            <a:r>
              <a:rPr lang="en-US" dirty="0"/>
              <a:t>Both:</a:t>
            </a:r>
          </a:p>
          <a:p>
            <a:pPr lvl="1"/>
            <a:r>
              <a:rPr lang="en-US" dirty="0"/>
              <a:t>Equalize wages geographically</a:t>
            </a:r>
          </a:p>
          <a:p>
            <a:pPr lvl="1"/>
            <a:r>
              <a:rPr lang="en-US" dirty="0"/>
              <a:t>Lower prices</a:t>
            </a:r>
          </a:p>
          <a:p>
            <a:pPr lvl="1"/>
            <a:r>
              <a:rPr lang="en-US" dirty="0"/>
              <a:t>Increase overall economic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F7562-92F7-064D-AA20-AB46A05E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587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immigrants – capital supplementing</a:t>
            </a:r>
          </a:p>
          <a:p>
            <a:pPr lvl="1"/>
            <a:r>
              <a:rPr lang="en-US" dirty="0"/>
              <a:t>Highly skilled immigrants – capital complementing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185934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632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Decades</a:t>
            </a:r>
          </a:p>
        </p:txBody>
      </p:sp>
    </p:spTree>
    <p:extLst>
      <p:ext uri="{BB962C8B-B14F-4D97-AF65-F5344CB8AC3E}">
        <p14:creationId xmlns:p14="http://schemas.microsoft.com/office/powerpoint/2010/main" val="219313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</a:t>
            </a:r>
            <a:r>
              <a:rPr lang="en-US" dirty="0" err="1"/>
              <a:t>needecon.org</a:t>
            </a:r>
            <a:r>
              <a:rPr lang="en-US" dirty="0"/>
              <a:t>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84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7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2522392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37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Pot</a:t>
            </a:r>
            <a:r>
              <a:rPr lang="en-US" sz="3700" dirty="0"/>
              <a:t>ential Benefits </a:t>
            </a:r>
            <a:r>
              <a:rPr lang="en-US" sz="3700"/>
              <a:t>for Low-Skilled </a:t>
            </a:r>
            <a:r>
              <a:rPr lang="en-US" sz="3700" dirty="0"/>
              <a:t>Native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can increase native-born worker wages:</a:t>
            </a:r>
          </a:p>
          <a:p>
            <a:pPr lvl="1"/>
            <a:r>
              <a:rPr lang="en-US" dirty="0"/>
              <a:t>More demand for jobs where English is necessary.</a:t>
            </a:r>
          </a:p>
          <a:p>
            <a:pPr lvl="1"/>
            <a:r>
              <a:rPr lang="en-US" dirty="0"/>
              <a:t>Increased demand for goods and services </a:t>
            </a:r>
          </a:p>
          <a:p>
            <a:pPr lvl="2"/>
            <a:r>
              <a:rPr lang="en-US" dirty="0"/>
              <a:t>Increases wages in those industries.</a:t>
            </a:r>
          </a:p>
          <a:p>
            <a:pPr lvl="1"/>
            <a:r>
              <a:rPr lang="en-US" dirty="0"/>
              <a:t>Each immigrant creates 1.2 local jobs – mostly for native-born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558709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9818-033C-4242-A84C-0E566E3C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hway of Wage and Employment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4009-24F2-104C-AD7F-3161185E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50E44-444E-B949-9FAA-4CDF86E0412F}"/>
              </a:ext>
            </a:extLst>
          </p:cNvPr>
          <p:cNvSpPr txBox="1"/>
          <p:nvPr/>
        </p:nvSpPr>
        <p:spPr>
          <a:xfrm>
            <a:off x="1528054" y="1518311"/>
            <a:ext cx="4197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Inflows of Low-Skilled Immigrants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3FF74-638B-1B4D-B293-D43A037F7B03}"/>
              </a:ext>
            </a:extLst>
          </p:cNvPr>
          <p:cNvSpPr txBox="1"/>
          <p:nvPr/>
        </p:nvSpPr>
        <p:spPr>
          <a:xfrm>
            <a:off x="2293489" y="2501255"/>
            <a:ext cx="25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Previous Immigrants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DA59C-CE37-FF42-A8D1-E835A9D96EA5}"/>
              </a:ext>
            </a:extLst>
          </p:cNvPr>
          <p:cNvSpPr txBox="1"/>
          <p:nvPr/>
        </p:nvSpPr>
        <p:spPr>
          <a:xfrm>
            <a:off x="1989968" y="3493664"/>
            <a:ext cx="3182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Disadvantaged Minorities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F19BB-BF12-B94C-B233-0F23AED337AA}"/>
              </a:ext>
            </a:extLst>
          </p:cNvPr>
          <p:cNvSpPr txBox="1"/>
          <p:nvPr/>
        </p:nvSpPr>
        <p:spPr>
          <a:xfrm>
            <a:off x="2346483" y="4398620"/>
            <a:ext cx="3119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Native-born HS Dropouts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181E80-1CA9-4B41-B1AE-73902A22A1B3}"/>
              </a:ext>
            </a:extLst>
          </p:cNvPr>
          <p:cNvCxnSpPr/>
          <p:nvPr/>
        </p:nvCxnSpPr>
        <p:spPr>
          <a:xfrm>
            <a:off x="3465212" y="1951139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238B3-9D19-6F45-8DF1-8E504DF9A412}"/>
              </a:ext>
            </a:extLst>
          </p:cNvPr>
          <p:cNvCxnSpPr/>
          <p:nvPr/>
        </p:nvCxnSpPr>
        <p:spPr>
          <a:xfrm>
            <a:off x="3465212" y="2960441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BB4C84-5C44-3F44-A2AF-AB988FD8C3B6}"/>
              </a:ext>
            </a:extLst>
          </p:cNvPr>
          <p:cNvCxnSpPr/>
          <p:nvPr/>
        </p:nvCxnSpPr>
        <p:spPr>
          <a:xfrm>
            <a:off x="3465212" y="3913145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68E68E-8725-EB40-9A92-1D5872AC00B7}"/>
              </a:ext>
            </a:extLst>
          </p:cNvPr>
          <p:cNvSpPr txBox="1"/>
          <p:nvPr/>
        </p:nvSpPr>
        <p:spPr>
          <a:xfrm>
            <a:off x="5633904" y="679697"/>
            <a:ext cx="7749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/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0F50C-2687-C844-9AB5-DC0BB9A3F71D}"/>
              </a:ext>
            </a:extLst>
          </p:cNvPr>
          <p:cNvSpPr txBox="1"/>
          <p:nvPr/>
        </p:nvSpPr>
        <p:spPr>
          <a:xfrm>
            <a:off x="7331484" y="2126246"/>
            <a:ext cx="29876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Order of Impact</a:t>
            </a:r>
          </a:p>
          <a:p>
            <a:endParaRPr lang="en-US" sz="2800" dirty="0"/>
          </a:p>
          <a:p>
            <a:r>
              <a:rPr lang="en-US" sz="2800" dirty="0"/>
              <a:t>Impact is negative, </a:t>
            </a:r>
          </a:p>
          <a:p>
            <a:r>
              <a:rPr lang="en-US" sz="2800" dirty="0"/>
              <a:t>but smaller at</a:t>
            </a:r>
          </a:p>
          <a:p>
            <a:r>
              <a:rPr lang="en-US" sz="2800" dirty="0"/>
              <a:t>each step.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C98A3-9910-514F-9D6D-567D70088F12}"/>
              </a:ext>
            </a:extLst>
          </p:cNvPr>
          <p:cNvSpPr txBox="1"/>
          <p:nvPr/>
        </p:nvSpPr>
        <p:spPr>
          <a:xfrm>
            <a:off x="1978686" y="5477129"/>
            <a:ext cx="823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Positive influence on wages and employment of other workers.</a:t>
            </a:r>
          </a:p>
        </p:txBody>
      </p:sp>
    </p:spTree>
    <p:extLst>
      <p:ext uri="{BB962C8B-B14F-4D97-AF65-F5344CB8AC3E}">
        <p14:creationId xmlns:p14="http://schemas.microsoft.com/office/powerpoint/2010/main" val="2082881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population.</a:t>
            </a:r>
          </a:p>
          <a:p>
            <a:pPr lvl="1"/>
            <a:r>
              <a:rPr lang="en-US" dirty="0"/>
              <a:t>9-18% increase in patenting per capita.</a:t>
            </a:r>
          </a:p>
          <a:p>
            <a:pPr lvl="1"/>
            <a:r>
              <a:rPr lang="en-US" dirty="0"/>
              <a:t>Increased immigration increases patenting by native-born population.</a:t>
            </a:r>
          </a:p>
          <a:p>
            <a:pPr lvl="1"/>
            <a:r>
              <a:rPr lang="en-US" dirty="0"/>
              <a:t>Nonetheless, the effect is positive.</a:t>
            </a:r>
          </a:p>
          <a:p>
            <a:r>
              <a:rPr lang="en-US" dirty="0"/>
              <a:t>In the 1990s:</a:t>
            </a:r>
          </a:p>
          <a:p>
            <a:pPr lvl="1"/>
            <a:r>
              <a:rPr lang="en-US" dirty="0"/>
              <a:t>Increased skilled immigration can account for one-third of increased patenting in that decade.</a:t>
            </a:r>
          </a:p>
          <a:p>
            <a:pPr lvl="1"/>
            <a:r>
              <a:rPr lang="en-US" dirty="0"/>
              <a:t>This translates into a 1.4-2.5% increase in GDP 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314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E0F3E6-EBA2-774C-B166-CC29C0F7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0E544-5627-B442-A496-C3B953DE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43" y="714633"/>
            <a:ext cx="1524000" cy="152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B6DAB-C88A-9C4F-80E4-ABFCE8864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861" y="2235584"/>
            <a:ext cx="1464104" cy="1464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89D2D6-11FB-F948-88D1-9F5280F62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251" y="262649"/>
            <a:ext cx="5270500" cy="153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653C4-6E11-2D41-8FEC-C44E496A3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847" y="1603633"/>
            <a:ext cx="5118100" cy="127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A39D8-15C1-4941-BFA1-71579A219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854" y="4362706"/>
            <a:ext cx="3172941" cy="1586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4DFF07-8C9D-704D-81E5-9D767E78AD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5500" y="5254367"/>
            <a:ext cx="2032001" cy="745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CFD0A7-B105-F146-97BF-39BA3419DD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947" y="3717914"/>
            <a:ext cx="3637553" cy="689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E96618-1786-AB4C-AB13-E1BBD6E23A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3016" y="2475622"/>
            <a:ext cx="1320800" cy="1625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5A7AA-9619-2148-88D2-89973BA95B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8568" y="501817"/>
            <a:ext cx="1586471" cy="1586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4043D7-BBC0-AF4F-AF48-AF30223C95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6256" y="4387591"/>
            <a:ext cx="1536700" cy="153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282C07-5F5B-D646-B00E-AE5F058056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1139" y="2506385"/>
            <a:ext cx="2446638" cy="9225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7F57E1-1BC7-FD4E-B4D0-84BD196F65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3429000"/>
            <a:ext cx="1428750" cy="1428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01ACA5-00CE-0141-8B3A-6EADD27D73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0603" y="163731"/>
            <a:ext cx="1315995" cy="16142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12D05A-48BD-5545-AEB7-0D35C6CA2C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87201" y="243694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9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348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Jon </a:t>
            </a:r>
            <a:r>
              <a:rPr lang="en-US" sz="3200" dirty="0" err="1">
                <a:solidFill>
                  <a:schemeClr val="tx2"/>
                </a:solidFill>
              </a:rPr>
              <a:t>Haveman</a:t>
            </a:r>
            <a:r>
              <a:rPr lang="en-US" sz="32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6" y="57255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93" y="386984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8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5FD9C-2EEC-EB43-A248-83BE91BD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Prices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D0D9-B6F8-4A4F-8224-F8294FBD6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How do immigrants lower prices?</a:t>
            </a:r>
          </a:p>
          <a:p>
            <a:pPr lvl="1"/>
            <a:r>
              <a:rPr lang="en-US" b="1" dirty="0"/>
              <a:t>Demand side</a:t>
            </a:r>
          </a:p>
          <a:p>
            <a:pPr lvl="2"/>
            <a:r>
              <a:rPr lang="en-US" dirty="0"/>
              <a:t>A higher proportion of immigrants tends to make markets more price sensitive.</a:t>
            </a:r>
          </a:p>
          <a:p>
            <a:pPr lvl="2"/>
            <a:r>
              <a:rPr lang="en-US" dirty="0"/>
              <a:t>Accordingly, stores are reluctant to raise prices.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b="1" dirty="0"/>
              <a:t>Supply side</a:t>
            </a:r>
          </a:p>
          <a:p>
            <a:pPr lvl="2"/>
            <a:r>
              <a:rPr lang="en-US" dirty="0"/>
              <a:t>By providing labor services at lower cost.</a:t>
            </a:r>
          </a:p>
          <a:p>
            <a:pPr lvl="2"/>
            <a:r>
              <a:rPr lang="en-US" dirty="0"/>
              <a:t>Input prices are lowered, so final goods prices are also likely to be lower.</a:t>
            </a:r>
          </a:p>
          <a:p>
            <a:pPr lvl="2"/>
            <a:r>
              <a:rPr lang="en-US" dirty="0"/>
              <a:t>Primarily in nontraded sectors</a:t>
            </a:r>
          </a:p>
          <a:p>
            <a:pPr lvl="3"/>
            <a:r>
              <a:rPr lang="en-US" dirty="0"/>
              <a:t>Household services, construction, hospitality, agriculture.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4CA24-433E-4146-9373-FF1FC99A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67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A71F-659F-8A4B-AB7C-8511CE74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Pri</a:t>
            </a:r>
            <a:r>
              <a:rPr lang="en-US" dirty="0"/>
              <a:t>ces: Distributional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5ADEB-3C31-0142-85AF-E80E4CA42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027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10% increase in the share of low-skilled immigrants in a city:</a:t>
            </a:r>
          </a:p>
          <a:p>
            <a:pPr lvl="1"/>
            <a:r>
              <a:rPr lang="en-US" dirty="0"/>
              <a:t>Lowers prices of immigrant-intensive sectors by 2%.</a:t>
            </a:r>
          </a:p>
          <a:p>
            <a:pPr lvl="2"/>
            <a:r>
              <a:rPr lang="en-US" dirty="0"/>
              <a:t>E.g., housekeeping, gardening, babysitting, dry cleaning</a:t>
            </a:r>
          </a:p>
          <a:p>
            <a:r>
              <a:rPr lang="en-US" dirty="0"/>
              <a:t>Between 1980 and 2000 immigration affected the cost of living:</a:t>
            </a:r>
          </a:p>
          <a:p>
            <a:pPr marL="457200" lvl="1" indent="0">
              <a:buNone/>
            </a:pPr>
            <a:r>
              <a:rPr lang="en-US" dirty="0"/>
              <a:t>	-0.32% for highly skilled workers</a:t>
            </a:r>
          </a:p>
          <a:p>
            <a:r>
              <a:rPr lang="en-US" dirty="0"/>
              <a:t>… but not for everybody:</a:t>
            </a:r>
          </a:p>
          <a:p>
            <a:pPr marL="457200" lvl="1" indent="0">
              <a:buNone/>
            </a:pPr>
            <a:r>
              <a:rPr lang="en-US" dirty="0"/>
              <a:t>	+1% for native high school dropouts</a:t>
            </a:r>
          </a:p>
          <a:p>
            <a:pPr marL="457200" lvl="1" indent="0">
              <a:buNone/>
            </a:pPr>
            <a:r>
              <a:rPr lang="en-US" dirty="0"/>
              <a:t>	+4.2% for low-skilled native-born Hispanics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/>
              <a:t>Positive net benefits for the country as a whole.</a:t>
            </a:r>
          </a:p>
          <a:p>
            <a:pPr lvl="1"/>
            <a:r>
              <a:rPr lang="en-US" dirty="0"/>
              <a:t>But not all benefit.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C42-3190-6E46-87B8-58113496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9362B-C665-B04A-B85B-A7A4AF2BEE8C}"/>
              </a:ext>
            </a:extLst>
          </p:cNvPr>
          <p:cNvSpPr txBox="1"/>
          <p:nvPr/>
        </p:nvSpPr>
        <p:spPr>
          <a:xfrm>
            <a:off x="9849157" y="6452793"/>
            <a:ext cx="1066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Cortes (2008) </a:t>
            </a:r>
          </a:p>
        </p:txBody>
      </p:sp>
    </p:spTree>
    <p:extLst>
      <p:ext uri="{BB962C8B-B14F-4D97-AF65-F5344CB8AC3E}">
        <p14:creationId xmlns:p14="http://schemas.microsoft.com/office/powerpoint/2010/main" val="15581245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A90E8-9AAE-B24F-AA34-5916DE6D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Pri</a:t>
            </a:r>
            <a:r>
              <a:rPr lang="en-US" dirty="0"/>
              <a:t>ce Declines Facilitate Economic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30DF-EFD0-0D40-B2DE-FEDDC1A95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expansion comes from:</a:t>
            </a:r>
          </a:p>
          <a:p>
            <a:pPr lvl="1"/>
            <a:r>
              <a:rPr lang="en-US" dirty="0"/>
              <a:t>Increases in the labor supply.</a:t>
            </a:r>
          </a:p>
          <a:p>
            <a:pPr lvl="2"/>
            <a:r>
              <a:rPr lang="en-US" dirty="0"/>
              <a:t>Lowers the prices of immigration-intensive products.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Frees up highly skilled labor to provide more market services.</a:t>
            </a:r>
          </a:p>
          <a:p>
            <a:pPr lvl="2"/>
            <a:r>
              <a:rPr lang="en-US" dirty="0"/>
              <a:t>Primarily through provision of household services.</a:t>
            </a:r>
          </a:p>
          <a:p>
            <a:pPr lvl="2"/>
            <a:r>
              <a:rPr lang="en-US" dirty="0"/>
              <a:t>Evidence of an expansion of labor provided by highly skilled women.</a:t>
            </a:r>
          </a:p>
          <a:p>
            <a:pPr lvl="3"/>
            <a:r>
              <a:rPr lang="en-US" dirty="0"/>
              <a:t>Particularly where long hours are required: law, medicine, and women with PhDs.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085BA-466A-3246-9857-D0948A7D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54784-DF15-5540-A46B-0D8ECD5A9FA1}"/>
              </a:ext>
            </a:extLst>
          </p:cNvPr>
          <p:cNvSpPr txBox="1"/>
          <p:nvPr/>
        </p:nvSpPr>
        <p:spPr>
          <a:xfrm>
            <a:off x="9377618" y="6456851"/>
            <a:ext cx="2174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Cortes &amp; </a:t>
            </a:r>
            <a:r>
              <a:rPr lang="en-US" sz="1200" dirty="0" err="1"/>
              <a:t>Tesada</a:t>
            </a:r>
            <a:r>
              <a:rPr lang="en-US" sz="1200" dirty="0"/>
              <a:t> (2011).</a:t>
            </a:r>
          </a:p>
        </p:txBody>
      </p:sp>
    </p:spTree>
    <p:extLst>
      <p:ext uri="{BB962C8B-B14F-4D97-AF65-F5344CB8AC3E}">
        <p14:creationId xmlns:p14="http://schemas.microsoft.com/office/powerpoint/2010/main" val="42336888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425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1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Age</a:t>
            </a:r>
            <a:r>
              <a:rPr lang="en-US" dirty="0"/>
              <a:t>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1201026"/>
            <a:ext cx="6344255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3851763" y="1323460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6C8B7D-586D-3F81-F85D-DD372F9149F5}"/>
              </a:ext>
            </a:extLst>
          </p:cNvPr>
          <p:cNvSpPr/>
          <p:nvPr/>
        </p:nvSpPr>
        <p:spPr>
          <a:xfrm>
            <a:off x="3593805" y="2179674"/>
            <a:ext cx="2286000" cy="32961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level: fiscal impact is generally </a:t>
            </a:r>
            <a:r>
              <a:rPr lang="en-US" dirty="0">
                <a:solidFill>
                  <a:srgbClr val="00B050"/>
                </a:solidFill>
              </a:rPr>
              <a:t>positive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STATE AND LOCAL level: typically </a:t>
            </a:r>
            <a:r>
              <a:rPr lang="en-US" dirty="0">
                <a:solidFill>
                  <a:srgbClr val="C00000"/>
                </a:solidFill>
              </a:rPr>
              <a:t>negative</a:t>
            </a:r>
            <a:r>
              <a:rPr lang="en-US" dirty="0"/>
              <a:t> fiscal impact.</a:t>
            </a:r>
          </a:p>
          <a:p>
            <a:pPr lvl="1"/>
            <a:r>
              <a:rPr lang="en-US" dirty="0"/>
              <a:t>Primarily because of the cost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683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What is immigration?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History of immigration to the US</a:t>
            </a:r>
          </a:p>
          <a:p>
            <a:r>
              <a:rPr lang="en-US" dirty="0"/>
              <a:t>Economics of immigration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7806429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2914565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9B5F-EFBA-F94D-9F6F-C7428609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Implications of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7700C-6F47-8048-A110-0813C6A62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56FD9-5820-1D46-BF83-877FDDC7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6368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878-61C0-6647-B446-A32FA10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orts and FDI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08B5-5DA9-A447-8C7B-F9DD4A960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Flows of goods, services, and investments internationally rely heavily on:</a:t>
            </a:r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Contacts abroad</a:t>
            </a:r>
          </a:p>
          <a:p>
            <a:r>
              <a:rPr lang="en-US" dirty="0"/>
              <a:t>Immigrants bring both information and networks.</a:t>
            </a:r>
          </a:p>
          <a:p>
            <a:r>
              <a:rPr lang="en-US" dirty="0"/>
              <a:t>A variety of studies show that increased immigration from a particular country leads to:</a:t>
            </a:r>
          </a:p>
          <a:p>
            <a:pPr lvl="1"/>
            <a:r>
              <a:rPr lang="en-US" dirty="0"/>
              <a:t>Increased exports to that country.</a:t>
            </a:r>
          </a:p>
          <a:p>
            <a:pPr lvl="1"/>
            <a:r>
              <a:rPr lang="en-US" dirty="0"/>
              <a:t>Increased flows of investment to that country.</a:t>
            </a:r>
          </a:p>
          <a:p>
            <a:r>
              <a:rPr lang="en-US" dirty="0"/>
              <a:t>Migrant networks do indeed complement both trade and FDI.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F84A-FE2D-1A47-A57A-894AADC4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301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Rates of incarceration are lower for the foreign born than US born.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Neighborhoods with more immigrants have lower crime rates.</a:t>
            </a:r>
          </a:p>
          <a:p>
            <a:pPr lvl="1"/>
            <a:r>
              <a:rPr lang="en-US" dirty="0"/>
              <a:t>There is no evidence that deporting noncitizen immigrants affects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8D956-55C1-C403-BC6C-808560AEB265}"/>
              </a:ext>
            </a:extLst>
          </p:cNvPr>
          <p:cNvSpPr/>
          <p:nvPr/>
        </p:nvSpPr>
        <p:spPr>
          <a:xfrm>
            <a:off x="1172817" y="4482548"/>
            <a:ext cx="9581322" cy="1331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9B78-9B3A-74A5-C2C8-FD11F6F4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by Immigration Status, 2018</a:t>
            </a:r>
          </a:p>
        </p:txBody>
      </p:sp>
      <p:pic>
        <p:nvPicPr>
          <p:cNvPr id="6" name="Content Placeholder 5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99B6839C-E167-559A-B414-2EC0D349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824" y="1828800"/>
            <a:ext cx="9999913" cy="3367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D65CF-D83E-1CC5-AC73-02B95B89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31CA3-E108-5B2C-C21A-041C0016E38A}"/>
              </a:ext>
            </a:extLst>
          </p:cNvPr>
          <p:cNvSpPr txBox="1"/>
          <p:nvPr/>
        </p:nvSpPr>
        <p:spPr>
          <a:xfrm>
            <a:off x="3838754" y="6456851"/>
            <a:ext cx="7814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Cato Institute, </a:t>
            </a:r>
            <a:r>
              <a:rPr lang="en-US" sz="1200" i="0" u="none" strike="noStrike" dirty="0">
                <a:effectLst/>
                <a:latin typeface="var(--bs-font-serif)"/>
              </a:rPr>
              <a:t>Illegal Immigrant Incarceration Rates, 2010–2018: Demographics and Policy Implications, April 202</a:t>
            </a:r>
            <a:r>
              <a:rPr lang="en-US" sz="1200" dirty="0">
                <a:latin typeface="var(--bs-font-serif)"/>
              </a:rPr>
              <a:t>0.</a:t>
            </a:r>
            <a:endParaRPr lang="en-US" sz="1200" i="0" u="none" strike="noStrike" dirty="0">
              <a:effectLst/>
              <a:latin typeface="var(--bs-font-serif)"/>
            </a:endParaRPr>
          </a:p>
        </p:txBody>
      </p:sp>
    </p:spTree>
    <p:extLst>
      <p:ext uri="{BB962C8B-B14F-4D97-AF65-F5344CB8AC3E}">
        <p14:creationId xmlns:p14="http://schemas.microsoft.com/office/powerpoint/2010/main" val="16653609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18599078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122996" y="6456851"/>
            <a:ext cx="213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4F84F-DA27-5348-8F02-A390C54C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67" y="1715538"/>
            <a:ext cx="8309466" cy="45146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8AE43-C8C6-0E4E-A1A2-A6A582EF7C4B}"/>
              </a:ext>
            </a:extLst>
          </p:cNvPr>
          <p:cNvSpPr txBox="1"/>
          <p:nvPr/>
        </p:nvSpPr>
        <p:spPr>
          <a:xfrm>
            <a:off x="3068453" y="1214708"/>
            <a:ext cx="60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California Institutionalization Rate</a:t>
            </a:r>
          </a:p>
          <a:p>
            <a:pPr algn="ctr"/>
            <a:r>
              <a:rPr lang="en-US" b="1" dirty="0"/>
              <a:t>U.S.-Born and Foreign-Born Men Ages 18-40, by Place of Birth</a:t>
            </a:r>
          </a:p>
        </p:txBody>
      </p:sp>
    </p:spTree>
    <p:extLst>
      <p:ext uri="{BB962C8B-B14F-4D97-AF65-F5344CB8AC3E}">
        <p14:creationId xmlns:p14="http://schemas.microsoft.com/office/powerpoint/2010/main" val="19752615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2C0-8DCE-EF4B-B3C9-70DE90C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n-US" dirty="0"/>
              <a:t>As: Growing Immigration and Crime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231A10-8B9E-BE49-B01D-F61FFD12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943604" y="914399"/>
            <a:ext cx="7614053" cy="5317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BB5F-098C-4E42-A2F1-F96E63A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0017-3092-7A4E-BF14-3F47B1D2EB68}"/>
              </a:ext>
            </a:extLst>
          </p:cNvPr>
          <p:cNvSpPr txBox="1"/>
          <p:nvPr/>
        </p:nvSpPr>
        <p:spPr>
          <a:xfrm>
            <a:off x="9122996" y="6456851"/>
            <a:ext cx="22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(1998b).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079E-16AD-2241-8805-BEB8EE829317}"/>
              </a:ext>
            </a:extLst>
          </p:cNvPr>
          <p:cNvSpPr txBox="1"/>
          <p:nvPr/>
        </p:nvSpPr>
        <p:spPr>
          <a:xfrm>
            <a:off x="5672169" y="274320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13950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Rates of incarceration are lower for the foreign born than US born.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Neighborhoods with more immigrants have lower crime rates.</a:t>
            </a:r>
          </a:p>
          <a:p>
            <a:pPr lvl="1"/>
            <a:r>
              <a:rPr lang="en-US" dirty="0"/>
              <a:t>There is no evidence that deporting noncitizen immigrants affects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BCA3-208F-9048-B728-01001099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Immigration?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964F-F6A4-5048-91BE-A01656C2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</a:t>
            </a:r>
          </a:p>
          <a:p>
            <a:pPr lvl="1"/>
            <a:r>
              <a:rPr lang="en-US" dirty="0"/>
              <a:t>The action of coming to live in another country.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Emigration</a:t>
            </a:r>
          </a:p>
          <a:p>
            <a:pPr lvl="1"/>
            <a:r>
              <a:rPr lang="en-US" dirty="0"/>
              <a:t>The act of leaving one’s own country and going to live in another country.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694E-8301-714B-9EB0-7BF0435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810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should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commit crimes at low rates.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dirty="0"/>
              <a:t>Federal: immigrants are a source of revenue and stability for some important programs.</a:t>
            </a:r>
          </a:p>
          <a:p>
            <a:pPr lvl="1"/>
            <a:r>
              <a:rPr lang="en-US" dirty="0"/>
              <a:t>State and local: because education is funded at the local level, this can be a drain on local government coffers.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C69E68-4168-0249-9187-542FECDE3E44}"/>
              </a:ext>
            </a:extLst>
          </p:cNvPr>
          <p:cNvSpPr txBox="1"/>
          <p:nvPr/>
        </p:nvSpPr>
        <p:spPr>
          <a:xfrm>
            <a:off x="357353" y="189187"/>
            <a:ext cx="18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Mobility</a:t>
            </a:r>
          </a:p>
        </p:txBody>
      </p:sp>
    </p:spTree>
    <p:extLst>
      <p:ext uri="{BB962C8B-B14F-4D97-AF65-F5344CB8AC3E}">
        <p14:creationId xmlns:p14="http://schemas.microsoft.com/office/powerpoint/2010/main" val="13790045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70730"/>
            <a:ext cx="10722204" cy="4351338"/>
          </a:xfrm>
        </p:spPr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Disparities in income/standards of living, and the availability of jobs, violence, climate change, population pressures, economic dislocation, religious persecution, or denial of political rights.</a:t>
            </a:r>
          </a:p>
          <a:p>
            <a:pPr lvl="1"/>
            <a:endParaRPr lang="en-US" dirty="0"/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prosperity (higher wages, job opportunities), physical security, and political or religious liberty.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7FB4-6C09-BF95-E8AA-51CE2A61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Push Factors from Central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403F-B288-9BA9-9170-F3FDFE3EC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Hurricane Mitch in Honduras and Nicaragua in 1998.</a:t>
            </a:r>
          </a:p>
          <a:p>
            <a:r>
              <a:rPr lang="en-US" dirty="0"/>
              <a:t>Two massive earthquakes in El Salvador in 2001.</a:t>
            </a:r>
          </a:p>
          <a:p>
            <a:r>
              <a:rPr lang="en-US" dirty="0"/>
              <a:t>Prolonged droughts in El Salvador and Guatemala in 2013-14.</a:t>
            </a:r>
          </a:p>
          <a:p>
            <a:r>
              <a:rPr lang="en-US" dirty="0"/>
              <a:t>Very high level of violence and crime and continued political instability — especially in El Salvador, Guatemala and Honduras.</a:t>
            </a:r>
          </a:p>
          <a:p>
            <a:endParaRPr lang="en-US" dirty="0"/>
          </a:p>
          <a:p>
            <a:r>
              <a:rPr lang="en-US" dirty="0"/>
              <a:t>All have contributed to large emigration from the region.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249F8-DBBA-75B4-22E0-34DAF392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6178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16587</TotalTime>
  <Words>3124</Words>
  <Application>Microsoft Macintosh PowerPoint</Application>
  <PresentationFormat>Widescreen</PresentationFormat>
  <Paragraphs>596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Courier New</vt:lpstr>
      <vt:lpstr>franklin-gothic-urw</vt:lpstr>
      <vt:lpstr>var(--bs-font-serif)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Outline</vt:lpstr>
      <vt:lpstr>What Is Immigration?</vt:lpstr>
      <vt:lpstr>Why Do People Migrate?</vt:lpstr>
      <vt:lpstr>Recent Push Factors from Central America</vt:lpstr>
      <vt:lpstr>Why Do People Migrate? </vt:lpstr>
      <vt:lpstr>History of US Immigration</vt:lpstr>
      <vt:lpstr>History of US Immigration</vt:lpstr>
      <vt:lpstr>History of US Immigration</vt:lpstr>
      <vt:lpstr>History of US Immigration</vt:lpstr>
      <vt:lpstr>History of US Immigration: 1965-2021</vt:lpstr>
      <vt:lpstr>PowerPoint Presentation</vt:lpstr>
      <vt:lpstr>History of US Immigration: 2011-2020</vt:lpstr>
      <vt:lpstr> Authorized Immigration by Region</vt:lpstr>
      <vt:lpstr> Authorized Immigration by Source Country</vt:lpstr>
      <vt:lpstr> Immigrant Population in 2017</vt:lpstr>
      <vt:lpstr>U.S.  Unauthorized Immigration Totals</vt:lpstr>
      <vt:lpstr>Recent Declines in the Unauthorized Population</vt:lpstr>
      <vt:lpstr>U.S.  Unauthorized Immigration: Labor Force</vt:lpstr>
      <vt:lpstr>US Unauthorized Immigration: Duration</vt:lpstr>
      <vt:lpstr>Unauthorized Immigration: Education</vt:lpstr>
      <vt:lpstr>Unauthorized Immigration: Where They Live</vt:lpstr>
      <vt:lpstr>Unauthorized Immigration: 2012-2016</vt:lpstr>
      <vt:lpstr>Unauthorized Immigration: Mode of Entry</vt:lpstr>
      <vt:lpstr>What’s Happening at the Border?</vt:lpstr>
      <vt:lpstr>Most Are Single Adults</vt:lpstr>
      <vt:lpstr>Mexico: No Longer the Primary Source</vt:lpstr>
      <vt:lpstr>PowerPoint Presentation</vt:lpstr>
      <vt:lpstr>Why Do We Care?  Economic Implications</vt:lpstr>
      <vt:lpstr>GDP, Labor Markets, and Innovation, Entrepreneurship, and Inequality</vt:lpstr>
      <vt:lpstr>Two Sets of Implications</vt:lpstr>
      <vt:lpstr>GDP: How Does This Work?</vt:lpstr>
      <vt:lpstr>Immigration Is Similar to Trade</vt:lpstr>
      <vt:lpstr>Labor Market Implications: Complicated</vt:lpstr>
      <vt:lpstr>Pattern of Immigration</vt:lpstr>
      <vt:lpstr>Recent Immigrants Are Less and More Educated</vt:lpstr>
      <vt:lpstr>Labor Market Implications</vt:lpstr>
      <vt:lpstr>Potential Benefits for Low-Skilled Native Workers</vt:lpstr>
      <vt:lpstr>Pathway of Wage and Employment Effects</vt:lpstr>
      <vt:lpstr>Skilled Immigrants and Innovation</vt:lpstr>
      <vt:lpstr> Immigrants and Entrepreneurship</vt:lpstr>
      <vt:lpstr>PowerPoint Presentation</vt:lpstr>
      <vt:lpstr>Fortune 500: First- and Second-Generation Founders</vt:lpstr>
      <vt:lpstr> Immigration and Inequality</vt:lpstr>
      <vt:lpstr> Immigration and Inequality</vt:lpstr>
      <vt:lpstr> Immigration and Prices</vt:lpstr>
      <vt:lpstr> Prices: Distributional Consequences</vt:lpstr>
      <vt:lpstr> Price Declines Facilitate Economic Expansion</vt:lpstr>
      <vt:lpstr>Government Revenues and Expenditures</vt:lpstr>
      <vt:lpstr>Why Is This Important?</vt:lpstr>
      <vt:lpstr>Topics?</vt:lpstr>
      <vt:lpstr> Age-Specific Taxes and Benefits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Other Implications of Immigration</vt:lpstr>
      <vt:lpstr>Exports and FDI</vt:lpstr>
      <vt:lpstr>Immigrants and Crime Rates</vt:lpstr>
      <vt:lpstr>Incarceration by Immigration Status, 2018</vt:lpstr>
      <vt:lpstr>Crime: Incarceration Rates in California</vt:lpstr>
      <vt:lpstr>Crime: Incarceration Rates in California</vt:lpstr>
      <vt:lpstr>MSAs: Growing Immigration and Crime</vt:lpstr>
      <vt:lpstr>Immigrants and Crime Rates</vt:lpstr>
      <vt:lpstr> Summary</vt:lpstr>
      <vt:lpstr> At the Same Time….</vt:lpstr>
      <vt:lpstr> About Conventional Wisdom</vt:lpstr>
      <vt:lpstr>PowerPoint Presentation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331</cp:revision>
  <cp:lastPrinted>2023-06-06T19:26:34Z</cp:lastPrinted>
  <dcterms:created xsi:type="dcterms:W3CDTF">2017-05-03T22:30:38Z</dcterms:created>
  <dcterms:modified xsi:type="dcterms:W3CDTF">2023-06-07T20:51:55Z</dcterms:modified>
</cp:coreProperties>
</file>