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6"/>
  </p:notesMasterIdLst>
  <p:sldIdLst>
    <p:sldId id="4479" r:id="rId2"/>
    <p:sldId id="4526" r:id="rId3"/>
    <p:sldId id="4094" r:id="rId4"/>
    <p:sldId id="4182" r:id="rId5"/>
    <p:sldId id="4131" r:id="rId6"/>
    <p:sldId id="415" r:id="rId7"/>
    <p:sldId id="4428" r:id="rId8"/>
    <p:sldId id="4429" r:id="rId9"/>
    <p:sldId id="1145" r:id="rId10"/>
    <p:sldId id="4538" r:id="rId11"/>
    <p:sldId id="1159" r:id="rId12"/>
    <p:sldId id="4671" r:id="rId13"/>
    <p:sldId id="4539" r:id="rId14"/>
    <p:sldId id="4433" r:id="rId15"/>
    <p:sldId id="1104" r:id="rId16"/>
    <p:sldId id="4850" r:id="rId17"/>
    <p:sldId id="1080" r:id="rId18"/>
    <p:sldId id="1165" r:id="rId19"/>
    <p:sldId id="4790" r:id="rId20"/>
    <p:sldId id="4540" r:id="rId21"/>
    <p:sldId id="4543" r:id="rId22"/>
    <p:sldId id="4785" r:id="rId23"/>
    <p:sldId id="4768" r:id="rId24"/>
    <p:sldId id="4541" r:id="rId25"/>
    <p:sldId id="4844" r:id="rId26"/>
    <p:sldId id="4845" r:id="rId27"/>
    <p:sldId id="4542" r:id="rId28"/>
    <p:sldId id="4772" r:id="rId29"/>
    <p:sldId id="4321" r:id="rId30"/>
    <p:sldId id="1116" r:id="rId31"/>
    <p:sldId id="4672" r:id="rId32"/>
    <p:sldId id="1162" r:id="rId33"/>
    <p:sldId id="4791" r:id="rId34"/>
    <p:sldId id="4841" r:id="rId35"/>
    <p:sldId id="4438" r:id="rId36"/>
    <p:sldId id="4682" r:id="rId37"/>
    <p:sldId id="4680" r:id="rId38"/>
    <p:sldId id="1155" r:id="rId39"/>
    <p:sldId id="1132" r:id="rId40"/>
    <p:sldId id="1133" r:id="rId41"/>
    <p:sldId id="1154" r:id="rId42"/>
    <p:sldId id="4783" r:id="rId43"/>
    <p:sldId id="1085" r:id="rId44"/>
    <p:sldId id="1086" r:id="rId45"/>
    <p:sldId id="1136" r:id="rId46"/>
    <p:sldId id="1137" r:id="rId47"/>
    <p:sldId id="1139" r:id="rId48"/>
    <p:sldId id="4434" r:id="rId49"/>
    <p:sldId id="1131" r:id="rId50"/>
    <p:sldId id="1108" r:id="rId51"/>
    <p:sldId id="4435" r:id="rId52"/>
    <p:sldId id="1109" r:id="rId53"/>
    <p:sldId id="1112" r:id="rId54"/>
    <p:sldId id="4792" r:id="rId55"/>
    <p:sldId id="4316" r:id="rId56"/>
    <p:sldId id="1163" r:id="rId57"/>
    <p:sldId id="1158" r:id="rId58"/>
    <p:sldId id="1171" r:id="rId59"/>
    <p:sldId id="4487" r:id="rId60"/>
    <p:sldId id="4492" r:id="rId61"/>
    <p:sldId id="1170" r:id="rId62"/>
    <p:sldId id="4134" r:id="rId63"/>
    <p:sldId id="4788" r:id="rId64"/>
    <p:sldId id="4126" r:id="rId65"/>
    <p:sldId id="4840" r:id="rId66"/>
    <p:sldId id="4795" r:id="rId67"/>
    <p:sldId id="4793" r:id="rId68"/>
    <p:sldId id="4839" r:id="rId69"/>
    <p:sldId id="4849" r:id="rId70"/>
    <p:sldId id="4848" r:id="rId71"/>
    <p:sldId id="4681" r:id="rId72"/>
    <p:sldId id="1157" r:id="rId73"/>
    <p:sldId id="4855" r:id="rId74"/>
    <p:sldId id="4309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ra soled" initials="ds" lastIdx="1" clrIdx="0">
    <p:extLst>
      <p:ext uri="{19B8F6BF-5375-455C-9EA6-DF929625EA0E}">
        <p15:presenceInfo xmlns:p15="http://schemas.microsoft.com/office/powerpoint/2012/main" userId="9307cfb5ac3a12d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8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32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4" d="100"/>
        <a:sy n="17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1E61E5-D069-43E6-8776-61BDDCE565F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9189F-C5A3-4A0E-A89D-2DB17B11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54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919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189F-C5A3-4A0E-A89D-2DB17B116D7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2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21A4D-4FAD-45A6-A3C5-59711005E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B803A-233C-48A3-A920-5820C83A0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737BC-96A1-42A3-AD8D-9E8CD7FB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240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A7E2CB-D8A4-4CA5-AD0E-4339221B42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9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973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037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1AA319-333D-412C-9DD7-9A6C0D760DBE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752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AB0322-A9EB-43EB-8A82-07D57F72DE4A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/>
          <a:lstStyle>
            <a:lvl1pPr>
              <a:lnSpc>
                <a:spcPct val="100000"/>
              </a:lnSpc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641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A90B-032D-47E4-AA87-462359C7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3E4E5-6537-4C35-A50E-A91EDDFC5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D0AEE99-5F0F-4100-9685-AAB2EBB6D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777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2545-EFE2-4330-B6AE-68DD7018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65C42-8E4E-4995-8882-EDA624357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0386CD-7692-45A5-96E1-56EF3B35F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968283-0879-4456-B3EF-65A7B363E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478B5-F754-4D16-A4E6-C28D49165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312041-9D94-4A1D-B742-6CF6728A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126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E3BC-6A56-4810-AE88-730E1D26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68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C0B4B-CECB-4D80-B0B3-10BA52D4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584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F9E97E-8590-4661-B926-74D82175F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EFE9F-E4C2-4E94-B15C-7561DD632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303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72820-9D3E-44DA-B4D3-E0A65C8E5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2751" y="62302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C4C88"/>
                </a:solidFill>
              </a:defRPr>
            </a:lvl1pPr>
          </a:lstStyle>
          <a:p>
            <a:fld id="{D9F085D5-EC86-4F6A-B501-C1359CB391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Workspace [Presentation]" hidden="1">
            <a:extLst>
              <a:ext uri="{FF2B5EF4-FFF2-40B4-BE49-F238E27FC236}">
                <a16:creationId xmlns:a16="http://schemas.microsoft.com/office/drawing/2014/main" id="{07CF207E-F6E3-4338-83CD-7F26AF8EFD5E}"/>
              </a:ext>
            </a:extLst>
          </p:cNvPr>
          <p:cNvSpPr/>
          <p:nvPr userDrawn="1"/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 w="12700" cap="flat" cmpd="sng" algn="ctr">
            <a:solidFill>
              <a:srgbClr val="D24726"/>
            </a:solidFill>
            <a:prstDash val="lgDash"/>
            <a:miter lim="800000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CAFF6B-AEE7-4DF3-9AA6-FC371F384119}"/>
              </a:ext>
            </a:extLst>
          </p:cNvPr>
          <p:cNvCxnSpPr>
            <a:cxnSpLocks/>
          </p:cNvCxnSpPr>
          <p:nvPr userDrawn="1"/>
        </p:nvCxnSpPr>
        <p:spPr>
          <a:xfrm>
            <a:off x="3310764" y="6412788"/>
            <a:ext cx="8153398" cy="0"/>
          </a:xfrm>
          <a:prstGeom prst="line">
            <a:avLst/>
          </a:prstGeom>
          <a:ln>
            <a:solidFill>
              <a:srgbClr val="0C4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5C10A0A-8A4B-47E1-9F98-875C5F817B9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174279" y="0"/>
            <a:ext cx="2017721" cy="18987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F4E8CB-31CF-4E8D-A3AC-73D8C76CAD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35378" y="6176568"/>
            <a:ext cx="2834640" cy="47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34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C4C88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0C4C8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400" kern="1200">
          <a:solidFill>
            <a:srgbClr val="2B414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defRPr sz="2400" kern="1200">
          <a:solidFill>
            <a:srgbClr val="2B41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on/NEED%20Dropbox/Presentations/Immigration/Graphs/regions.png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fred.stlouisfed.org/graph/?g=1W04L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Employment/Nativity_Index.png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eedecon.org/delivered_presentations.ph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on/NEED%20Dropbox/Presentations/Immigration/Images/netfisc.tiff" TargetMode="External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on/NEED%20Dropbox/Presentations/Immigration/Images/agingUS.tiff" TargetMode="External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needecon.org" TargetMode="External"/><Relationship Id="rId2" Type="http://schemas.openxmlformats.org/officeDocument/2006/relationships/hyperlink" Target="http://www.needecon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eedecon.org/testimonials.php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895" y="1795708"/>
            <a:ext cx="10219508" cy="2187011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i="1" dirty="0"/>
              <a:t>Osher Lifelong Learning Institute, Summer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400" dirty="0"/>
              <a:t>Contemporary Economic Policy Issues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AE01C54-87B5-E047-A90C-F1A958BEF150}"/>
              </a:ext>
            </a:extLst>
          </p:cNvPr>
          <p:cNvSpPr txBox="1">
            <a:spLocks/>
          </p:cNvSpPr>
          <p:nvPr/>
        </p:nvSpPr>
        <p:spPr>
          <a:xfrm>
            <a:off x="1618533" y="3898404"/>
            <a:ext cx="9144000" cy="21870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700" dirty="0">
                <a:solidFill>
                  <a:schemeClr val="tx2"/>
                </a:solidFill>
              </a:rPr>
              <a:t>OLLI – Dominican University, San Rafael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100" dirty="0">
                <a:solidFill>
                  <a:schemeClr val="tx2"/>
                </a:solidFill>
              </a:rPr>
              <a:t>July,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1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dirty="0">
                <a:solidFill>
                  <a:schemeClr val="tx2"/>
                </a:solidFill>
              </a:rPr>
              <a:t>Host: Jon </a:t>
            </a:r>
            <a:r>
              <a:rPr lang="en-US" sz="2600" dirty="0" err="1">
                <a:solidFill>
                  <a:schemeClr val="tx2"/>
                </a:solidFill>
              </a:rPr>
              <a:t>Haveman</a:t>
            </a:r>
            <a:endParaRPr lang="en-US" sz="26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dirty="0">
                <a:solidFill>
                  <a:schemeClr val="tx2"/>
                </a:solidFill>
              </a:rPr>
              <a:t>National Economic Education Delegation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961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13380-5C17-D620-ABCE-51796EE8A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697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Migration Decision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498CE-CF3F-2E52-8484-3353D9B3F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7497" y="1325563"/>
            <a:ext cx="4826000" cy="4351338"/>
          </a:xfrm>
        </p:spPr>
        <p:txBody>
          <a:bodyPr>
            <a:normAutofit/>
          </a:bodyPr>
          <a:lstStyle/>
          <a:p>
            <a:pPr marL="685800" indent="-685800" algn="l">
              <a:buFont typeface="Arial"/>
              <a:buChar char="•"/>
            </a:pPr>
            <a:r>
              <a:rPr lang="en-US" sz="3600" dirty="0">
                <a:solidFill>
                  <a:schemeClr val="tx1"/>
                </a:solidFill>
              </a:rPr>
              <a:t> Benefit of Migrating</a:t>
            </a:r>
          </a:p>
          <a:p>
            <a:pPr marL="685800" indent="-685800" algn="l">
              <a:buFont typeface="Arial"/>
              <a:buChar char="•"/>
            </a:pPr>
            <a:r>
              <a:rPr lang="en-US" sz="3600" dirty="0">
                <a:solidFill>
                  <a:schemeClr val="tx1"/>
                </a:solidFill>
              </a:rPr>
              <a:t> Benefit of Staying</a:t>
            </a:r>
          </a:p>
          <a:p>
            <a:pPr marL="685800" indent="-685800" algn="l">
              <a:buFont typeface="Arial"/>
              <a:buChar char="•"/>
            </a:pPr>
            <a:r>
              <a:rPr lang="en-US" sz="3600" dirty="0">
                <a:solidFill>
                  <a:schemeClr val="tx1"/>
                </a:solidFill>
              </a:rPr>
              <a:t> Cost of Migrating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89513F-1A44-23A0-D199-96DAAE77A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498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966DC-DF8F-A2BC-C7B5-AC4DF8456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21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Dangers of Border Crossing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4F8D2-336F-5C39-790E-7F43B70F5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Photo by Joshua Barajas/PBS NewsHour">
            <a:extLst>
              <a:ext uri="{FF2B5EF4-FFF2-40B4-BE49-F238E27FC236}">
                <a16:creationId xmlns:a16="http://schemas.microsoft.com/office/drawing/2014/main" id="{AC460DFC-1A63-B117-51F6-540B3C8E5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12" y="1095242"/>
            <a:ext cx="7010400" cy="466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111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B4F4D-A341-752D-D1FC-EE7DB7DEF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</a:t>
            </a:r>
            <a:r>
              <a:rPr lang="en-US" dirty="0"/>
              <a:t>xican-Born People in the 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9AEC2-6CDB-0B86-749F-71CAE8EC1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12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A50F7CA-3611-5C1B-F4FF-29E8A3EA68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194902"/>
            <a:ext cx="7578204" cy="422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5A87F1-F563-0816-B8C3-2C4A06FCE00E}"/>
              </a:ext>
            </a:extLst>
          </p:cNvPr>
          <p:cNvSpPr txBox="1"/>
          <p:nvPr/>
        </p:nvSpPr>
        <p:spPr>
          <a:xfrm>
            <a:off x="2971800" y="5424795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About 11 million in mid-2023 (Latest data)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1 in 14 people born in Mexico currently lives in the US</a:t>
            </a:r>
          </a:p>
        </p:txBody>
      </p:sp>
    </p:spTree>
    <p:extLst>
      <p:ext uri="{BB962C8B-B14F-4D97-AF65-F5344CB8AC3E}">
        <p14:creationId xmlns:p14="http://schemas.microsoft.com/office/powerpoint/2010/main" val="1755531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EBEFF-07F1-522A-940C-00D8E03F4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98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Dist</a:t>
            </a:r>
            <a:r>
              <a:rPr lang="en-US" dirty="0"/>
              <a:t>ribution of Income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3986A-0E38-1A60-5DEF-033286382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13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511386"/>
            <a:ext cx="7924800" cy="3398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D278AB-8C70-B91F-085A-FFE9302F7B6E}"/>
              </a:ext>
            </a:extLst>
          </p:cNvPr>
          <p:cNvSpPr txBox="1"/>
          <p:nvPr/>
        </p:nvSpPr>
        <p:spPr>
          <a:xfrm>
            <a:off x="7740503" y="3200400"/>
            <a:ext cx="3613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United States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F92412-10F2-E61A-A95B-3AA7CBDF8D7F}"/>
              </a:ext>
            </a:extLst>
          </p:cNvPr>
          <p:cNvSpPr txBox="1"/>
          <p:nvPr/>
        </p:nvSpPr>
        <p:spPr>
          <a:xfrm>
            <a:off x="3848986" y="3200400"/>
            <a:ext cx="1467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Mexico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97CFE7-10FB-7506-DEF7-C859FD83549A}"/>
              </a:ext>
            </a:extLst>
          </p:cNvPr>
          <p:cNvSpPr txBox="1"/>
          <p:nvPr/>
        </p:nvSpPr>
        <p:spPr>
          <a:xfrm>
            <a:off x="5583382" y="5154808"/>
            <a:ext cx="1371600" cy="530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Income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A3BE36-D7DC-9791-BF6B-D86D5763E0B5}"/>
              </a:ext>
            </a:extLst>
          </p:cNvPr>
          <p:cNvSpPr txBox="1"/>
          <p:nvPr/>
        </p:nvSpPr>
        <p:spPr>
          <a:xfrm>
            <a:off x="838199" y="3986921"/>
            <a:ext cx="2841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Number of People</a:t>
            </a:r>
          </a:p>
        </p:txBody>
      </p:sp>
    </p:spTree>
    <p:extLst>
      <p:ext uri="{BB962C8B-B14F-4D97-AF65-F5344CB8AC3E}">
        <p14:creationId xmlns:p14="http://schemas.microsoft.com/office/powerpoint/2010/main" val="3916245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B13FD7-E60F-F2C3-D2A5-8B4C11DE5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14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9A5915-A25A-75F7-6009-352D3FC8A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4401" y="257307"/>
            <a:ext cx="8395057" cy="597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26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47AB7-A5E8-CE4D-97B3-8A2280BC2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Aut</a:t>
            </a:r>
            <a:r>
              <a:rPr lang="en-US" dirty="0"/>
              <a:t>horized Immigration by Region (2000-2022)</a:t>
            </a: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682B4530-9F77-C34E-AD19-151D3D9CBA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2466877" y="949569"/>
            <a:ext cx="7258245" cy="528065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ECAA64-DF28-EA45-AEA2-21A31B19A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376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DCF5A-1976-8EDB-A9F9-50009C92D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06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Dra</a:t>
            </a:r>
            <a:r>
              <a:rPr lang="en-US" dirty="0"/>
              <a:t>matic Change in Immigration Composition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77E86F1-5F69-C49D-08AF-85B31FA5CD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90" y="1119740"/>
            <a:ext cx="5168796" cy="4910357"/>
          </a:xfrm>
          <a:prstGeom prst="rect">
            <a:avLst/>
          </a:prstGeo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F301DCB5-4459-0F9E-AC75-F966E1B3C6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418" y="1138003"/>
            <a:ext cx="5149572" cy="489209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1B118D-28B1-CE4D-131F-0EEA4E1E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16</a:t>
            </a:fld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E327AB-6895-54B0-7CFD-C3B5B3026E6D}"/>
              </a:ext>
            </a:extLst>
          </p:cNvPr>
          <p:cNvSpPr txBox="1"/>
          <p:nvPr/>
        </p:nvSpPr>
        <p:spPr>
          <a:xfrm>
            <a:off x="2944678" y="3075057"/>
            <a:ext cx="1223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1960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CFDA8D-7206-83E9-584F-F8A6D0F50884}"/>
              </a:ext>
            </a:extLst>
          </p:cNvPr>
          <p:cNvSpPr txBox="1"/>
          <p:nvPr/>
        </p:nvSpPr>
        <p:spPr>
          <a:xfrm>
            <a:off x="8237782" y="3000940"/>
            <a:ext cx="1223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560580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E9A36-0F85-7346-9E81-BCA85F78D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88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Tre</a:t>
            </a:r>
            <a:r>
              <a:rPr lang="en-US" dirty="0"/>
              <a:t>nds in </a:t>
            </a:r>
            <a:r>
              <a:rPr lang="en-US" u="sng" dirty="0"/>
              <a:t>Authorized</a:t>
            </a:r>
            <a:r>
              <a:rPr lang="en-US" dirty="0"/>
              <a:t> Immigration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43CC1F-8E9A-AC4D-85EB-791403530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17</a:t>
            </a:fld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A036B79-3B27-A844-9893-4F3B2AC444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0327" y="996594"/>
            <a:ext cx="9582830" cy="523363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CF38F4-235D-22EE-A469-C081715ED6B8}"/>
              </a:ext>
            </a:extLst>
          </p:cNvPr>
          <p:cNvSpPr txBox="1"/>
          <p:nvPr/>
        </p:nvSpPr>
        <p:spPr>
          <a:xfrm>
            <a:off x="8997842" y="1683072"/>
            <a:ext cx="15472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2024</a:t>
            </a:r>
          </a:p>
          <a:p>
            <a:pPr algn="ctr"/>
            <a:r>
              <a:rPr lang="en-US" sz="2400" b="1" dirty="0"/>
              <a:t>1.4 Million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4E174D-866E-8D7F-F7E9-1F2F8EFC3346}"/>
              </a:ext>
            </a:extLst>
          </p:cNvPr>
          <p:cNvSpPr txBox="1"/>
          <p:nvPr/>
        </p:nvSpPr>
        <p:spPr>
          <a:xfrm>
            <a:off x="4069977" y="6456851"/>
            <a:ext cx="75936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ohss.dhs.gov</a:t>
            </a:r>
            <a:r>
              <a:rPr lang="en-US" sz="1200" dirty="0"/>
              <a:t>/topics/immigration/lawful-permanent-residents/annual-flow-report/fy-24-lpr-flow-report</a:t>
            </a:r>
          </a:p>
        </p:txBody>
      </p:sp>
    </p:spTree>
    <p:extLst>
      <p:ext uri="{BB962C8B-B14F-4D97-AF65-F5344CB8AC3E}">
        <p14:creationId xmlns:p14="http://schemas.microsoft.com/office/powerpoint/2010/main" val="2289785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06E0E-91FC-90B7-6C44-80A1CD3C1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96902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NU</a:t>
            </a:r>
            <a:r>
              <a:rPr lang="en-US" sz="3600" dirty="0"/>
              <a:t>MBER OF IMMIGRANTS BY TYPE OF ADMISSION: FISCAL YEAR 2024</a:t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n-US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BC5EB58-719C-2593-449A-4B8AEB3EBE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5775616"/>
              </p:ext>
            </p:extLst>
          </p:nvPr>
        </p:nvGraphicFramePr>
        <p:xfrm>
          <a:off x="2286000" y="1411016"/>
          <a:ext cx="8001000" cy="47561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59500">
                  <a:extLst>
                    <a:ext uri="{9D8B030D-6E8A-4147-A177-3AD203B41FA5}">
                      <a16:colId xmlns:a16="http://schemas.microsoft.com/office/drawing/2014/main" val="2121255961"/>
                    </a:ext>
                  </a:extLst>
                </a:gridCol>
                <a:gridCol w="1841500">
                  <a:extLst>
                    <a:ext uri="{9D8B030D-6E8A-4147-A177-3AD203B41FA5}">
                      <a16:colId xmlns:a16="http://schemas.microsoft.com/office/drawing/2014/main" val="2324189721"/>
                    </a:ext>
                  </a:extLst>
                </a:gridCol>
              </a:tblGrid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Family-sponsored preferences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      188,190 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8821688"/>
                  </a:ext>
                </a:extLst>
              </a:tr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Immediate relatives of U.S. citizens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672,240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3982570"/>
                  </a:ext>
                </a:extLst>
              </a:tr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Employment-based preferences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171,120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4331440"/>
                  </a:ext>
                </a:extLst>
              </a:tr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Refugees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178,200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60224042"/>
                  </a:ext>
                </a:extLst>
              </a:tr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Diversity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  <a:latin typeface="+mn-lt"/>
                        </a:rPr>
                        <a:t>49,890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385252"/>
                  </a:ext>
                </a:extLst>
              </a:tr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Asylees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41,650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1257150"/>
                  </a:ext>
                </a:extLst>
              </a:tr>
              <a:tr h="658543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sng" strike="noStrike">
                          <a:effectLst/>
                        </a:rPr>
                        <a:t>Other</a:t>
                      </a:r>
                      <a:endParaRPr lang="en-US" sz="2800" b="0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sng" strike="noStrike" dirty="0">
                          <a:effectLst/>
                        </a:rPr>
                        <a:t>62,810         </a:t>
                      </a:r>
                      <a:endParaRPr lang="en-US" sz="2800" b="0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6979760"/>
                  </a:ext>
                </a:extLst>
              </a:tr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TOTAL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1,364,090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8900714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115F75-B346-B50B-7D41-F926465AD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18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115C6F-6581-1FA7-E42A-9FD3CA31434A}"/>
              </a:ext>
            </a:extLst>
          </p:cNvPr>
          <p:cNvSpPr txBox="1"/>
          <p:nvPr/>
        </p:nvSpPr>
        <p:spPr>
          <a:xfrm>
            <a:off x="8730342" y="1465440"/>
            <a:ext cx="457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{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04BD45-D6AE-18B0-27E8-761F3F15CA77}"/>
              </a:ext>
            </a:extLst>
          </p:cNvPr>
          <p:cNvSpPr txBox="1"/>
          <p:nvPr/>
        </p:nvSpPr>
        <p:spPr>
          <a:xfrm>
            <a:off x="7543800" y="177614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860,430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CF1D97-3111-6906-E4AA-C381200B3132}"/>
              </a:ext>
            </a:extLst>
          </p:cNvPr>
          <p:cNvSpPr txBox="1"/>
          <p:nvPr/>
        </p:nvSpPr>
        <p:spPr>
          <a:xfrm>
            <a:off x="4069977" y="6456851"/>
            <a:ext cx="75936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ohss.dhs.gov</a:t>
            </a:r>
            <a:r>
              <a:rPr lang="en-US" sz="1200" dirty="0"/>
              <a:t>/topics/immigration/lawful-permanent-residents/annual-flow-report/fy-24-lpr-flow-report</a:t>
            </a:r>
          </a:p>
        </p:txBody>
      </p:sp>
    </p:spTree>
    <p:extLst>
      <p:ext uri="{BB962C8B-B14F-4D97-AF65-F5344CB8AC3E}">
        <p14:creationId xmlns:p14="http://schemas.microsoft.com/office/powerpoint/2010/main" val="14028781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1C06F-EE5D-2440-AD32-400F98D8E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Hist</a:t>
            </a:r>
            <a:r>
              <a:rPr lang="en-US" dirty="0"/>
              <a:t>ory of US Immigration: 2011-2020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CB79E3-9162-FD43-9489-2E3C14896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19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C652A4-E1C6-9F41-BDC0-A2627D31C154}"/>
              </a:ext>
            </a:extLst>
          </p:cNvPr>
          <p:cNvSpPr txBox="1"/>
          <p:nvPr/>
        </p:nvSpPr>
        <p:spPr>
          <a:xfrm>
            <a:off x="6498428" y="6456851"/>
            <a:ext cx="5261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Sources: US DHS (2011-2020 immigrant inflows), US Census (population values)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9BD3A40-300E-4D48-AF39-2178A3A5131F}"/>
              </a:ext>
            </a:extLst>
          </p:cNvPr>
          <p:cNvGraphicFramePr>
            <a:graphicFrameLocks noGrp="1"/>
          </p:cNvGraphicFramePr>
          <p:nvPr/>
        </p:nvGraphicFramePr>
        <p:xfrm>
          <a:off x="754143" y="1148965"/>
          <a:ext cx="4609709" cy="4962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222">
                  <a:extLst>
                    <a:ext uri="{9D8B030D-6E8A-4147-A177-3AD203B41FA5}">
                      <a16:colId xmlns:a16="http://schemas.microsoft.com/office/drawing/2014/main" val="2364186527"/>
                    </a:ext>
                  </a:extLst>
                </a:gridCol>
                <a:gridCol w="2462487">
                  <a:extLst>
                    <a:ext uri="{9D8B030D-6E8A-4147-A177-3AD203B41FA5}">
                      <a16:colId xmlns:a16="http://schemas.microsoft.com/office/drawing/2014/main" val="921635637"/>
                    </a:ext>
                  </a:extLst>
                </a:gridCol>
              </a:tblGrid>
              <a:tr h="531981">
                <a:tc>
                  <a:txBody>
                    <a:bodyPr/>
                    <a:lstStyle/>
                    <a:p>
                      <a:r>
                        <a:rPr lang="en-US" sz="2200" dirty="0"/>
                        <a:t>Sources (top 10)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2011-2020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274771689"/>
                  </a:ext>
                </a:extLst>
              </a:tr>
              <a:tr h="468365">
                <a:tc>
                  <a:txBody>
                    <a:bodyPr/>
                    <a:lstStyle/>
                    <a:p>
                      <a:r>
                        <a:rPr lang="en-US" sz="2200" dirty="0"/>
                        <a:t>Mexico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1,491,000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6563103"/>
                  </a:ext>
                </a:extLst>
              </a:tr>
              <a:tr h="433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China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721,000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2674756"/>
                  </a:ext>
                </a:extLst>
              </a:tr>
              <a:tr h="395926">
                <a:tc>
                  <a:txBody>
                    <a:bodyPr/>
                    <a:lstStyle/>
                    <a:p>
                      <a:r>
                        <a:rPr lang="en-US" sz="2200" dirty="0"/>
                        <a:t>India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637,000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526829"/>
                  </a:ext>
                </a:extLst>
              </a:tr>
              <a:tr h="4216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Philippines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505,000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6702538"/>
                  </a:ext>
                </a:extLst>
              </a:tr>
              <a:tr h="466313">
                <a:tc>
                  <a:txBody>
                    <a:bodyPr/>
                    <a:lstStyle/>
                    <a:p>
                      <a:r>
                        <a:rPr lang="en-US" sz="2200" dirty="0"/>
                        <a:t>Dominican Rep.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487,000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7638069"/>
                  </a:ext>
                </a:extLst>
              </a:tr>
              <a:tr h="452487">
                <a:tc>
                  <a:txBody>
                    <a:bodyPr/>
                    <a:lstStyle/>
                    <a:p>
                      <a:r>
                        <a:rPr lang="en-US" sz="2200" dirty="0"/>
                        <a:t>Cuba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473,000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2605685"/>
                  </a:ext>
                </a:extLst>
              </a:tr>
              <a:tr h="443059">
                <a:tc>
                  <a:txBody>
                    <a:bodyPr/>
                    <a:lstStyle/>
                    <a:p>
                      <a:r>
                        <a:rPr lang="en-US" sz="2200" dirty="0"/>
                        <a:t>Vietnam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334,000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1465756"/>
                  </a:ext>
                </a:extLst>
              </a:tr>
              <a:tr h="443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El Salvador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215,000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3563789"/>
                  </a:ext>
                </a:extLst>
              </a:tr>
              <a:tr h="443059">
                <a:tc>
                  <a:txBody>
                    <a:bodyPr/>
                    <a:lstStyle/>
                    <a:p>
                      <a:r>
                        <a:rPr lang="en-US" sz="2200" dirty="0"/>
                        <a:t>South Korea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199,000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8297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200" dirty="0"/>
                        <a:t>Jamaica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198,000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854742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12CD64A-5BFD-44EB-6995-47979E1CC64C}"/>
              </a:ext>
            </a:extLst>
          </p:cNvPr>
          <p:cNvSpPr txBox="1"/>
          <p:nvPr/>
        </p:nvSpPr>
        <p:spPr>
          <a:xfrm>
            <a:off x="5643454" y="2875002"/>
            <a:ext cx="592003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Total immigrant inflow, 2011-2020 = 10,125,000</a:t>
            </a:r>
          </a:p>
          <a:p>
            <a:endParaRPr lang="en-US" sz="2200" dirty="0"/>
          </a:p>
          <a:p>
            <a:r>
              <a:rPr lang="en-US" sz="2200" dirty="0"/>
              <a:t>US population growth, 2011-2020 = 22,700,000</a:t>
            </a:r>
          </a:p>
          <a:p>
            <a:endParaRPr lang="en-US" sz="2200" dirty="0"/>
          </a:p>
          <a:p>
            <a:r>
              <a:rPr lang="en-US" sz="2200" dirty="0"/>
              <a:t>Immigration was </a:t>
            </a:r>
            <a:r>
              <a:rPr lang="en-US" sz="2200" b="1" dirty="0"/>
              <a:t>45%</a:t>
            </a:r>
            <a:r>
              <a:rPr lang="en-US" sz="2200" dirty="0"/>
              <a:t> of population growth.</a:t>
            </a:r>
          </a:p>
        </p:txBody>
      </p:sp>
    </p:spTree>
    <p:extLst>
      <p:ext uri="{BB962C8B-B14F-4D97-AF65-F5344CB8AC3E}">
        <p14:creationId xmlns:p14="http://schemas.microsoft.com/office/powerpoint/2010/main" val="2436930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D1759-DACC-8946-9598-490F34C9E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326" y="0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Ava</a:t>
            </a:r>
            <a:r>
              <a:rPr lang="en-US" dirty="0"/>
              <a:t>ilable NEED Topics Include: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EE1CF-F5DE-3540-AED9-1599FABB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57868"/>
            <a:ext cx="5181600" cy="4189162"/>
          </a:xfrm>
        </p:spPr>
        <p:txBody>
          <a:bodyPr>
            <a:normAutofit lnSpcReduction="10000"/>
          </a:bodyPr>
          <a:lstStyle/>
          <a:p>
            <a:pPr>
              <a:spcAft>
                <a:spcPts val="1000"/>
              </a:spcAft>
            </a:pPr>
            <a:r>
              <a:rPr lang="en-US" dirty="0"/>
              <a:t>US Economy</a:t>
            </a:r>
          </a:p>
          <a:p>
            <a:pPr>
              <a:spcAft>
                <a:spcPts val="1000"/>
              </a:spcAft>
            </a:pPr>
            <a:r>
              <a:rPr lang="en-US" dirty="0"/>
              <a:t>Healthcare Economics</a:t>
            </a:r>
          </a:p>
          <a:p>
            <a:pPr>
              <a:spcAft>
                <a:spcPts val="1000"/>
              </a:spcAft>
            </a:pPr>
            <a:r>
              <a:rPr lang="en-US" dirty="0"/>
              <a:t>Climate Change</a:t>
            </a:r>
          </a:p>
          <a:p>
            <a:pPr>
              <a:spcAft>
                <a:spcPts val="1000"/>
              </a:spcAft>
            </a:pPr>
            <a:r>
              <a:rPr lang="en-US" dirty="0"/>
              <a:t>Economic Inequality</a:t>
            </a:r>
          </a:p>
          <a:p>
            <a:pPr>
              <a:spcAft>
                <a:spcPts val="1000"/>
              </a:spcAft>
            </a:pPr>
            <a:r>
              <a:rPr lang="en-US" dirty="0"/>
              <a:t>Economic Mobility</a:t>
            </a:r>
          </a:p>
          <a:p>
            <a:pPr>
              <a:spcAft>
                <a:spcPts val="1000"/>
              </a:spcAft>
            </a:pPr>
            <a:r>
              <a:rPr lang="en-US" dirty="0"/>
              <a:t>Trade and Globalization</a:t>
            </a:r>
          </a:p>
          <a:p>
            <a:pPr>
              <a:spcAft>
                <a:spcPts val="1000"/>
              </a:spcAft>
            </a:pPr>
            <a:r>
              <a:rPr lang="en-US" dirty="0"/>
              <a:t>Minimum Wages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836DEF-5C7A-D74F-8694-7D6688B404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57868"/>
            <a:ext cx="5181600" cy="4189162"/>
          </a:xfrm>
        </p:spPr>
        <p:txBody>
          <a:bodyPr>
            <a:normAutofit lnSpcReduction="10000"/>
          </a:bodyPr>
          <a:lstStyle/>
          <a:p>
            <a:pPr>
              <a:spcAft>
                <a:spcPts val="1000"/>
              </a:spcAft>
            </a:pPr>
            <a:r>
              <a:rPr lang="en-US" dirty="0"/>
              <a:t>Immigration Economics</a:t>
            </a:r>
          </a:p>
          <a:p>
            <a:pPr>
              <a:spcAft>
                <a:spcPts val="1000"/>
              </a:spcAft>
            </a:pPr>
            <a:r>
              <a:rPr lang="en-US" dirty="0"/>
              <a:t>Saving Social Security</a:t>
            </a:r>
          </a:p>
          <a:p>
            <a:pPr>
              <a:spcAft>
                <a:spcPts val="1000"/>
              </a:spcAft>
            </a:pPr>
            <a:r>
              <a:rPr lang="en-US" dirty="0"/>
              <a:t>Federal Budgets</a:t>
            </a:r>
          </a:p>
          <a:p>
            <a:pPr>
              <a:spcAft>
                <a:spcPts val="1000"/>
              </a:spcAft>
            </a:pPr>
            <a:r>
              <a:rPr lang="en-US" dirty="0"/>
              <a:t>Federal Debt</a:t>
            </a:r>
          </a:p>
          <a:p>
            <a:pPr>
              <a:spcAft>
                <a:spcPts val="1000"/>
              </a:spcAft>
            </a:pPr>
            <a:r>
              <a:rPr lang="en-US" dirty="0"/>
              <a:t>Black-White Wealth Gap</a:t>
            </a:r>
          </a:p>
          <a:p>
            <a:pPr>
              <a:spcAft>
                <a:spcPts val="1000"/>
              </a:spcAft>
            </a:pPr>
            <a:r>
              <a:rPr lang="en-US" dirty="0"/>
              <a:t>Autonomous Vehicles</a:t>
            </a:r>
          </a:p>
          <a:p>
            <a:pPr>
              <a:spcAft>
                <a:spcPts val="1000"/>
              </a:spcAft>
            </a:pPr>
            <a:r>
              <a:rPr lang="en-US" dirty="0"/>
              <a:t>Healthcare Economics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AECF3A-738D-534F-9B20-5C34452E1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076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C1ECE-DF7C-41B9-82CB-3EF8107E2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UNauthorized</a:t>
            </a:r>
            <a:r>
              <a:rPr lang="en-US" dirty="0"/>
              <a:t> Immigration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80EB5-885A-9D45-C599-C8E89E9EB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1D06-48B8-2F2A-FFE4-5C655678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644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6FC0C-3C44-3C78-10FC-B2FE15378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BD81D7-6ADE-872F-03B9-AEA4EF76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21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AD369-7EF5-1C4F-7BF0-081E13B52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3917" y="211299"/>
            <a:ext cx="5613553" cy="60178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ED0D17-D71B-38CD-6B39-664009F5EC98}"/>
              </a:ext>
            </a:extLst>
          </p:cNvPr>
          <p:cNvSpPr txBox="1"/>
          <p:nvPr/>
        </p:nvSpPr>
        <p:spPr>
          <a:xfrm>
            <a:off x="3587262" y="6472439"/>
            <a:ext cx="8031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Pew Research Center, U.S. Unauthorized Immigrant Population Reached a Record 14 Million in 2023, August 21,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DC5271-DE25-C0D7-73B0-4F984FC537FE}"/>
              </a:ext>
            </a:extLst>
          </p:cNvPr>
          <p:cNvSpPr txBox="1"/>
          <p:nvPr/>
        </p:nvSpPr>
        <p:spPr>
          <a:xfrm>
            <a:off x="8846331" y="3429000"/>
            <a:ext cx="2772646" cy="64633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Total Foreign-Born (2023)</a:t>
            </a:r>
          </a:p>
          <a:p>
            <a:r>
              <a:rPr lang="en-US" dirty="0"/>
              <a:t>Population: 51.8 million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D744A8-789E-186F-322A-A6CDAAA74305}"/>
              </a:ext>
            </a:extLst>
          </p:cNvPr>
          <p:cNvSpPr txBox="1"/>
          <p:nvPr/>
        </p:nvSpPr>
        <p:spPr>
          <a:xfrm>
            <a:off x="8846331" y="4506447"/>
            <a:ext cx="2859437" cy="92333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Total Foreign-Born (June/26)</a:t>
            </a:r>
          </a:p>
          <a:p>
            <a:r>
              <a:rPr lang="en-US" dirty="0"/>
              <a:t>Population: 48.6 million</a:t>
            </a:r>
          </a:p>
          <a:p>
            <a:pPr algn="ctr"/>
            <a:r>
              <a:rPr lang="en-US" dirty="0"/>
              <a:t>(This seems too low.)</a:t>
            </a:r>
          </a:p>
        </p:txBody>
      </p:sp>
    </p:spTree>
    <p:extLst>
      <p:ext uri="{BB962C8B-B14F-4D97-AF65-F5344CB8AC3E}">
        <p14:creationId xmlns:p14="http://schemas.microsoft.com/office/powerpoint/2010/main" val="437808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EF615-7BA8-1A1B-C9EF-7D1D48B22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Enc</a:t>
            </a:r>
            <a:r>
              <a:rPr lang="en-US" sz="3800" dirty="0"/>
              <a:t>ounters w/Migrants at the U.S.-Mexico Border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37224-950B-1CC1-6B0D-11F989E09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22</a:t>
            </a:fld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A1BC9C-C39D-B96C-1DE8-C56B262E25D0}"/>
              </a:ext>
            </a:extLst>
          </p:cNvPr>
          <p:cNvSpPr txBox="1"/>
          <p:nvPr/>
        </p:nvSpPr>
        <p:spPr>
          <a:xfrm>
            <a:off x="3376246" y="6471138"/>
            <a:ext cx="82246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www.nbcnews.com</a:t>
            </a:r>
            <a:r>
              <a:rPr lang="en-US" sz="1200" dirty="0"/>
              <a:t>/data-graphics/us-immigration-tracker-follow-arrests-detentions-border-crossings-rcna189148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9CDF2F63-C3BE-9081-E231-1A93F84939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89" y="954892"/>
            <a:ext cx="8750517" cy="512254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771810F-811C-4B12-17DD-785A646D52C1}"/>
              </a:ext>
            </a:extLst>
          </p:cNvPr>
          <p:cNvGrpSpPr/>
          <p:nvPr/>
        </p:nvGrpSpPr>
        <p:grpSpPr>
          <a:xfrm>
            <a:off x="9450832" y="3983421"/>
            <a:ext cx="1964531" cy="1324303"/>
            <a:chOff x="9450832" y="3983421"/>
            <a:chExt cx="1964531" cy="132430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5106A4-E7B2-3708-E567-330ADC43C9C7}"/>
                </a:ext>
              </a:extLst>
            </p:cNvPr>
            <p:cNvSpPr txBox="1"/>
            <p:nvPr/>
          </p:nvSpPr>
          <p:spPr>
            <a:xfrm>
              <a:off x="9873338" y="3983421"/>
              <a:ext cx="154202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2025: Lowest </a:t>
              </a:r>
            </a:p>
            <a:p>
              <a:r>
                <a:rPr lang="en-US" dirty="0"/>
                <a:t>Level in more</a:t>
              </a:r>
            </a:p>
            <a:p>
              <a:r>
                <a:rPr lang="en-US" dirty="0"/>
                <a:t>Than 50 years.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96D53EF-1E8F-C656-FD3B-302AA9F6FD5D}"/>
                </a:ext>
              </a:extLst>
            </p:cNvPr>
            <p:cNvSpPr/>
            <p:nvPr/>
          </p:nvSpPr>
          <p:spPr>
            <a:xfrm>
              <a:off x="9450832" y="4578760"/>
              <a:ext cx="235764" cy="728964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5338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3C9A4E-1B4C-20BA-857C-BD26E1DEA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8273" y="1219625"/>
            <a:ext cx="8310181" cy="47253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818F64-C1F7-B809-C1E9-23BAE5A4F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32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Rec</a:t>
            </a:r>
            <a:r>
              <a:rPr lang="en-US" dirty="0"/>
              <a:t>ent Border Encounters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31606-3EE9-51BF-8880-37982F401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23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ADE930-65F4-EDA8-E276-FF12BA932230}"/>
              </a:ext>
            </a:extLst>
          </p:cNvPr>
          <p:cNvSpPr txBox="1"/>
          <p:nvPr/>
        </p:nvSpPr>
        <p:spPr>
          <a:xfrm>
            <a:off x="8969187" y="206551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2023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44B368-2EC5-B228-8A3B-624CC271939E}"/>
              </a:ext>
            </a:extLst>
          </p:cNvPr>
          <p:cNvSpPr/>
          <p:nvPr/>
        </p:nvSpPr>
        <p:spPr>
          <a:xfrm>
            <a:off x="8956092" y="1990001"/>
            <a:ext cx="678935" cy="48250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303D45B-9F3A-0EE9-29D3-EB4842FFB19A}"/>
              </a:ext>
            </a:extLst>
          </p:cNvPr>
          <p:cNvGrpSpPr/>
          <p:nvPr/>
        </p:nvGrpSpPr>
        <p:grpSpPr>
          <a:xfrm>
            <a:off x="9049941" y="5196401"/>
            <a:ext cx="1409904" cy="482506"/>
            <a:chOff x="6393899" y="5251274"/>
            <a:chExt cx="1409904" cy="48250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AD4299C-7A19-1D78-FF2C-91283273B867}"/>
                </a:ext>
              </a:extLst>
            </p:cNvPr>
            <p:cNvSpPr txBox="1"/>
            <p:nvPr/>
          </p:nvSpPr>
          <p:spPr>
            <a:xfrm>
              <a:off x="6420091" y="5312779"/>
              <a:ext cx="13837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2025 &amp; 2026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66C9225-45EA-A26D-87EE-51F0AA423E86}"/>
                </a:ext>
              </a:extLst>
            </p:cNvPr>
            <p:cNvSpPr/>
            <p:nvPr/>
          </p:nvSpPr>
          <p:spPr>
            <a:xfrm>
              <a:off x="6393899" y="5251274"/>
              <a:ext cx="1409904" cy="482506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B7E497D-93BE-86B1-801A-0925E5F3286C}"/>
              </a:ext>
            </a:extLst>
          </p:cNvPr>
          <p:cNvSpPr txBox="1"/>
          <p:nvPr/>
        </p:nvSpPr>
        <p:spPr>
          <a:xfrm>
            <a:off x="9091685" y="421522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FB0F77-7BE4-C06A-26A4-0AFFBDE83520}"/>
              </a:ext>
            </a:extLst>
          </p:cNvPr>
          <p:cNvSpPr/>
          <p:nvPr/>
        </p:nvSpPr>
        <p:spPr>
          <a:xfrm>
            <a:off x="9065493" y="4153716"/>
            <a:ext cx="678935" cy="48250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B815083-494E-C2F1-32BD-43977F4BB759}"/>
              </a:ext>
            </a:extLst>
          </p:cNvPr>
          <p:cNvGrpSpPr/>
          <p:nvPr/>
        </p:nvGrpSpPr>
        <p:grpSpPr>
          <a:xfrm>
            <a:off x="3806388" y="1712226"/>
            <a:ext cx="1379978" cy="371216"/>
            <a:chOff x="4716022" y="1714109"/>
            <a:chExt cx="1379978" cy="37121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CC3463-9E11-AEF2-3E6E-F30BE1390E65}"/>
                </a:ext>
              </a:extLst>
            </p:cNvPr>
            <p:cNvSpPr txBox="1"/>
            <p:nvPr/>
          </p:nvSpPr>
          <p:spPr>
            <a:xfrm>
              <a:off x="4734537" y="1715993"/>
              <a:ext cx="13614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Dec/23 Peak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E24C9C9-52BC-74BE-C71D-7DBBCF5E4475}"/>
                </a:ext>
              </a:extLst>
            </p:cNvPr>
            <p:cNvSpPr/>
            <p:nvPr/>
          </p:nvSpPr>
          <p:spPr>
            <a:xfrm>
              <a:off x="4716022" y="1714109"/>
              <a:ext cx="1356922" cy="369333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78F1A9D-832E-B84B-E50E-D5688B0A7AE3}"/>
              </a:ext>
            </a:extLst>
          </p:cNvPr>
          <p:cNvSpPr txBox="1"/>
          <p:nvPr/>
        </p:nvSpPr>
        <p:spPr>
          <a:xfrm>
            <a:off x="6330987" y="6456851"/>
            <a:ext cx="53170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www.cbp.gov</a:t>
            </a:r>
            <a:r>
              <a:rPr lang="en-US" sz="1200" dirty="0"/>
              <a:t>/newsroom/stats/southwest-land-border-encounters</a:t>
            </a:r>
          </a:p>
        </p:txBody>
      </p:sp>
    </p:spTree>
    <p:extLst>
      <p:ext uri="{BB962C8B-B14F-4D97-AF65-F5344CB8AC3E}">
        <p14:creationId xmlns:p14="http://schemas.microsoft.com/office/powerpoint/2010/main" val="263805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DE332-FE5D-2A45-911E-6BF86B60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U.S. </a:t>
            </a:r>
            <a:r>
              <a:rPr lang="en-US" dirty="0"/>
              <a:t> Unauthorized Immigration Totals, to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AFB86-7C63-5C4D-830A-FAC8FACE6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24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A37A66-D099-D541-A1C2-5168B1E09F24}"/>
              </a:ext>
            </a:extLst>
          </p:cNvPr>
          <p:cNvSpPr txBox="1"/>
          <p:nvPr/>
        </p:nvSpPr>
        <p:spPr>
          <a:xfrm>
            <a:off x="4148298" y="6456851"/>
            <a:ext cx="8220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Pew Research Center, What we know about unauthorized immigrants living in the U.S., July 22, 2024</a:t>
            </a:r>
          </a:p>
        </p:txBody>
      </p:sp>
      <p:pic>
        <p:nvPicPr>
          <p:cNvPr id="10" name="Content Placeholder 9" descr="A graph showing the growth of a number of years&#10;&#10;AI-generated content may be incorrect.">
            <a:extLst>
              <a:ext uri="{FF2B5EF4-FFF2-40B4-BE49-F238E27FC236}">
                <a16:creationId xmlns:a16="http://schemas.microsoft.com/office/drawing/2014/main" id="{2594909B-5C14-C308-25F3-C7AE3E7FB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34" y="1325562"/>
            <a:ext cx="10235842" cy="4465637"/>
          </a:xfrm>
        </p:spPr>
      </p:pic>
    </p:spTree>
    <p:extLst>
      <p:ext uri="{BB962C8B-B14F-4D97-AF65-F5344CB8AC3E}">
        <p14:creationId xmlns:p14="http://schemas.microsoft.com/office/powerpoint/2010/main" val="1490937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A618E-E88D-6F74-AB5F-27E18C473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21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Growth is Largely…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EF2BC2A-E8CF-550D-EA0F-76CF57D39D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422" y="1092859"/>
            <a:ext cx="9235512" cy="490498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8987C-2868-6988-66E6-726F15E8C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25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8B96FC-204F-0215-124B-5D1F5EC73798}"/>
              </a:ext>
            </a:extLst>
          </p:cNvPr>
          <p:cNvSpPr txBox="1"/>
          <p:nvPr/>
        </p:nvSpPr>
        <p:spPr>
          <a:xfrm>
            <a:off x="3021501" y="6550734"/>
            <a:ext cx="8994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www.pewresearch.org</a:t>
            </a:r>
            <a:r>
              <a:rPr lang="en-US" sz="1200" dirty="0"/>
              <a:t>/race-and-ethnicity/2025/08/21/u-s-unauthorized-immigrant-population-reached-a-record-14-million-in-2023/</a:t>
            </a:r>
          </a:p>
        </p:txBody>
      </p:sp>
    </p:spTree>
    <p:extLst>
      <p:ext uri="{BB962C8B-B14F-4D97-AF65-F5344CB8AC3E}">
        <p14:creationId xmlns:p14="http://schemas.microsoft.com/office/powerpoint/2010/main" val="13889451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15D6-9F3E-04DA-3C75-F0975AE14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06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Typ</a:t>
            </a:r>
            <a:r>
              <a:rPr lang="en-US" dirty="0"/>
              <a:t>es of Protected Status, 2023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7EBE08B-01F5-E4BC-F782-9D7061A4A3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95" y="1273510"/>
            <a:ext cx="8237809" cy="472433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E22B60-BE72-F0AB-E977-82C2C1395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26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9ACBD9-6FD0-5415-7D51-EAA95E5BD6F6}"/>
              </a:ext>
            </a:extLst>
          </p:cNvPr>
          <p:cNvSpPr txBox="1"/>
          <p:nvPr/>
        </p:nvSpPr>
        <p:spPr>
          <a:xfrm>
            <a:off x="3021501" y="6550734"/>
            <a:ext cx="8994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www.pewresearch.org</a:t>
            </a:r>
            <a:r>
              <a:rPr lang="en-US" sz="1200" dirty="0"/>
              <a:t>/race-and-ethnicity/2025/08/21/u-s-unauthorized-immigrant-population-reached-a-record-14-million-in-2023/</a:t>
            </a:r>
          </a:p>
        </p:txBody>
      </p:sp>
    </p:spTree>
    <p:extLst>
      <p:ext uri="{BB962C8B-B14F-4D97-AF65-F5344CB8AC3E}">
        <p14:creationId xmlns:p14="http://schemas.microsoft.com/office/powerpoint/2010/main" val="37330172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2C6D6B-8C99-B7C2-0ACC-5F134FD7B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51566" y="968566"/>
            <a:ext cx="5088866" cy="53464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40A17F-A627-164B-ABE1-55D0BF052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U.S. </a:t>
            </a:r>
            <a:r>
              <a:rPr lang="en-US" dirty="0"/>
              <a:t> Unauthorized Immigration: Labor Force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D4ADDD-519B-CE46-BCCA-D5B15755A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27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6DE65C-119C-7698-50A8-C4ACCB9BE407}"/>
              </a:ext>
            </a:extLst>
          </p:cNvPr>
          <p:cNvSpPr txBox="1"/>
          <p:nvPr/>
        </p:nvSpPr>
        <p:spPr>
          <a:xfrm>
            <a:off x="9044854" y="3562146"/>
            <a:ext cx="1782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6% of labor force</a:t>
            </a:r>
          </a:p>
          <a:p>
            <a:r>
              <a:rPr lang="en-US" dirty="0"/>
              <a:t>4% of population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C0EDC6-D506-2AAB-671E-412BFFC17330}"/>
              </a:ext>
            </a:extLst>
          </p:cNvPr>
          <p:cNvSpPr txBox="1"/>
          <p:nvPr/>
        </p:nvSpPr>
        <p:spPr>
          <a:xfrm>
            <a:off x="4644245" y="6445060"/>
            <a:ext cx="6932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Pew Research Center, What we know about unauthorized immigrants living in the U.S., July 22, 2024</a:t>
            </a:r>
          </a:p>
        </p:txBody>
      </p:sp>
    </p:spTree>
    <p:extLst>
      <p:ext uri="{BB962C8B-B14F-4D97-AF65-F5344CB8AC3E}">
        <p14:creationId xmlns:p14="http://schemas.microsoft.com/office/powerpoint/2010/main" val="467375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A02B2-7159-563B-BC75-5E634B0FF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B04A8A-9A39-D4C1-5F71-01BCFC9E3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BCF05-8010-FF87-D4F6-16FBACA63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901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BCE81-6ABF-1348-91B2-A93F9178F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y Do We Care?  Economic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242A6-158C-D24E-B5BC-1CA866666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6543" y="1602225"/>
            <a:ext cx="7177900" cy="4351338"/>
          </a:xfrm>
        </p:spPr>
        <p:txBody>
          <a:bodyPr>
            <a:normAutofit/>
          </a:bodyPr>
          <a:lstStyle/>
          <a:p>
            <a:r>
              <a:rPr lang="en-US" b="0" dirty="0"/>
              <a:t>Conventional Wisdom Issues:</a:t>
            </a:r>
          </a:p>
          <a:p>
            <a:pPr lvl="1"/>
            <a:r>
              <a:rPr lang="en-US" sz="2800" b="1" dirty="0"/>
              <a:t>Labor markets: Wages and Jobs</a:t>
            </a:r>
          </a:p>
          <a:p>
            <a:pPr lvl="1"/>
            <a:r>
              <a:rPr lang="en-US" sz="2800" b="1" dirty="0"/>
              <a:t>Government Revenue and Spending</a:t>
            </a:r>
          </a:p>
          <a:p>
            <a:pPr lvl="1"/>
            <a:r>
              <a:rPr lang="en-US" sz="2800" b="1" dirty="0"/>
              <a:t>Crime</a:t>
            </a:r>
          </a:p>
          <a:p>
            <a:r>
              <a:rPr lang="en-US" b="0" dirty="0"/>
              <a:t>Other issues (that don’t get talked about much):</a:t>
            </a:r>
          </a:p>
          <a:p>
            <a:pPr lvl="1"/>
            <a:r>
              <a:rPr lang="en-US" sz="2800" b="1" dirty="0"/>
              <a:t>Gross Domestic Product (GDP)</a:t>
            </a:r>
          </a:p>
          <a:p>
            <a:pPr lvl="1"/>
            <a:r>
              <a:rPr lang="en-US" sz="2800" b="1" dirty="0"/>
              <a:t>Innovation and Entrepreneurship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B01EB-E343-3A49-B16C-BBCD5676D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394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70EF-8EDB-7745-8BB2-2100735B8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296" y="12032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Co</a:t>
            </a:r>
            <a:r>
              <a:rPr lang="en-US" dirty="0"/>
              <a:t>urse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22FA3-29B6-8E48-8CFA-C14EC58E7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53331"/>
            <a:ext cx="11177751" cy="4351338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dirty="0"/>
              <a:t>Contemporary Economic Policy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1 (7/8): 	US Economic Update</a:t>
            </a:r>
          </a:p>
          <a:p>
            <a:pPr lvl="1">
              <a:spcAft>
                <a:spcPts val="1000"/>
              </a:spcAft>
            </a:pPr>
            <a:r>
              <a:rPr lang="en-US" b="1" dirty="0"/>
              <a:t>Week 2 (7/15): 	The Economics of Immigration</a:t>
            </a:r>
          </a:p>
          <a:p>
            <a:pPr lvl="1">
              <a:spcAft>
                <a:spcPts val="1000"/>
              </a:spcAft>
            </a:pPr>
            <a:r>
              <a:rPr lang="en-US" dirty="0">
                <a:solidFill>
                  <a:srgbClr val="00B050"/>
                </a:solidFill>
              </a:rPr>
              <a:t>Week 3 (7/22):	Saving Social Security (Geof Woglom, Amherst University)</a:t>
            </a:r>
          </a:p>
          <a:p>
            <a:pPr lvl="1">
              <a:spcAft>
                <a:spcPts val="1000"/>
              </a:spcAft>
            </a:pPr>
            <a:r>
              <a:rPr lang="en-US" dirty="0">
                <a:solidFill>
                  <a:srgbClr val="00B050"/>
                </a:solidFill>
              </a:rPr>
              <a:t>Week 4 (7/29):	Tariff Economics (Jon Haveman, NEED)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C9F29-08F6-1440-B2E7-4A98F5584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5457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86A8A-B2FB-E84A-8092-F417A6CBB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858" y="16329"/>
            <a:ext cx="1055624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GD</a:t>
            </a:r>
            <a:r>
              <a:rPr lang="en-US" dirty="0"/>
              <a:t>P: How Does This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C34B1-7664-B94A-BE13-AF97388F9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0710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determines the size of an economy?</a:t>
            </a:r>
          </a:p>
          <a:p>
            <a:pPr lvl="1"/>
            <a:r>
              <a:rPr lang="en-US" dirty="0"/>
              <a:t>Physical capital</a:t>
            </a:r>
          </a:p>
          <a:p>
            <a:pPr lvl="1"/>
            <a:r>
              <a:rPr lang="en-US" dirty="0"/>
              <a:t>Technology/productivity</a:t>
            </a:r>
          </a:p>
          <a:p>
            <a:pPr lvl="1"/>
            <a:r>
              <a:rPr lang="en-US" dirty="0"/>
              <a:t>The number of workers</a:t>
            </a:r>
          </a:p>
          <a:p>
            <a:pPr lvl="2"/>
            <a:r>
              <a:rPr lang="en-US" dirty="0"/>
              <a:t>Immigration adds to the number of workers.</a:t>
            </a:r>
          </a:p>
          <a:p>
            <a:r>
              <a:rPr lang="en-US" dirty="0"/>
              <a:t>Number of immigrants in the labor force is high</a:t>
            </a:r>
          </a:p>
          <a:p>
            <a:pPr lvl="1"/>
            <a:r>
              <a:rPr lang="en-US" dirty="0"/>
              <a:t>31.9 million foreign-born persons ages 16+ in the labor force in June/26.</a:t>
            </a:r>
          </a:p>
          <a:p>
            <a:pPr lvl="2"/>
            <a:r>
              <a:rPr lang="en-US" sz="2200" dirty="0"/>
              <a:t>Down from 33.7 million in March/25.</a:t>
            </a:r>
          </a:p>
          <a:p>
            <a:pPr lvl="1"/>
            <a:r>
              <a:rPr lang="en-US" dirty="0"/>
              <a:t>18.8% of the total US workforce.</a:t>
            </a:r>
          </a:p>
          <a:p>
            <a:pPr lvl="2"/>
            <a:r>
              <a:rPr lang="en-US" sz="2000" dirty="0"/>
              <a:t>Down from 19.7 in March/25.</a:t>
            </a:r>
          </a:p>
          <a:p>
            <a:r>
              <a:rPr lang="en-US" dirty="0"/>
              <a:t>Evidence</a:t>
            </a:r>
          </a:p>
          <a:p>
            <a:pPr lvl="1"/>
            <a:r>
              <a:rPr lang="en-US" dirty="0"/>
              <a:t>Immigrants added 11% to GDP ($2 trillion) in 2016.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2B726-8AF5-C344-AD86-78D13A168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30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0198DA-3010-4A88-8E31-FBB4B7527E35}"/>
              </a:ext>
            </a:extLst>
          </p:cNvPr>
          <p:cNvSpPr txBox="1"/>
          <p:nvPr/>
        </p:nvSpPr>
        <p:spPr>
          <a:xfrm>
            <a:off x="5104685" y="6395296"/>
            <a:ext cx="6602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Federal Reserve Bank of St. Louis (https://</a:t>
            </a:r>
            <a:r>
              <a:rPr lang="en-US" sz="1000" dirty="0" err="1"/>
              <a:t>fred.stlouisfed.org</a:t>
            </a:r>
            <a:r>
              <a:rPr lang="en-US" sz="1000" dirty="0"/>
              <a:t>/)</a:t>
            </a:r>
          </a:p>
          <a:p>
            <a:r>
              <a:rPr lang="en-US" sz="1000" dirty="0"/>
              <a:t>National Academies of Sciences, Engineering, and Medicine (2017) “The Economic and Fiscal Consequences of Immigration”.</a:t>
            </a:r>
          </a:p>
        </p:txBody>
      </p:sp>
    </p:spTree>
    <p:extLst>
      <p:ext uri="{BB962C8B-B14F-4D97-AF65-F5344CB8AC3E}">
        <p14:creationId xmlns:p14="http://schemas.microsoft.com/office/powerpoint/2010/main" val="266289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64DA6-799F-8A51-A870-7501400C6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7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U.S. </a:t>
            </a:r>
            <a:r>
              <a:rPr lang="en-US" sz="3600" dirty="0"/>
              <a:t>Immigrant Population and Share over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07526-2B0D-278A-56A3-20BA6C3D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31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01967C-31B2-34CE-DAA6-D82C1945D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1952" y="1004715"/>
            <a:ext cx="7772400" cy="52662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C4C583-FC5E-659B-A3F5-90B2761EE493}"/>
              </a:ext>
            </a:extLst>
          </p:cNvPr>
          <p:cNvSpPr txBox="1"/>
          <p:nvPr/>
        </p:nvSpPr>
        <p:spPr>
          <a:xfrm>
            <a:off x="5389717" y="2261495"/>
            <a:ext cx="14125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1850-2024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E86AB83-1A6F-2D2D-7A79-15D5E7847DEE}"/>
              </a:ext>
            </a:extLst>
          </p:cNvPr>
          <p:cNvGrpSpPr/>
          <p:nvPr/>
        </p:nvGrpSpPr>
        <p:grpSpPr>
          <a:xfrm>
            <a:off x="6802283" y="1004715"/>
            <a:ext cx="2743200" cy="4404412"/>
            <a:chOff x="6439437" y="1107583"/>
            <a:chExt cx="2498501" cy="430154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28ED593-E0C2-05D3-69C4-7B5A48699E83}"/>
                </a:ext>
              </a:extLst>
            </p:cNvPr>
            <p:cNvSpPr/>
            <p:nvPr/>
          </p:nvSpPr>
          <p:spPr>
            <a:xfrm>
              <a:off x="6439437" y="1107583"/>
              <a:ext cx="2498501" cy="4301544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1C5440-46C5-185D-C636-CEFBEBB3F650}"/>
                </a:ext>
              </a:extLst>
            </p:cNvPr>
            <p:cNvSpPr txBox="1"/>
            <p:nvPr/>
          </p:nvSpPr>
          <p:spPr>
            <a:xfrm>
              <a:off x="7016547" y="3256568"/>
              <a:ext cx="134427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60 YEARS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A0EF356-8E68-5752-A9D5-0FA84EAD2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099" y="1450797"/>
            <a:ext cx="3810000" cy="431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3A52A5-F0DD-6833-1D3C-C698DBE6DE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598" y="1151314"/>
            <a:ext cx="2717800" cy="431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1C276A7-C88F-B59C-C429-F8690343AE2F}"/>
              </a:ext>
            </a:extLst>
          </p:cNvPr>
          <p:cNvSpPr txBox="1"/>
          <p:nvPr/>
        </p:nvSpPr>
        <p:spPr>
          <a:xfrm>
            <a:off x="6229480" y="6456851"/>
            <a:ext cx="53647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www.migrationpolicy.org</a:t>
            </a:r>
            <a:r>
              <a:rPr lang="en-US" sz="1200" dirty="0"/>
              <a:t>/data-tool/us-immigrant-population-share</a:t>
            </a:r>
          </a:p>
        </p:txBody>
      </p:sp>
    </p:spTree>
    <p:extLst>
      <p:ext uri="{BB962C8B-B14F-4D97-AF65-F5344CB8AC3E}">
        <p14:creationId xmlns:p14="http://schemas.microsoft.com/office/powerpoint/2010/main" val="114730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F2007-E5BE-9E19-5686-9112AB32C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813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migrant Share of US Population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E9B233B-23BC-2172-DF05-274863CC3A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0" y="1600200"/>
            <a:ext cx="6904341" cy="516595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A7ED5-D11B-7C50-7AE9-54E358E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32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5E913A-6A95-3C03-4C9B-BC8F024B151D}"/>
              </a:ext>
            </a:extLst>
          </p:cNvPr>
          <p:cNvSpPr txBox="1"/>
          <p:nvPr/>
        </p:nvSpPr>
        <p:spPr>
          <a:xfrm>
            <a:off x="838200" y="2964873"/>
            <a:ext cx="1226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12.4 %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1885EB91-4F1F-2766-0314-121A1322BFA1}"/>
              </a:ext>
            </a:extLst>
          </p:cNvPr>
          <p:cNvSpPr/>
          <p:nvPr/>
        </p:nvSpPr>
        <p:spPr>
          <a:xfrm>
            <a:off x="2369127" y="300346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783FC0-C61D-9163-A40D-86C66040F77C}"/>
              </a:ext>
            </a:extLst>
          </p:cNvPr>
          <p:cNvSpPr txBox="1"/>
          <p:nvPr/>
        </p:nvSpPr>
        <p:spPr>
          <a:xfrm>
            <a:off x="11005286" y="2709527"/>
            <a:ext cx="1186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13.9 %</a:t>
            </a:r>
          </a:p>
        </p:txBody>
      </p:sp>
      <p:sp>
        <p:nvSpPr>
          <p:cNvPr id="9" name="Left Arrow 8">
            <a:extLst>
              <a:ext uri="{FF2B5EF4-FFF2-40B4-BE49-F238E27FC236}">
                <a16:creationId xmlns:a16="http://schemas.microsoft.com/office/drawing/2014/main" id="{60CAD1C4-56A5-3C5A-7D05-EE049EC9E23A}"/>
              </a:ext>
            </a:extLst>
          </p:cNvPr>
          <p:cNvSpPr/>
          <p:nvPr/>
        </p:nvSpPr>
        <p:spPr>
          <a:xfrm>
            <a:off x="9837210" y="2709527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5870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aph of a graph showing the growth of a company&#10;&#10;Description automatically generated with medium confidence">
            <a:extLst>
              <a:ext uri="{FF2B5EF4-FFF2-40B4-BE49-F238E27FC236}">
                <a16:creationId xmlns:a16="http://schemas.microsoft.com/office/drawing/2014/main" id="{6961EC88-F734-8EB2-BF84-74649AF40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800" y="944611"/>
            <a:ext cx="9080399" cy="51471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472CE1-1E43-68EE-86B7-46B78C74C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258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Is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dirty="0"/>
              <a:t>mmigration Saving the Day?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74740-8EBD-89E5-0015-0130FD2FA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33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E1476E-55C9-FB5A-4409-7DA3511FC4AB}"/>
              </a:ext>
            </a:extLst>
          </p:cNvPr>
          <p:cNvSpPr txBox="1"/>
          <p:nvPr/>
        </p:nvSpPr>
        <p:spPr>
          <a:xfrm>
            <a:off x="8018331" y="6456851"/>
            <a:ext cx="3543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Source: CBO – The Demographic Outlook, 2026-2056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99983DB-6076-05FC-3781-623DDBCA916C}"/>
              </a:ext>
            </a:extLst>
          </p:cNvPr>
          <p:cNvGrpSpPr/>
          <p:nvPr/>
        </p:nvGrpSpPr>
        <p:grpSpPr>
          <a:xfrm>
            <a:off x="4140924" y="2145037"/>
            <a:ext cx="5033515" cy="2799002"/>
            <a:chOff x="4309422" y="2115900"/>
            <a:chExt cx="5033515" cy="27990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B8AA743-949A-CF0B-B2BB-F37C5AA1444B}"/>
                </a:ext>
              </a:extLst>
            </p:cNvPr>
            <p:cNvSpPr/>
            <p:nvPr/>
          </p:nvSpPr>
          <p:spPr>
            <a:xfrm>
              <a:off x="4309422" y="2241038"/>
              <a:ext cx="1110343" cy="2673864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6AA7F78-B90C-7047-A1A1-EE797BC1FF20}"/>
                </a:ext>
              </a:extLst>
            </p:cNvPr>
            <p:cNvSpPr txBox="1"/>
            <p:nvPr/>
          </p:nvSpPr>
          <p:spPr>
            <a:xfrm>
              <a:off x="5530227" y="2115900"/>
              <a:ext cx="3812710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/>
                <a:t>The majority of additions to the</a:t>
              </a:r>
            </a:p>
            <a:p>
              <a:r>
                <a:rPr lang="en-US" sz="2200" dirty="0"/>
                <a:t>Population in recent years</a:t>
              </a:r>
            </a:p>
            <a:p>
              <a:r>
                <a:rPr lang="en-US" sz="2200" dirty="0"/>
                <a:t>Have come from immigration.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484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FDD8F-5DA3-1CB9-CA3D-37C8E1DF1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656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Not</a:t>
            </a:r>
            <a:r>
              <a:rPr lang="en-US" dirty="0"/>
              <a:t> A Whopping Big Increase in Population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9F0AC-CA1F-A013-95A5-C8BE2655B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34</a:t>
            </a:fld>
            <a:endParaRPr lang="en-GB"/>
          </a:p>
        </p:txBody>
      </p:sp>
      <p:pic>
        <p:nvPicPr>
          <p:cNvPr id="5" name="FRED Graph Chart" descr="FRED Graph">
            <a:hlinkClick r:id="rId2" tooltip="View this chart in your browser. "/>
            <a:extLst>
              <a:ext uri="{FF2B5EF4-FFF2-40B4-BE49-F238E27FC236}">
                <a16:creationId xmlns:a16="http://schemas.microsoft.com/office/drawing/2014/main" id="{529CA7F6-B6EF-B7D2-1710-A894735B1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215" y="1011292"/>
            <a:ext cx="9159760" cy="521893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CAB27E4-C9A0-46BB-80D3-0492189D000B}"/>
              </a:ext>
            </a:extLst>
          </p:cNvPr>
          <p:cNvSpPr/>
          <p:nvPr/>
        </p:nvSpPr>
        <p:spPr>
          <a:xfrm>
            <a:off x="9958850" y="3746398"/>
            <a:ext cx="678935" cy="154087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7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5A815-81E3-F614-B223-B7C512074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96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migrants to the Rescue!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8B434BF-EEAA-ED3D-002D-A72A9468E4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186996" y="1126671"/>
            <a:ext cx="10207110" cy="510355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E69E3-7376-5D01-A24C-1D1D75BC5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4316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3629F-5E2B-4819-E260-62A74C150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594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Job</a:t>
            </a:r>
            <a:r>
              <a:rPr lang="en-US" dirty="0"/>
              <a:t>s: Conventional Wisdom…Upended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398C1-9540-0B25-4BEA-2982362F4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is the conventional wisdom?</a:t>
            </a:r>
          </a:p>
          <a:p>
            <a:pPr lvl="1"/>
            <a:r>
              <a:rPr lang="en-US" dirty="0"/>
              <a:t>Low-skilled immigrants come in and take jobs from low-skilled native-born individuals.</a:t>
            </a:r>
          </a:p>
          <a:p>
            <a:pPr lvl="2"/>
            <a:r>
              <a:rPr lang="en-US" dirty="0"/>
              <a:t>1-1 tradeoff.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/>
              <a:t>What does new research show?</a:t>
            </a:r>
          </a:p>
          <a:p>
            <a:pPr lvl="1"/>
            <a:r>
              <a:rPr lang="en-US" dirty="0"/>
              <a:t>Low-skilled immigrants contribute positively to the economy.</a:t>
            </a:r>
          </a:p>
          <a:p>
            <a:pPr lvl="2"/>
            <a:r>
              <a:rPr lang="en-US" dirty="0"/>
              <a:t>Every 100 low-skilled immigrants: create 9 jobs for low-skilled native-born.</a:t>
            </a:r>
          </a:p>
          <a:p>
            <a:pPr lvl="2"/>
            <a:r>
              <a:rPr lang="en-US" dirty="0"/>
              <a:t>They create opportunities for </a:t>
            </a:r>
            <a:r>
              <a:rPr lang="en-US" u="sng" dirty="0"/>
              <a:t>low-skilled</a:t>
            </a:r>
            <a:r>
              <a:rPr lang="en-US" dirty="0"/>
              <a:t> native-born workers.</a:t>
            </a:r>
          </a:p>
          <a:p>
            <a:pPr lvl="2"/>
            <a:r>
              <a:rPr lang="en-US" dirty="0"/>
              <a:t>They create opportunities for </a:t>
            </a:r>
            <a:r>
              <a:rPr lang="en-US" u="sng" dirty="0"/>
              <a:t>high-skilled</a:t>
            </a:r>
            <a:r>
              <a:rPr lang="en-US" dirty="0"/>
              <a:t> native-born workers.</a:t>
            </a:r>
          </a:p>
          <a:p>
            <a:pPr lvl="1"/>
            <a:r>
              <a:rPr lang="en-US" dirty="0"/>
              <a:t>Low-skilled immigrants take jobs that native-born don’t want.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D2AB3-658A-7365-DC68-166343B6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15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E1315-38A4-515C-150F-246FD9BD6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07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Sha</a:t>
            </a:r>
            <a:r>
              <a:rPr lang="en-US" dirty="0"/>
              <a:t>re of Workers in Each Occupations</a:t>
            </a:r>
          </a:p>
        </p:txBody>
      </p:sp>
      <p:pic>
        <p:nvPicPr>
          <p:cNvPr id="6" name="Content Placeholder 5" descr="A graph of a number of workers&#10;&#10;Description automatically generated">
            <a:extLst>
              <a:ext uri="{FF2B5EF4-FFF2-40B4-BE49-F238E27FC236}">
                <a16:creationId xmlns:a16="http://schemas.microsoft.com/office/drawing/2014/main" id="{E14289FE-F7B1-10BF-4745-629FA0D08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0230" y="921350"/>
            <a:ext cx="5728321" cy="542865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44889-C6A0-96FF-D413-BED690007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5636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9818-033C-4242-A84C-0E566E3C6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Pat</a:t>
            </a:r>
            <a:r>
              <a:rPr lang="en-US" dirty="0"/>
              <a:t>hway of Wage and Employment Effects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A4009-24F2-104C-AD7F-3161185E5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38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C50E44-444E-B949-9FAA-4CDF86E0412F}"/>
              </a:ext>
            </a:extLst>
          </p:cNvPr>
          <p:cNvSpPr txBox="1"/>
          <p:nvPr/>
        </p:nvSpPr>
        <p:spPr>
          <a:xfrm>
            <a:off x="1528054" y="1518311"/>
            <a:ext cx="41971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Inflows of Low-Skilled Immigrants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63FF74-638B-1B4D-B293-D43A037F7B03}"/>
              </a:ext>
            </a:extLst>
          </p:cNvPr>
          <p:cNvSpPr txBox="1"/>
          <p:nvPr/>
        </p:nvSpPr>
        <p:spPr>
          <a:xfrm>
            <a:off x="2293489" y="2501255"/>
            <a:ext cx="25838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Previous Immigrants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3DA59C-CE37-FF42-A8D1-E835A9D96EA5}"/>
              </a:ext>
            </a:extLst>
          </p:cNvPr>
          <p:cNvSpPr txBox="1"/>
          <p:nvPr/>
        </p:nvSpPr>
        <p:spPr>
          <a:xfrm>
            <a:off x="1989968" y="3493664"/>
            <a:ext cx="31826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Disadvantaged Minorities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8F19BB-BF12-B94C-B233-0F23AED337AA}"/>
              </a:ext>
            </a:extLst>
          </p:cNvPr>
          <p:cNvSpPr txBox="1"/>
          <p:nvPr/>
        </p:nvSpPr>
        <p:spPr>
          <a:xfrm>
            <a:off x="1905682" y="4384138"/>
            <a:ext cx="31190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Native-born HS Dropouts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181E80-1CA9-4B41-B1AE-73902A22A1B3}"/>
              </a:ext>
            </a:extLst>
          </p:cNvPr>
          <p:cNvCxnSpPr/>
          <p:nvPr/>
        </p:nvCxnSpPr>
        <p:spPr>
          <a:xfrm>
            <a:off x="3465212" y="1951139"/>
            <a:ext cx="0" cy="485475"/>
          </a:xfrm>
          <a:prstGeom prst="line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05238B3-9D19-6F45-8DF1-8E504DF9A412}"/>
              </a:ext>
            </a:extLst>
          </p:cNvPr>
          <p:cNvCxnSpPr/>
          <p:nvPr/>
        </p:nvCxnSpPr>
        <p:spPr>
          <a:xfrm>
            <a:off x="3465212" y="2960441"/>
            <a:ext cx="0" cy="485475"/>
          </a:xfrm>
          <a:prstGeom prst="line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1BB4C84-5C44-3F44-A2AF-AB988FD8C3B6}"/>
              </a:ext>
            </a:extLst>
          </p:cNvPr>
          <p:cNvCxnSpPr/>
          <p:nvPr/>
        </p:nvCxnSpPr>
        <p:spPr>
          <a:xfrm>
            <a:off x="3465212" y="3913145"/>
            <a:ext cx="0" cy="485475"/>
          </a:xfrm>
          <a:prstGeom prst="line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668E68E-8725-EB40-9A92-1D5872AC00B7}"/>
              </a:ext>
            </a:extLst>
          </p:cNvPr>
          <p:cNvSpPr txBox="1"/>
          <p:nvPr/>
        </p:nvSpPr>
        <p:spPr>
          <a:xfrm>
            <a:off x="5633904" y="679697"/>
            <a:ext cx="77491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/>
              <a:t>}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30F50C-2687-C844-9AB5-DC0BB9A3F71D}"/>
              </a:ext>
            </a:extLst>
          </p:cNvPr>
          <p:cNvSpPr txBox="1"/>
          <p:nvPr/>
        </p:nvSpPr>
        <p:spPr>
          <a:xfrm>
            <a:off x="7331484" y="2126246"/>
            <a:ext cx="298761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Order of Impact</a:t>
            </a:r>
          </a:p>
          <a:p>
            <a:endParaRPr lang="en-US" sz="2800" dirty="0"/>
          </a:p>
          <a:p>
            <a:r>
              <a:rPr lang="en-US" sz="2800" dirty="0"/>
              <a:t>Impact is negative, </a:t>
            </a:r>
          </a:p>
          <a:p>
            <a:r>
              <a:rPr lang="en-US" sz="2800" dirty="0"/>
              <a:t>But is smaller</a:t>
            </a:r>
          </a:p>
          <a:p>
            <a:r>
              <a:rPr lang="en-US" sz="2800" dirty="0"/>
              <a:t>at each step.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BC98A3-9910-514F-9D6D-567D70088F12}"/>
              </a:ext>
            </a:extLst>
          </p:cNvPr>
          <p:cNvSpPr txBox="1"/>
          <p:nvPr/>
        </p:nvSpPr>
        <p:spPr>
          <a:xfrm>
            <a:off x="1978686" y="5477129"/>
            <a:ext cx="8234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Positive influence on wages and employment of other workers.</a:t>
            </a:r>
          </a:p>
        </p:txBody>
      </p:sp>
    </p:spTree>
    <p:extLst>
      <p:ext uri="{BB962C8B-B14F-4D97-AF65-F5344CB8AC3E}">
        <p14:creationId xmlns:p14="http://schemas.microsoft.com/office/powerpoint/2010/main" val="20828813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D97F7-C173-3844-BA1F-9FFA56F74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Skil</a:t>
            </a:r>
            <a:r>
              <a:rPr lang="en-US" dirty="0"/>
              <a:t>led Immigrants and Innovation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B3CE2-9C5F-AD46-95E6-9478378B7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1% increase in the share of the immigrant college graduate population:</a:t>
            </a:r>
          </a:p>
          <a:p>
            <a:pPr lvl="1"/>
            <a:r>
              <a:rPr lang="en-US" dirty="0"/>
              <a:t>9-18% increase in patenting per capita</a:t>
            </a:r>
          </a:p>
          <a:p>
            <a:pPr lvl="1"/>
            <a:r>
              <a:rPr lang="en-US" dirty="0"/>
              <a:t>Increased immigration increases patenting by native-born population.</a:t>
            </a:r>
          </a:p>
          <a:p>
            <a:r>
              <a:rPr lang="en-US" dirty="0"/>
              <a:t>In the 1990s:</a:t>
            </a:r>
          </a:p>
          <a:p>
            <a:pPr lvl="1"/>
            <a:r>
              <a:rPr lang="en-US" dirty="0"/>
              <a:t>Increased skilled immigration accounts for </a:t>
            </a:r>
            <a:r>
              <a:rPr lang="en-US" b="1" dirty="0"/>
              <a:t>one-third of increased patenting</a:t>
            </a:r>
            <a:r>
              <a:rPr lang="en-US" dirty="0"/>
              <a:t> in that decade.</a:t>
            </a:r>
          </a:p>
          <a:p>
            <a:pPr lvl="1"/>
            <a:r>
              <a:rPr lang="en-US" dirty="0"/>
              <a:t>This translates into a </a:t>
            </a:r>
            <a:r>
              <a:rPr lang="en-US" b="1" dirty="0"/>
              <a:t>1.4-2.5% increase in GDP </a:t>
            </a:r>
            <a:r>
              <a:rPr lang="en-US" dirty="0"/>
              <a:t>per capita by the end of the decade.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7D936-0061-B645-AA1F-E3A0D795C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39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4B8B9F-72A4-4727-9D25-FB89B0C76E79}"/>
              </a:ext>
            </a:extLst>
          </p:cNvPr>
          <p:cNvSpPr txBox="1"/>
          <p:nvPr/>
        </p:nvSpPr>
        <p:spPr>
          <a:xfrm>
            <a:off x="3302000" y="6477000"/>
            <a:ext cx="5825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Hunt and Gauthier-Loiselle (2008).</a:t>
            </a:r>
          </a:p>
        </p:txBody>
      </p:sp>
    </p:spTree>
    <p:extLst>
      <p:ext uri="{BB962C8B-B14F-4D97-AF65-F5344CB8AC3E}">
        <p14:creationId xmlns:p14="http://schemas.microsoft.com/office/powerpoint/2010/main" val="1165831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7AF01-9403-8B45-9B3D-54F69C904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9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Sub</a:t>
            </a:r>
            <a:r>
              <a:rPr lang="en-US" dirty="0"/>
              <a:t>mitting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6BCC2-1252-644F-A5FE-9BA98B69F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Submit questions in the chat.</a:t>
            </a:r>
          </a:p>
          <a:p>
            <a:pPr lvl="1"/>
            <a:r>
              <a:rPr lang="en-US" dirty="0"/>
              <a:t>I will try to handle them as they come up.</a:t>
            </a:r>
          </a:p>
          <a:p>
            <a:r>
              <a:rPr lang="en-US" dirty="0"/>
              <a:t>We will do a verbal Q&amp;A once the material has been presented.</a:t>
            </a:r>
          </a:p>
          <a:p>
            <a:endParaRPr lang="en-US" dirty="0"/>
          </a:p>
          <a:p>
            <a:r>
              <a:rPr lang="en-US" dirty="0"/>
              <a:t>Slides will be available from the NEED website shortly. (</a:t>
            </a:r>
            <a:r>
              <a:rPr lang="en-US" dirty="0">
                <a:hlinkClick r:id="rId3"/>
              </a:rPr>
              <a:t>https://needecon.org/delivered_presentations.php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Also: Break at 10:55 for 5 minutes.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E0C3F-F683-7649-B9E6-AA556310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1839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D97F7-C173-3844-BA1F-9FFA56F74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6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Im</a:t>
            </a:r>
            <a:r>
              <a:rPr lang="en-US" dirty="0"/>
              <a:t>migrants and Entrepreneurship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7D936-0061-B645-AA1F-E3A0D795C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40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6BC315-3302-4F4F-BBB9-933B04F246C1}"/>
              </a:ext>
            </a:extLst>
          </p:cNvPr>
          <p:cNvSpPr txBox="1"/>
          <p:nvPr/>
        </p:nvSpPr>
        <p:spPr>
          <a:xfrm>
            <a:off x="7215809" y="6484087"/>
            <a:ext cx="42539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Magnus Lofstrom from Current Population Survey Data.</a:t>
            </a:r>
          </a:p>
        </p:txBody>
      </p:sp>
      <p:pic>
        <p:nvPicPr>
          <p:cNvPr id="10" name="Content Placeholder 9" descr="A graph of people with numbers and symbols&#10;&#10;AI-generated content may be incorrect.">
            <a:extLst>
              <a:ext uri="{FF2B5EF4-FFF2-40B4-BE49-F238E27FC236}">
                <a16:creationId xmlns:a16="http://schemas.microsoft.com/office/drawing/2014/main" id="{7B203FC2-EBD0-20BE-DB19-2F8A1B1564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965" y="1026089"/>
            <a:ext cx="8009066" cy="5172285"/>
          </a:xfrm>
        </p:spPr>
      </p:pic>
    </p:spTree>
    <p:extLst>
      <p:ext uri="{BB962C8B-B14F-4D97-AF65-F5344CB8AC3E}">
        <p14:creationId xmlns:p14="http://schemas.microsoft.com/office/powerpoint/2010/main" val="24829616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D690-F5BE-E446-98AF-862F6F0C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017" y="298170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For</a:t>
            </a:r>
            <a:r>
              <a:rPr lang="en-US" sz="3800" dirty="0"/>
              <a:t>tune 500: First- and Second-Generation Founders</a:t>
            </a:r>
          </a:p>
        </p:txBody>
      </p:sp>
      <p:pic>
        <p:nvPicPr>
          <p:cNvPr id="6" name="Content Placeholder 5" descr="A close up of a logo&#10;&#10;Description automatically generated">
            <a:extLst>
              <a:ext uri="{FF2B5EF4-FFF2-40B4-BE49-F238E27FC236}">
                <a16:creationId xmlns:a16="http://schemas.microsoft.com/office/drawing/2014/main" id="{41278525-D509-4046-B572-9C529BDA7A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1584" y="926706"/>
            <a:ext cx="4387047" cy="530352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23983-C667-CB43-B3EA-85C55A59F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21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6F4311-5F4B-32D9-F277-326D0C017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42</a:t>
            </a:fld>
            <a:endParaRPr lang="en-GB"/>
          </a:p>
        </p:txBody>
      </p:sp>
      <p:pic>
        <p:nvPicPr>
          <p:cNvPr id="3" name="Picture 2" descr="A screenshot of a cellphone&#10;&#10;Description automatically generated">
            <a:extLst>
              <a:ext uri="{FF2B5EF4-FFF2-40B4-BE49-F238E27FC236}">
                <a16:creationId xmlns:a16="http://schemas.microsoft.com/office/drawing/2014/main" id="{674E1A5A-2AFE-C4BA-7725-AD013AFD2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62649"/>
            <a:ext cx="9290956" cy="587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8353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C31F1-565F-3F4D-9DBB-BBEA89A1F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Government Revenues and Expenditures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A787AD-EBC3-6C41-BC03-75ECC76F5A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F0BEE-4C4A-3047-AB6A-D08D76B3A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371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F93E5-95A3-7C4C-95E6-161EEE68C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Top</a:t>
            </a:r>
            <a:r>
              <a:rPr lang="en-US" dirty="0"/>
              <a:t>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2E27E-5310-3A4E-91F2-02C6FAC64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Basic Question:</a:t>
            </a:r>
          </a:p>
          <a:p>
            <a:pPr lvl="1"/>
            <a:r>
              <a:rPr lang="en-US" dirty="0"/>
              <a:t>Taxes (income, sales, and other) immigrants pay vs. government expenditures on public benefits and services they receive.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More complicated:</a:t>
            </a:r>
          </a:p>
          <a:p>
            <a:pPr lvl="1"/>
            <a:r>
              <a:rPr lang="en-US" dirty="0"/>
              <a:t>Immigrants also affect the fiscal equation for many native-born residents.</a:t>
            </a:r>
          </a:p>
          <a:p>
            <a:pPr lvl="2"/>
            <a:r>
              <a:rPr lang="en-US" dirty="0"/>
              <a:t>Indirectly through labor and capital markets.</a:t>
            </a:r>
          </a:p>
          <a:p>
            <a:pPr lvl="2"/>
            <a:r>
              <a:rPr lang="en-US" dirty="0"/>
              <a:t>Changes in wages and the return to capital.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673F82-C020-F648-99EE-C19203A3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70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4B135-034B-9144-9ADF-7496CB87E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5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Age</a:t>
            </a:r>
            <a:r>
              <a:rPr lang="en-US" dirty="0"/>
              <a:t>-Specific Taxes and Benefits</a:t>
            </a:r>
          </a:p>
        </p:txBody>
      </p:sp>
      <p:pic>
        <p:nvPicPr>
          <p:cNvPr id="6" name="Content Placeholder 5" descr="A close up of a map&#10;&#10;Description automatically generated">
            <a:extLst>
              <a:ext uri="{FF2B5EF4-FFF2-40B4-BE49-F238E27FC236}">
                <a16:creationId xmlns:a16="http://schemas.microsoft.com/office/drawing/2014/main" id="{AE42E492-8C25-A34F-9BDE-9C164079CB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2928496" y="934905"/>
            <a:ext cx="7028304" cy="557145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E0B02-7279-A946-B1CE-34C598C90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45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37AC8D-4CEE-5241-A353-D911C6C83FEB}"/>
              </a:ext>
            </a:extLst>
          </p:cNvPr>
          <p:cNvSpPr txBox="1"/>
          <p:nvPr/>
        </p:nvSpPr>
        <p:spPr>
          <a:xfrm>
            <a:off x="4229134" y="1140897"/>
            <a:ext cx="448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 Immigrant Generation, United States, 2012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693EF1-5E4F-0A4E-A666-BF0BF7964404}"/>
              </a:ext>
            </a:extLst>
          </p:cNvPr>
          <p:cNvSpPr txBox="1"/>
          <p:nvPr/>
        </p:nvSpPr>
        <p:spPr>
          <a:xfrm>
            <a:off x="9377618" y="6456851"/>
            <a:ext cx="2532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err="1"/>
              <a:t>Blau</a:t>
            </a:r>
            <a:r>
              <a:rPr lang="en-US" sz="1200" dirty="0"/>
              <a:t> &amp; Mackie (2017), p. 325.</a:t>
            </a:r>
          </a:p>
        </p:txBody>
      </p:sp>
    </p:spTree>
    <p:extLst>
      <p:ext uri="{BB962C8B-B14F-4D97-AF65-F5344CB8AC3E}">
        <p14:creationId xmlns:p14="http://schemas.microsoft.com/office/powerpoint/2010/main" val="31890644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23425-C70D-5340-A888-A1D0EFF72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at Do We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B08CD-79B5-114D-900F-7D33C1AF3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Immigrants who arrive while of working age:</a:t>
            </a:r>
          </a:p>
          <a:p>
            <a:pPr lvl="1"/>
            <a:r>
              <a:rPr lang="en-US" dirty="0"/>
              <a:t>Are, on average, net contributors.</a:t>
            </a:r>
          </a:p>
          <a:p>
            <a:pPr lvl="1"/>
            <a:r>
              <a:rPr lang="en-US" dirty="0"/>
              <a:t>21-year-old with a high school diploma: +$126,000 over a lifetime.</a:t>
            </a:r>
          </a:p>
          <a:p>
            <a:pPr lvl="2"/>
            <a:r>
              <a:rPr lang="en-US" dirty="0"/>
              <a:t>Though this value gradually declines with age at arrival.</a:t>
            </a:r>
          </a:p>
          <a:p>
            <a:pPr lvl="2"/>
            <a:r>
              <a:rPr lang="en-US" dirty="0"/>
              <a:t>Turns negative for arrivals of age 35+.</a:t>
            </a:r>
          </a:p>
          <a:p>
            <a:r>
              <a:rPr lang="en-US" dirty="0"/>
              <a:t>Net contribution crucially depends on characteristics</a:t>
            </a:r>
          </a:p>
          <a:p>
            <a:pPr lvl="1"/>
            <a:r>
              <a:rPr lang="en-US" dirty="0"/>
              <a:t>Age distribution, family composition, health status, fertility patterns</a:t>
            </a:r>
          </a:p>
          <a:p>
            <a:pPr lvl="1"/>
            <a:r>
              <a:rPr lang="en-US" dirty="0"/>
              <a:t>Temporary or permanent relocation</a:t>
            </a:r>
          </a:p>
          <a:p>
            <a:pPr lvl="1"/>
            <a:r>
              <a:rPr lang="en-US" dirty="0"/>
              <a:t>Employment in the legal labor market</a:t>
            </a:r>
          </a:p>
          <a:p>
            <a:pPr lvl="1"/>
            <a:r>
              <a:rPr lang="en-US" dirty="0"/>
              <a:t>Authorized or unauthorized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A68A18-D2C3-4D47-8900-D04C984EA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02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9FD38-EE29-0B46-9A7F-53F46F33E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Bot</a:t>
            </a:r>
            <a:r>
              <a:rPr lang="en-US" dirty="0"/>
              <a:t>tom Line/Consensus of Estimates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5AE7C-6F2A-024C-906E-5FF43F4DC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Federal</a:t>
            </a:r>
            <a:r>
              <a:rPr lang="en-US" sz="3200" b="0" dirty="0"/>
              <a:t> level: fiscal impact is generally </a:t>
            </a:r>
            <a:r>
              <a:rPr lang="en-US" sz="3200" dirty="0"/>
              <a:t>positive</a:t>
            </a:r>
            <a:r>
              <a:rPr lang="en-US" sz="3200" b="0" dirty="0"/>
              <a:t>.</a:t>
            </a:r>
          </a:p>
          <a:p>
            <a:endParaRPr lang="en-US" sz="3200" dirty="0"/>
          </a:p>
          <a:p>
            <a:r>
              <a:rPr lang="en-US" sz="3200" dirty="0"/>
              <a:t>State and local </a:t>
            </a:r>
            <a:r>
              <a:rPr lang="en-US" sz="3200" b="0" dirty="0"/>
              <a:t>level: typically </a:t>
            </a:r>
            <a:r>
              <a:rPr lang="en-US" sz="3200" dirty="0"/>
              <a:t>negative</a:t>
            </a:r>
            <a:r>
              <a:rPr lang="en-US" sz="3200" b="0" dirty="0"/>
              <a:t> fiscal impact.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44A18-E47E-BD47-8301-67DF6E513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3567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FEF8F-0DD3-8940-A910-A8B2199AD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5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Im</a:t>
            </a:r>
            <a:r>
              <a:rPr lang="en-US" dirty="0"/>
              <a:t>plications for Major Federal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A28D5-66D0-1E40-8B1E-8F953E510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Documented immigrants are less likely to use Social Security and Medicare.</a:t>
            </a:r>
          </a:p>
          <a:p>
            <a:endParaRPr lang="en-US" dirty="0"/>
          </a:p>
          <a:p>
            <a:r>
              <a:rPr lang="en-US" dirty="0"/>
              <a:t>Unauthorized immigrants are ineligible.</a:t>
            </a:r>
          </a:p>
          <a:p>
            <a:pPr lvl="1"/>
            <a:r>
              <a:rPr lang="en-US" dirty="0"/>
              <a:t>They will pay into the system but cannot receive benefits.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Medicaid: not available to legal residents for the first five years.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Provide a source of revenue for an aging population.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A6789-06B2-2D4D-8B55-94E977B2D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84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32535-C13D-6846-B772-84315E0B4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9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Aging US Population</a:t>
            </a:r>
          </a:p>
        </p:txBody>
      </p:sp>
      <p:pic>
        <p:nvPicPr>
          <p:cNvPr id="6" name="Content Placeholder 5" descr="A close up of a map&#10;&#10;Description automatically generated">
            <a:extLst>
              <a:ext uri="{FF2B5EF4-FFF2-40B4-BE49-F238E27FC236}">
                <a16:creationId xmlns:a16="http://schemas.microsoft.com/office/drawing/2014/main" id="{FBFBDE69-64B0-8E41-B4B8-5B997778E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2230272" y="1201026"/>
            <a:ext cx="7731456" cy="5029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327B8-F634-BD4A-B771-2FF097C70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49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30AD3-D3DE-CF45-BF90-CA00615FA42E}"/>
              </a:ext>
            </a:extLst>
          </p:cNvPr>
          <p:cNvSpPr txBox="1"/>
          <p:nvPr/>
        </p:nvSpPr>
        <p:spPr>
          <a:xfrm>
            <a:off x="9292658" y="6456851"/>
            <a:ext cx="24538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err="1"/>
              <a:t>Blau</a:t>
            </a:r>
            <a:r>
              <a:rPr lang="en-US" sz="1200" dirty="0"/>
              <a:t> &amp; Mackie (2017), p. 63.</a:t>
            </a:r>
          </a:p>
        </p:txBody>
      </p:sp>
    </p:spTree>
    <p:extLst>
      <p:ext uri="{BB962C8B-B14F-4D97-AF65-F5344CB8AC3E}">
        <p14:creationId xmlns:p14="http://schemas.microsoft.com/office/powerpoint/2010/main" val="37709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7469" y="2678541"/>
            <a:ext cx="10219508" cy="874970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800" dirty="0"/>
              <a:t>The Economics of Immigration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800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AE01C54-87B5-E047-A90C-F1A958BEF150}"/>
              </a:ext>
            </a:extLst>
          </p:cNvPr>
          <p:cNvSpPr txBox="1">
            <a:spLocks/>
          </p:cNvSpPr>
          <p:nvPr/>
        </p:nvSpPr>
        <p:spPr>
          <a:xfrm>
            <a:off x="3095347" y="4601836"/>
            <a:ext cx="5823751" cy="1704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tx2"/>
                </a:solidFill>
              </a:rPr>
              <a:t>Jon </a:t>
            </a:r>
            <a:r>
              <a:rPr lang="en-US" sz="2800" dirty="0" err="1">
                <a:solidFill>
                  <a:schemeClr val="tx2"/>
                </a:solidFill>
              </a:rPr>
              <a:t>Haveman</a:t>
            </a:r>
            <a:r>
              <a:rPr lang="en-US" sz="2800" dirty="0">
                <a:solidFill>
                  <a:schemeClr val="tx2"/>
                </a:solidFill>
              </a:rPr>
              <a:t>, Ph.D.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1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tx2"/>
                </a:solidFill>
              </a:rPr>
              <a:t>National Economic Education Delegation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DDCD7B4E-2843-5E42-BD7B-2CEA54746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72" y="38112"/>
            <a:ext cx="3492500" cy="2324100"/>
          </a:xfrm>
          <a:prstGeom prst="rect">
            <a:avLst/>
          </a:prstGeom>
        </p:spPr>
      </p:pic>
      <p:pic>
        <p:nvPicPr>
          <p:cNvPr id="7" name="Picture 6" descr="A statue of a person&#10;&#10;Description automatically generated">
            <a:extLst>
              <a:ext uri="{FF2B5EF4-FFF2-40B4-BE49-F238E27FC236}">
                <a16:creationId xmlns:a16="http://schemas.microsoft.com/office/drawing/2014/main" id="{DB2F1D5D-1B3B-5E4F-9B0B-5B9013118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5674" y="3994949"/>
            <a:ext cx="3517900" cy="2311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D72D73-2CBE-92AA-0F87-248AF9DA4A52}"/>
              </a:ext>
            </a:extLst>
          </p:cNvPr>
          <p:cNvSpPr txBox="1"/>
          <p:nvPr/>
        </p:nvSpPr>
        <p:spPr>
          <a:xfrm>
            <a:off x="4169030" y="3404481"/>
            <a:ext cx="36763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OLLI – Dominican University</a:t>
            </a:r>
          </a:p>
          <a:p>
            <a:pPr algn="ctr"/>
            <a:r>
              <a:rPr lang="en-US" sz="2400" dirty="0"/>
              <a:t>July 15, 2026</a:t>
            </a:r>
          </a:p>
        </p:txBody>
      </p:sp>
    </p:spTree>
    <p:extLst>
      <p:ext uri="{BB962C8B-B14F-4D97-AF65-F5344CB8AC3E}">
        <p14:creationId xmlns:p14="http://schemas.microsoft.com/office/powerpoint/2010/main" val="28555171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2DB36-3ADF-9D4D-AA3D-A2E9E0215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5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Im</a:t>
            </a:r>
            <a:r>
              <a:rPr lang="en-US" dirty="0"/>
              <a:t>plications for Social Security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02C15-554E-AF4D-80F6-886F2FD95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50</a:t>
            </a:fld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03DF80F-86CD-953A-8913-6158896167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4" y="1460937"/>
            <a:ext cx="11067592" cy="41722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1ADE05-46B1-254C-7F20-94DF44A30EBE}"/>
              </a:ext>
            </a:extLst>
          </p:cNvPr>
          <p:cNvSpPr txBox="1"/>
          <p:nvPr/>
        </p:nvSpPr>
        <p:spPr>
          <a:xfrm>
            <a:off x="8018331" y="6456851"/>
            <a:ext cx="3543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Source: CBO – The Demographic Outlook, 2026-2056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F9AFAA-BC0A-3D44-DCB1-7E472BF23AEF}"/>
              </a:ext>
            </a:extLst>
          </p:cNvPr>
          <p:cNvSpPr txBox="1"/>
          <p:nvPr/>
        </p:nvSpPr>
        <p:spPr>
          <a:xfrm>
            <a:off x="1793464" y="3477567"/>
            <a:ext cx="36155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Worker to Beneficiary Ratio</a:t>
            </a:r>
          </a:p>
        </p:txBody>
      </p:sp>
    </p:spTree>
    <p:extLst>
      <p:ext uri="{BB962C8B-B14F-4D97-AF65-F5344CB8AC3E}">
        <p14:creationId xmlns:p14="http://schemas.microsoft.com/office/powerpoint/2010/main" val="2914565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72CE1-1E43-68EE-86B7-46B78C74C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748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Is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dirty="0"/>
              <a:t>mmigration Saving the Day?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1FBAF68-9A32-63AC-A677-C3F5866BB1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8067" y="1533323"/>
            <a:ext cx="6641471" cy="386820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74740-8EBD-89E5-0015-0130FD2FA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51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E1476E-55C9-FB5A-4409-7DA3511FC4AB}"/>
              </a:ext>
            </a:extLst>
          </p:cNvPr>
          <p:cNvSpPr txBox="1"/>
          <p:nvPr/>
        </p:nvSpPr>
        <p:spPr>
          <a:xfrm>
            <a:off x="8018331" y="6456851"/>
            <a:ext cx="3543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Source: CBO – The Demographic Outlook, 2023-2053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F57997-CF73-7977-DB68-B578A93E9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29" y="942442"/>
            <a:ext cx="8051574" cy="517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2684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D4C9D-D110-934F-A535-2494EFA21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773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No</a:t>
            </a:r>
            <a:r>
              <a:rPr lang="en-US" dirty="0"/>
              <a:t>n - Economic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B2BEA-F15B-4A47-A868-60BE74B09D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Education</a:t>
            </a:r>
          </a:p>
          <a:p>
            <a:r>
              <a:rPr lang="en-US" dirty="0"/>
              <a:t>Employment and Earnings</a:t>
            </a:r>
          </a:p>
          <a:p>
            <a:r>
              <a:rPr lang="en-US" dirty="0"/>
              <a:t>Occupations</a:t>
            </a:r>
          </a:p>
          <a:p>
            <a:r>
              <a:rPr lang="en-US" dirty="0"/>
              <a:t>Poverty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446CA-9D43-7044-9A2A-165F7457E0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Residential Integration</a:t>
            </a:r>
          </a:p>
          <a:p>
            <a:r>
              <a:rPr lang="en-US" dirty="0"/>
              <a:t>Language</a:t>
            </a:r>
          </a:p>
          <a:p>
            <a:r>
              <a:rPr lang="en-US" dirty="0"/>
              <a:t>Health</a:t>
            </a:r>
          </a:p>
          <a:p>
            <a:r>
              <a:rPr lang="en-US" dirty="0"/>
              <a:t>Family Patterns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5778FE-4068-064D-A78D-11F7F7BC2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52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A236D-A2FB-F74D-B627-0B596656C6A0}"/>
              </a:ext>
            </a:extLst>
          </p:cNvPr>
          <p:cNvSpPr txBox="1"/>
          <p:nvPr/>
        </p:nvSpPr>
        <p:spPr>
          <a:xfrm>
            <a:off x="3842338" y="1342814"/>
            <a:ext cx="4507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Patterns of Integration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9722C6-84EB-6840-9A71-17612594261E}"/>
              </a:ext>
            </a:extLst>
          </p:cNvPr>
          <p:cNvSpPr txBox="1"/>
          <p:nvPr/>
        </p:nvSpPr>
        <p:spPr>
          <a:xfrm>
            <a:off x="3227740" y="5073188"/>
            <a:ext cx="5888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The Big Misconception: Crime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C95BE7-44BE-5042-A414-9AED7C1688E8}"/>
              </a:ext>
            </a:extLst>
          </p:cNvPr>
          <p:cNvSpPr txBox="1"/>
          <p:nvPr/>
        </p:nvSpPr>
        <p:spPr>
          <a:xfrm>
            <a:off x="7098951" y="6439063"/>
            <a:ext cx="4411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i="1" dirty="0"/>
              <a:t>The Integration of Immigrants into American Society </a:t>
            </a:r>
            <a:r>
              <a:rPr lang="en-US" sz="1200" dirty="0"/>
              <a:t>(2015). </a:t>
            </a:r>
          </a:p>
        </p:txBody>
      </p:sp>
    </p:spTree>
    <p:extLst>
      <p:ext uri="{BB962C8B-B14F-4D97-AF65-F5344CB8AC3E}">
        <p14:creationId xmlns:p14="http://schemas.microsoft.com/office/powerpoint/2010/main" val="27883227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66999-4EB3-7F4A-A98A-E3796995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migrants and Crime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5EB3A-0072-1849-937B-6B6795501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Conventional wisdom: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Immigrants commit crimes more frequently than do native-born residents.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Rising immigration leads to rising crime.</a:t>
            </a:r>
          </a:p>
          <a:p>
            <a:endParaRPr lang="en-US" dirty="0"/>
          </a:p>
          <a:p>
            <a:r>
              <a:rPr lang="en-US" dirty="0"/>
              <a:t>What do the data say?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Rates of incarceration are lower for foreign-born than U.S.-born.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Neighborhoods with more immigrants have lower crime rates.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A3795-6C27-4245-A88F-29544E04B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53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4C2A44-D1F3-FD43-BCBE-1B96EB9B9941}"/>
              </a:ext>
            </a:extLst>
          </p:cNvPr>
          <p:cNvSpPr txBox="1"/>
          <p:nvPr/>
        </p:nvSpPr>
        <p:spPr>
          <a:xfrm>
            <a:off x="602166" y="3612995"/>
            <a:ext cx="9054790" cy="23090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4BF3B2-B41F-B848-9A68-D93947A47C66}"/>
              </a:ext>
            </a:extLst>
          </p:cNvPr>
          <p:cNvSpPr txBox="1"/>
          <p:nvPr/>
        </p:nvSpPr>
        <p:spPr>
          <a:xfrm>
            <a:off x="3870070" y="4382810"/>
            <a:ext cx="44518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Let’s Have a Look!</a:t>
            </a:r>
          </a:p>
        </p:txBody>
      </p:sp>
    </p:spTree>
    <p:extLst>
      <p:ext uri="{BB962C8B-B14F-4D97-AF65-F5344CB8AC3E}">
        <p14:creationId xmlns:p14="http://schemas.microsoft.com/office/powerpoint/2010/main" val="47021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C9B78-9B3A-74A5-C2C8-FD11F6F4C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773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Inc</a:t>
            </a:r>
            <a:r>
              <a:rPr lang="en-US" dirty="0"/>
              <a:t>arceration by Immigration Status,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CD65CF-D83E-1CC5-AC73-02B95B89F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54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031CA3-E108-5B2C-C21A-041C0016E38A}"/>
              </a:ext>
            </a:extLst>
          </p:cNvPr>
          <p:cNvSpPr txBox="1"/>
          <p:nvPr/>
        </p:nvSpPr>
        <p:spPr>
          <a:xfrm>
            <a:off x="6940959" y="6456851"/>
            <a:ext cx="4663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Cato Institute, </a:t>
            </a:r>
            <a:r>
              <a:rPr lang="en-US" sz="1200" b="0" i="0" dirty="0">
                <a:effectLst/>
                <a:latin typeface="Crimson Pro Variable"/>
              </a:rPr>
              <a:t>Illegal Immigrant Incarceration Rates, 2010–2023</a:t>
            </a:r>
          </a:p>
        </p:txBody>
      </p:sp>
      <p:pic>
        <p:nvPicPr>
          <p:cNvPr id="10" name="Content Placeholder 9" descr="A graph of a number of people&#10;&#10;Description automatically generated">
            <a:extLst>
              <a:ext uri="{FF2B5EF4-FFF2-40B4-BE49-F238E27FC236}">
                <a16:creationId xmlns:a16="http://schemas.microsoft.com/office/drawing/2014/main" id="{95D3D00B-767B-E9B2-EABE-97A56BCCC4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126" y="1552188"/>
            <a:ext cx="9545747" cy="430386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5FFEA7-BC87-7EC9-FBF2-A095E042CC2D}"/>
              </a:ext>
            </a:extLst>
          </p:cNvPr>
          <p:cNvSpPr txBox="1"/>
          <p:nvPr/>
        </p:nvSpPr>
        <p:spPr>
          <a:xfrm>
            <a:off x="1135120" y="3295877"/>
            <a:ext cx="25723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Unauthorized immigrants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70985A-3209-FA2D-1FE8-EF8E69D3160D}"/>
              </a:ext>
            </a:extLst>
          </p:cNvPr>
          <p:cNvSpPr txBox="1"/>
          <p:nvPr/>
        </p:nvSpPr>
        <p:spPr>
          <a:xfrm>
            <a:off x="1400944" y="4206632"/>
            <a:ext cx="232544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Authorized immigrants</a:t>
            </a:r>
          </a:p>
        </p:txBody>
      </p:sp>
    </p:spTree>
    <p:extLst>
      <p:ext uri="{BB962C8B-B14F-4D97-AF65-F5344CB8AC3E}">
        <p14:creationId xmlns:p14="http://schemas.microsoft.com/office/powerpoint/2010/main" val="14560620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66999-4EB3-7F4A-A98A-E3796995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migrants and Crime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5EB3A-0072-1849-937B-6B6795501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Conventional wisdom: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Immigrants commit crimes more frequently than do native-born residents.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Rising immigration leads to rising crime.</a:t>
            </a:r>
          </a:p>
          <a:p>
            <a:endParaRPr lang="en-US" dirty="0"/>
          </a:p>
          <a:p>
            <a:r>
              <a:rPr lang="en-US" dirty="0"/>
              <a:t>What do the data say?</a:t>
            </a:r>
          </a:p>
          <a:p>
            <a:pPr marL="0" indent="0">
              <a:buNone/>
            </a:pPr>
            <a:endParaRPr lang="en-US" dirty="0"/>
          </a:p>
          <a:p>
            <a:pPr lvl="1">
              <a:spcAft>
                <a:spcPts val="1000"/>
              </a:spcAft>
            </a:pPr>
            <a:r>
              <a:rPr lang="en-US" dirty="0"/>
              <a:t>Rates of incarceration are lower for the foreign born than US born.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Neighborhoods with more immigrants have lower crime rates.</a:t>
            </a:r>
          </a:p>
          <a:p>
            <a:pPr lvl="1"/>
            <a:r>
              <a:rPr lang="en-US" dirty="0"/>
              <a:t>There is no evidence that deporting noncitizen immigrants affects crime rates.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A3795-6C27-4245-A88F-29544E04B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14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0808A-18FC-104A-A25D-21A92CE88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Ab</a:t>
            </a:r>
            <a:r>
              <a:rPr lang="en-US" dirty="0"/>
              <a:t>out Conventional Wisdom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29081-3A0B-9747-AC92-1940D5D67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Native-born unskilled workers</a:t>
            </a:r>
          </a:p>
          <a:p>
            <a:pPr lvl="1"/>
            <a:r>
              <a:rPr lang="en-US" dirty="0"/>
              <a:t>There is some negative impact on their wages.</a:t>
            </a:r>
          </a:p>
          <a:p>
            <a:pPr lvl="1"/>
            <a:r>
              <a:rPr lang="en-US" dirty="0"/>
              <a:t>But who wins and loses depend on the skill mix of immigrants; </a:t>
            </a:r>
          </a:p>
          <a:p>
            <a:pPr lvl="2"/>
            <a:r>
              <a:rPr lang="en-US" dirty="0"/>
              <a:t>when this skill mix changes, so do its effects.</a:t>
            </a:r>
          </a:p>
          <a:p>
            <a:r>
              <a:rPr lang="en-US" dirty="0"/>
              <a:t>Crime</a:t>
            </a:r>
          </a:p>
          <a:p>
            <a:pPr lvl="1"/>
            <a:r>
              <a:rPr lang="en-US" dirty="0"/>
              <a:t>Immigrants, both authorized and unauthorized, commit crimes at much lower rates than do native-born residents.</a:t>
            </a:r>
          </a:p>
          <a:p>
            <a:r>
              <a:rPr lang="en-US" dirty="0"/>
              <a:t>Government programs</a:t>
            </a:r>
          </a:p>
          <a:p>
            <a:pPr lvl="1"/>
            <a:r>
              <a:rPr lang="en-US" b="1" dirty="0"/>
              <a:t>Federal</a:t>
            </a:r>
            <a:r>
              <a:rPr lang="en-US" dirty="0"/>
              <a:t>: immigrants are a source of revenue and stability for some important programs.</a:t>
            </a:r>
          </a:p>
          <a:p>
            <a:pPr lvl="1"/>
            <a:r>
              <a:rPr lang="en-US" b="1" dirty="0"/>
              <a:t>State and local</a:t>
            </a:r>
            <a:r>
              <a:rPr lang="en-US" dirty="0"/>
              <a:t>: because education is funded at the local level, this can be a drain on local government coffers.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3BF033-5425-544B-9904-4A046FD56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9096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5BE34-1E71-4A4B-803E-3C4BD0D61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At</a:t>
            </a:r>
            <a:r>
              <a:rPr lang="en-US" dirty="0"/>
              <a:t> the Same Time….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28296-551D-4344-BDB4-383B5FBF0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Immigrants are often a select group:</a:t>
            </a:r>
          </a:p>
          <a:p>
            <a:pPr lvl="1"/>
            <a:r>
              <a:rPr lang="en-US" dirty="0"/>
              <a:t>Willing to incur an enormous personal or familial cost to better their lives.</a:t>
            </a:r>
          </a:p>
          <a:p>
            <a:r>
              <a:rPr lang="en-US" dirty="0"/>
              <a:t>As a result:</a:t>
            </a:r>
          </a:p>
          <a:p>
            <a:pPr lvl="1"/>
            <a:r>
              <a:rPr lang="en-US" dirty="0"/>
              <a:t>Immigrants tend to be entrepreneurial and to add significantly to economic growth.</a:t>
            </a:r>
          </a:p>
          <a:p>
            <a:r>
              <a:rPr lang="en-US" dirty="0"/>
              <a:t>Although there are distributional issues:</a:t>
            </a:r>
          </a:p>
          <a:p>
            <a:pPr lvl="1"/>
            <a:r>
              <a:rPr lang="en-US" dirty="0"/>
              <a:t>Immigration is an important contributor to economic growth.</a:t>
            </a:r>
          </a:p>
          <a:p>
            <a:pPr lvl="1"/>
            <a:r>
              <a:rPr lang="en-US" dirty="0"/>
              <a:t>Immigration helps to sustain vital government programs.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A005F-6FF0-3843-B700-4DCDD8FB7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0204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6B064-72C7-E048-BAF5-C6078D498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4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Rec</a:t>
            </a:r>
            <a:r>
              <a:rPr lang="en-US" dirty="0"/>
              <a:t>ent Immigration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6BDD3-CFD5-2945-A6C8-D41831B6C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8700" y="2471738"/>
            <a:ext cx="6477000" cy="35353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D0677-EE22-D645-A7FD-215605B80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58</a:t>
            </a:fld>
            <a:endParaRPr lang="en-US"/>
          </a:p>
        </p:txBody>
      </p:sp>
      <p:pic>
        <p:nvPicPr>
          <p:cNvPr id="1026" name="Picture 2" descr="Central American migrants wade across the Rio Grande on February 1, 2019 near El Paso, Texas. ">
            <a:extLst>
              <a:ext uri="{FF2B5EF4-FFF2-40B4-BE49-F238E27FC236}">
                <a16:creationId xmlns:a16="http://schemas.microsoft.com/office/drawing/2014/main" id="{EEC15B1E-A683-C738-342C-51398560B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200" y="2810107"/>
            <a:ext cx="5131514" cy="342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814273-B486-8B30-A506-C3A88905DD9D}"/>
              </a:ext>
            </a:extLst>
          </p:cNvPr>
          <p:cNvSpPr txBox="1"/>
          <p:nvPr/>
        </p:nvSpPr>
        <p:spPr>
          <a:xfrm>
            <a:off x="457200" y="1896181"/>
            <a:ext cx="582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DACA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The Northern Triangle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Temporary Protected Status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Mass Deportations</a:t>
            </a:r>
          </a:p>
        </p:txBody>
      </p:sp>
    </p:spTree>
    <p:extLst>
      <p:ext uri="{BB962C8B-B14F-4D97-AF65-F5344CB8AC3E}">
        <p14:creationId xmlns:p14="http://schemas.microsoft.com/office/powerpoint/2010/main" val="34897729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77F64-2A2F-A993-ABFB-9A2937F32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616" y="18854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DA</a:t>
            </a:r>
            <a:r>
              <a:rPr lang="en-US" dirty="0"/>
              <a:t>CA (Deferred Action for Childhood Arrivals)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05A4F-0FA0-0A7A-EBC3-5CAEA112F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Entered U.S. before age 16, now in U.S. </a:t>
            </a:r>
          </a:p>
          <a:p>
            <a:r>
              <a:rPr lang="en-US" dirty="0"/>
              <a:t>Entered before June 2007.</a:t>
            </a:r>
          </a:p>
          <a:p>
            <a:r>
              <a:rPr lang="en-US" dirty="0"/>
              <a:t>Currently in school, high school grad or honorable discharge from military.</a:t>
            </a:r>
          </a:p>
          <a:p>
            <a:r>
              <a:rPr lang="en-US" dirty="0"/>
              <a:t>No felony conviction or threat to security.</a:t>
            </a:r>
          </a:p>
          <a:p>
            <a:r>
              <a:rPr lang="en-US" dirty="0"/>
              <a:t>Renewable every 2 years.</a:t>
            </a:r>
          </a:p>
          <a:p>
            <a:r>
              <a:rPr lang="en-US" dirty="0"/>
              <a:t>Executive Order by Obama, Trump ended, Biden restored.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9CB92-22C9-CE76-D9F8-846E6A412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630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21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Out</a:t>
            </a:r>
            <a:r>
              <a:rPr lang="en-US" dirty="0"/>
              <a:t>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6272" y="1325563"/>
            <a:ext cx="6939455" cy="4351338"/>
          </a:xfrm>
        </p:spPr>
        <p:txBody>
          <a:bodyPr/>
          <a:lstStyle/>
          <a:p>
            <a:r>
              <a:rPr lang="en-US" dirty="0"/>
              <a:t>Quiz!</a:t>
            </a:r>
          </a:p>
          <a:p>
            <a:r>
              <a:rPr lang="en-US" dirty="0"/>
              <a:t>Why do people migrate?</a:t>
            </a:r>
          </a:p>
          <a:p>
            <a:r>
              <a:rPr lang="en-US" dirty="0"/>
              <a:t>The nature of immigration to the U.S.</a:t>
            </a:r>
          </a:p>
          <a:p>
            <a:r>
              <a:rPr lang="en-US" dirty="0"/>
              <a:t>Economics of immigration</a:t>
            </a:r>
          </a:p>
          <a:p>
            <a:r>
              <a:rPr lang="en-US" dirty="0"/>
              <a:t>Recent immigration issues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800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A405C-99BF-E4F3-7E51-3A632FA49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616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DA</a:t>
            </a:r>
            <a:r>
              <a:rPr lang="en-US" dirty="0"/>
              <a:t>CA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905D1-3B43-BCE0-D77D-51A86C718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784639"/>
          </a:xfrm>
        </p:spPr>
        <p:txBody>
          <a:bodyPr/>
          <a:lstStyle/>
          <a:p>
            <a:r>
              <a:rPr lang="en-US" dirty="0"/>
              <a:t>There have been 825,000 of them.  Arrived prior to June 15, 2007</a:t>
            </a:r>
          </a:p>
          <a:p>
            <a:pPr lvl="1"/>
            <a:r>
              <a:rPr lang="en-US" dirty="0"/>
              <a:t>343,000 employed in essential jobs. (According to DHS: health/education)</a:t>
            </a:r>
          </a:p>
          <a:p>
            <a:pPr lvl="1"/>
            <a:r>
              <a:rPr lang="en-US" dirty="0"/>
              <a:t>168,000 in California</a:t>
            </a:r>
          </a:p>
          <a:p>
            <a:r>
              <a:rPr lang="en-US" dirty="0"/>
              <a:t>1/3 arrived before the age of 5.</a:t>
            </a:r>
          </a:p>
          <a:p>
            <a:r>
              <a:rPr lang="en-US" dirty="0"/>
              <a:t>Average is now 26 years old.</a:t>
            </a:r>
          </a:p>
          <a:p>
            <a:r>
              <a:rPr lang="en-US" dirty="0"/>
              <a:t>1.3 million people live with a DACA individual.</a:t>
            </a:r>
          </a:p>
          <a:p>
            <a:pPr lvl="1"/>
            <a:r>
              <a:rPr lang="en-US" dirty="0"/>
              <a:t>300,000 dependent children.</a:t>
            </a:r>
          </a:p>
          <a:p>
            <a:r>
              <a:rPr lang="en-US" dirty="0"/>
              <a:t>Tax revenues:</a:t>
            </a:r>
          </a:p>
          <a:p>
            <a:pPr lvl="1"/>
            <a:r>
              <a:rPr lang="en-US" dirty="0"/>
              <a:t> $6.2 billion federal, $3.3 billion state.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BD14D5-60EA-CEF5-DC23-C3B97E8EB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972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D522E-1826-0F78-B351-D7A9DCB9E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7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Northern Triangle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C793FB-2DB4-FB45-131A-900F6B15D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61</a:t>
            </a:fld>
            <a:endParaRPr lang="en-US"/>
          </a:p>
        </p:txBody>
      </p:sp>
      <p:pic>
        <p:nvPicPr>
          <p:cNvPr id="4098" name="Picture 2" descr="Why So Many Central Americans Are Seeking Asylum in the U.S. | KQED">
            <a:extLst>
              <a:ext uri="{FF2B5EF4-FFF2-40B4-BE49-F238E27FC236}">
                <a16:creationId xmlns:a16="http://schemas.microsoft.com/office/drawing/2014/main" id="{45066D08-E470-B1A5-81CA-ED06D91D0C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953" y="1064370"/>
            <a:ext cx="7364093" cy="516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9328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0D9DF-693C-5B86-6866-7AAC17FA1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7" y="29093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Nor</a:t>
            </a:r>
            <a:r>
              <a:rPr lang="en-US" dirty="0"/>
              <a:t>thern Triangle Apprehensions</a:t>
            </a:r>
            <a:br>
              <a:rPr lang="en-US" dirty="0"/>
            </a:br>
            <a:r>
              <a:rPr lang="en-US" dirty="0"/>
              <a:t>        </a:t>
            </a:r>
            <a:r>
              <a:rPr lang="en-US" sz="3200" dirty="0">
                <a:solidFill>
                  <a:srgbClr val="FF0000"/>
                </a:solidFill>
              </a:rPr>
              <a:t>(Northern Triangle Countries in Red)</a:t>
            </a:r>
            <a:endParaRPr lang="en-US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BEB5E2-E884-9E57-261C-AEB14ACE48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0" y="1528998"/>
            <a:ext cx="7010400" cy="50099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7D2A9-B68C-A884-E822-C9DB75FA1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8950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4807-49F4-61D0-139E-F41EAAF52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84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</a:t>
            </a:r>
            <a:r>
              <a:rPr lang="en-US" dirty="0"/>
              <a:t>documented Immigrants and TPS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9247F9-AB2B-83DD-14F5-16F50A018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1129" y="1231392"/>
            <a:ext cx="9781621" cy="401116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E8FBF-AB4E-B01A-978E-E159A4537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63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F7323E-2AF2-576E-7940-FEFB564BAE81}"/>
              </a:ext>
            </a:extLst>
          </p:cNvPr>
          <p:cNvSpPr txBox="1"/>
          <p:nvPr/>
        </p:nvSpPr>
        <p:spPr>
          <a:xfrm>
            <a:off x="1658112" y="5084064"/>
            <a:ext cx="3286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Pew Foundation</a:t>
            </a:r>
          </a:p>
        </p:txBody>
      </p:sp>
    </p:spTree>
    <p:extLst>
      <p:ext uri="{BB962C8B-B14F-4D97-AF65-F5344CB8AC3E}">
        <p14:creationId xmlns:p14="http://schemas.microsoft.com/office/powerpoint/2010/main" val="27969870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77595-6B9C-1D0F-E48F-8DF6F33C6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213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Asy</a:t>
            </a:r>
            <a:r>
              <a:rPr lang="en-US" dirty="0"/>
              <a:t>lees and Refugees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70A45-5A91-7074-C12A-5A97897BD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0" i="0" dirty="0">
                <a:solidFill>
                  <a:srgbClr val="202124"/>
                </a:solidFill>
                <a:effectLst/>
              </a:rPr>
              <a:t>Refugees are usually outside the United States when they are screened for resettlement in US.</a:t>
            </a:r>
            <a:endParaRPr lang="en-US" dirty="0">
              <a:solidFill>
                <a:srgbClr val="202124"/>
              </a:solidFill>
            </a:endParaRPr>
          </a:p>
          <a:p>
            <a:r>
              <a:rPr lang="en-US" b="0" i="0" dirty="0">
                <a:solidFill>
                  <a:srgbClr val="202124"/>
                </a:solidFill>
                <a:effectLst/>
              </a:rPr>
              <a:t>Asylum seekers submit their applications while physically present in the United States or at a U.S. port of entry.</a:t>
            </a:r>
          </a:p>
          <a:p>
            <a:r>
              <a:rPr lang="en-US" b="0" i="0" dirty="0">
                <a:solidFill>
                  <a:srgbClr val="202124"/>
                </a:solidFill>
                <a:effectLst/>
              </a:rPr>
              <a:t>Both groups have a pathway to permanent status.</a:t>
            </a:r>
          </a:p>
          <a:p>
            <a:pPr marL="0" indent="0">
              <a:buNone/>
            </a:pPr>
            <a:r>
              <a:rPr lang="en-US" dirty="0">
                <a:solidFill>
                  <a:srgbClr val="202124"/>
                </a:solidFill>
              </a:rPr>
              <a:t>Reason to grant – (US &amp; UNCOR) </a:t>
            </a:r>
            <a:r>
              <a:rPr lang="en-US" b="0" i="0" dirty="0">
                <a:solidFill>
                  <a:srgbClr val="000000"/>
                </a:solidFill>
                <a:effectLst/>
              </a:rPr>
              <a:t>unable to return because of persecution or a well-founded fear of persecution based on:  </a:t>
            </a:r>
            <a:r>
              <a:rPr lang="en-US" b="1" i="0" dirty="0">
                <a:solidFill>
                  <a:srgbClr val="000000"/>
                </a:solidFill>
                <a:effectLst/>
              </a:rPr>
              <a:t>race, religion, nationality, membership in a particular social group, or political opinion.  (</a:t>
            </a:r>
            <a:r>
              <a:rPr lang="en-US" b="1" i="0" u="sng" dirty="0">
                <a:solidFill>
                  <a:srgbClr val="000000"/>
                </a:solidFill>
                <a:effectLst/>
              </a:rPr>
              <a:t>Not economic hardship!</a:t>
            </a:r>
            <a:r>
              <a:rPr lang="en-US" b="1" i="0" dirty="0">
                <a:solidFill>
                  <a:srgbClr val="000000"/>
                </a:solidFill>
                <a:effectLst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</a:rPr>
              <a:t>    </a:t>
            </a:r>
            <a:endParaRPr lang="en-US" b="1" dirty="0">
              <a:solidFill>
                <a:srgbClr val="20212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951A61-20D8-9D05-0DAA-C51E67EDD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07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F8E5D-3E24-00B2-B086-2A9FD6F89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338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Tem</a:t>
            </a:r>
            <a:r>
              <a:rPr lang="en-US" dirty="0"/>
              <a:t>porary Protected Status (TPS)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8C041-BCC9-494B-B774-A1AB2675C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65</a:t>
            </a:fld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72AEB35-6B9A-E5BB-071F-6B4EBCD67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9329"/>
            <a:ext cx="10515600" cy="4762739"/>
          </a:xfrm>
        </p:spPr>
        <p:txBody>
          <a:bodyPr>
            <a:normAutofit/>
          </a:bodyPr>
          <a:lstStyle/>
          <a:p>
            <a:r>
              <a:rPr lang="en-US" dirty="0"/>
              <a:t>The Secretary of Homeland Security can grant.</a:t>
            </a:r>
          </a:p>
          <a:p>
            <a:r>
              <a:rPr lang="en-US" dirty="0"/>
              <a:t>Can be granted to foreign-born persons who can’t return to home country safely due to their country unable to handle their return.</a:t>
            </a:r>
          </a:p>
          <a:p>
            <a:r>
              <a:rPr lang="en-US" dirty="0"/>
              <a:t>Acceptable reasons:</a:t>
            </a:r>
          </a:p>
          <a:p>
            <a:pPr lvl="1"/>
            <a:r>
              <a:rPr lang="en-US" dirty="0"/>
              <a:t>Conflict					- Epidemic</a:t>
            </a:r>
          </a:p>
          <a:p>
            <a:pPr lvl="1"/>
            <a:r>
              <a:rPr lang="en-US" dirty="0"/>
              <a:t>Hurricane or earthquake		- Other temporary conditions</a:t>
            </a:r>
          </a:p>
          <a:p>
            <a:r>
              <a:rPr lang="en-US" dirty="0"/>
              <a:t>Temporary status but can be extended.</a:t>
            </a:r>
          </a:p>
          <a:p>
            <a:r>
              <a:rPr lang="en-US" dirty="0"/>
              <a:t>Can work and travel within the United States.</a:t>
            </a:r>
          </a:p>
          <a:p>
            <a:r>
              <a:rPr lang="en-US" dirty="0"/>
              <a:t>May be eligible for welfare such as TANF, SNAP, Medicaid.</a:t>
            </a:r>
          </a:p>
          <a:p>
            <a:r>
              <a:rPr lang="en-US" dirty="0"/>
              <a:t>No pathway to permanent status.</a:t>
            </a:r>
          </a:p>
        </p:txBody>
      </p:sp>
    </p:spTree>
    <p:extLst>
      <p:ext uri="{BB962C8B-B14F-4D97-AF65-F5344CB8AC3E}">
        <p14:creationId xmlns:p14="http://schemas.microsoft.com/office/powerpoint/2010/main" val="12236118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D7163-A331-F987-953B-6BDCDD22A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526" y="2102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TPS</a:t>
            </a:r>
            <a:r>
              <a:rPr lang="en-US" dirty="0"/>
              <a:t> As of March 31, 2025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72F80D3-1235-23D8-C5FC-7EA8F63A94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4554060"/>
              </p:ext>
            </p:extLst>
          </p:nvPr>
        </p:nvGraphicFramePr>
        <p:xfrm>
          <a:off x="2334269" y="1346583"/>
          <a:ext cx="7166114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3057">
                  <a:extLst>
                    <a:ext uri="{9D8B030D-6E8A-4147-A177-3AD203B41FA5}">
                      <a16:colId xmlns:a16="http://schemas.microsoft.com/office/drawing/2014/main" val="575839094"/>
                    </a:ext>
                  </a:extLst>
                </a:gridCol>
                <a:gridCol w="3583057">
                  <a:extLst>
                    <a:ext uri="{9D8B030D-6E8A-4147-A177-3AD203B41FA5}">
                      <a16:colId xmlns:a16="http://schemas.microsoft.com/office/drawing/2014/main" val="34315518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Country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Individuals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1566776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Venezuela</a:t>
                      </a:r>
                      <a:endParaRPr lang="en-US" sz="1200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605,015</a:t>
                      </a:r>
                      <a:endParaRPr lang="en-US" sz="1200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4242106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Haiti 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 330,735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1608201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El Salvador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 170,125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687763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Ukraine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101,150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3515816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Honduras</a:t>
                      </a:r>
                      <a:endParaRPr lang="en-US" sz="1200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  51,225</a:t>
                      </a:r>
                      <a:endParaRPr lang="en-US" sz="1200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999650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Other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39,150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3482787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1,297,635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370711751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FBDA48-6887-F917-054D-DFD211D1C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66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CDFEE7-262E-28C0-1740-2B8EFC42CB82}"/>
              </a:ext>
            </a:extLst>
          </p:cNvPr>
          <p:cNvSpPr txBox="1"/>
          <p:nvPr/>
        </p:nvSpPr>
        <p:spPr>
          <a:xfrm>
            <a:off x="6096000" y="6456851"/>
            <a:ext cx="52852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forumtogether.org</a:t>
            </a:r>
            <a:r>
              <a:rPr lang="en-US" sz="1200" dirty="0"/>
              <a:t>/article/temporary-protected-status-fact-sheet/</a:t>
            </a:r>
          </a:p>
        </p:txBody>
      </p:sp>
    </p:spTree>
    <p:extLst>
      <p:ext uri="{BB962C8B-B14F-4D97-AF65-F5344CB8AC3E}">
        <p14:creationId xmlns:p14="http://schemas.microsoft.com/office/powerpoint/2010/main" val="7185325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D7163-A331-F987-953B-6BDCDD22A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36" y="3153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TPS</a:t>
            </a:r>
            <a:r>
              <a:rPr lang="en-US" dirty="0"/>
              <a:t> As of March 2026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72F80D3-1235-23D8-C5FC-7EA8F63A94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6398961"/>
              </p:ext>
            </p:extLst>
          </p:nvPr>
        </p:nvGraphicFramePr>
        <p:xfrm>
          <a:off x="1927336" y="1165164"/>
          <a:ext cx="8001000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>
                  <a:extLst>
                    <a:ext uri="{9D8B030D-6E8A-4147-A177-3AD203B41FA5}">
                      <a16:colId xmlns:a16="http://schemas.microsoft.com/office/drawing/2014/main" val="575839094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34315518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Country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Individuals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- 2025 Totals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1566776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sng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Venezuela</a:t>
                      </a:r>
                      <a:endParaRPr lang="en-US" sz="12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sng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605,015 </a:t>
                      </a:r>
                      <a:endParaRPr lang="en-US" sz="12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4242106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Haiti  ???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 330,735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1608201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El Salvador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 170,125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687763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Ukraine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101,150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3515816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sng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Honduras</a:t>
                      </a:r>
                      <a:endParaRPr lang="en-US" sz="12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sng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  51,225</a:t>
                      </a:r>
                      <a:endParaRPr lang="en-US" sz="12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999650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Other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39,150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3482787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sng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1,297,635</a:t>
                      </a:r>
                      <a:r>
                        <a:rPr lang="en-US" sz="2600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</a:t>
                      </a:r>
                      <a:r>
                        <a:rPr lang="en-US" sz="2600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~600,000</a:t>
                      </a:r>
                      <a:endParaRPr lang="en-US" sz="1200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3707117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67547198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FBDA48-6887-F917-054D-DFD211D1C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67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FEBC21-2A10-0697-84B8-9FE8BE38AF9B}"/>
              </a:ext>
            </a:extLst>
          </p:cNvPr>
          <p:cNvSpPr txBox="1"/>
          <p:nvPr/>
        </p:nvSpPr>
        <p:spPr>
          <a:xfrm>
            <a:off x="6096000" y="6456851"/>
            <a:ext cx="52852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forumtogether.org</a:t>
            </a:r>
            <a:r>
              <a:rPr lang="en-US" sz="1200" dirty="0"/>
              <a:t>/article/temporary-protected-status-fact-sheet/</a:t>
            </a:r>
          </a:p>
        </p:txBody>
      </p:sp>
    </p:spTree>
    <p:extLst>
      <p:ext uri="{BB962C8B-B14F-4D97-AF65-F5344CB8AC3E}">
        <p14:creationId xmlns:p14="http://schemas.microsoft.com/office/powerpoint/2010/main" val="129599437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9A863-25A4-B439-B2D8-DF46AA7DA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16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Cur</a:t>
            </a:r>
            <a:r>
              <a:rPr lang="en-US" dirty="0"/>
              <a:t>rent TPS Status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C556182-52F6-6984-1356-111BB04CB1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0191632"/>
              </p:ext>
            </p:extLst>
          </p:nvPr>
        </p:nvGraphicFramePr>
        <p:xfrm>
          <a:off x="3599823" y="1153285"/>
          <a:ext cx="4908274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543">
                  <a:extLst>
                    <a:ext uri="{9D8B030D-6E8A-4147-A177-3AD203B41FA5}">
                      <a16:colId xmlns:a16="http://schemas.microsoft.com/office/drawing/2014/main" val="2765713648"/>
                    </a:ext>
                  </a:extLst>
                </a:gridCol>
                <a:gridCol w="2928731">
                  <a:extLst>
                    <a:ext uri="{9D8B030D-6E8A-4147-A177-3AD203B41FA5}">
                      <a16:colId xmlns:a16="http://schemas.microsoft.com/office/drawing/2014/main" val="19733502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 Effect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Ended but Suspended by Court Order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91364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Salvador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Burma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9226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Lebanon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Ethiopia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351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Sudan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Haiti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2540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Ukraine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Somalia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6406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 Sudan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9670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Syria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6317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236226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E4182D-1C0F-5572-0EAB-980BB98EE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219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17DB2-150B-1372-7269-CAD898090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411" y="13598"/>
            <a:ext cx="9571495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(Mi</a:t>
            </a:r>
            <a:r>
              <a:rPr lang="en-US" dirty="0"/>
              <a:t>nimally) Extended Expiration Dates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F4F549C-EBEF-477F-E7F8-BDAFFB2B50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488" y="1110342"/>
            <a:ext cx="9584741" cy="511988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0FA0C-1FFD-DDEB-3D1C-2F688167C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69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41AFF9-6249-DAC3-F025-7E318890FAB2}"/>
              </a:ext>
            </a:extLst>
          </p:cNvPr>
          <p:cNvSpPr txBox="1"/>
          <p:nvPr/>
        </p:nvSpPr>
        <p:spPr>
          <a:xfrm>
            <a:off x="5346915" y="6456851"/>
            <a:ext cx="6253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www.jdsupra.com</a:t>
            </a:r>
            <a:r>
              <a:rPr lang="en-US" sz="1200" dirty="0"/>
              <a:t>/</a:t>
            </a:r>
            <a:r>
              <a:rPr lang="en-US" sz="1200" dirty="0" err="1"/>
              <a:t>legalnews</a:t>
            </a:r>
            <a:r>
              <a:rPr lang="en-US" sz="1200" dirty="0"/>
              <a:t>/updated-tps-expiration-dates-announced-3831227/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D387FA-AD75-8750-9D5F-175CB2C06046}"/>
              </a:ext>
            </a:extLst>
          </p:cNvPr>
          <p:cNvSpPr txBox="1"/>
          <p:nvPr/>
        </p:nvSpPr>
        <p:spPr>
          <a:xfrm>
            <a:off x="7283374" y="1981878"/>
            <a:ext cx="328166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Other Expiration Dates:</a:t>
            </a:r>
          </a:p>
          <a:p>
            <a:pPr marL="285750" indent="-285750">
              <a:buFontTx/>
              <a:buChar char="-"/>
            </a:pPr>
            <a:r>
              <a:rPr lang="en-US" dirty="0"/>
              <a:t>El Salvador:	Sep. 9, 2026</a:t>
            </a:r>
          </a:p>
          <a:p>
            <a:pPr marL="285750" indent="-285750">
              <a:buFontTx/>
              <a:buChar char="-"/>
            </a:pPr>
            <a:r>
              <a:rPr lang="en-US" dirty="0"/>
              <a:t>Lebanon:	Nov. 27,2026</a:t>
            </a:r>
          </a:p>
          <a:p>
            <a:pPr marL="285750" indent="-285750">
              <a:buFontTx/>
              <a:buChar char="-"/>
            </a:pPr>
            <a:r>
              <a:rPr lang="en-US" dirty="0"/>
              <a:t>Sudan:	Oct. 19, 2026</a:t>
            </a:r>
          </a:p>
          <a:p>
            <a:pPr marL="285750" indent="-285750">
              <a:buFontTx/>
              <a:buChar char="-"/>
            </a:pPr>
            <a:r>
              <a:rPr lang="en-US" dirty="0"/>
              <a:t>Ukraine:	Oct. 19, 2026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dirty="0"/>
              <a:t>~300,000 people</a:t>
            </a:r>
          </a:p>
          <a:p>
            <a:endParaRPr lang="en-US" dirty="0"/>
          </a:p>
          <a:p>
            <a:r>
              <a:rPr lang="en-US" dirty="0"/>
              <a:t>Recall, there were</a:t>
            </a:r>
          </a:p>
          <a:p>
            <a:r>
              <a:rPr lang="en-US" dirty="0"/>
              <a:t>1.3 million on March 31, 2025</a:t>
            </a:r>
          </a:p>
        </p:txBody>
      </p:sp>
    </p:spTree>
    <p:extLst>
      <p:ext uri="{BB962C8B-B14F-4D97-AF65-F5344CB8AC3E}">
        <p14:creationId xmlns:p14="http://schemas.microsoft.com/office/powerpoint/2010/main" val="266899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93472-703F-EC6A-F83A-514999190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68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migration 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F5225-1FAD-3772-65D9-12A029DC36B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0" dirty="0"/>
              <a:t>What % of the U.S. population are not native-born?</a:t>
            </a:r>
          </a:p>
          <a:p>
            <a:pPr lvl="1"/>
            <a:r>
              <a:rPr lang="en-US" b="1" dirty="0"/>
              <a:t>14.5%</a:t>
            </a:r>
          </a:p>
          <a:p>
            <a:r>
              <a:rPr lang="en-US" b="0" dirty="0"/>
              <a:t>What % of the world’s population are not native-born?</a:t>
            </a:r>
          </a:p>
          <a:p>
            <a:pPr lvl="1"/>
            <a:r>
              <a:rPr lang="en-US" b="1" dirty="0"/>
              <a:t>3.6%</a:t>
            </a:r>
          </a:p>
          <a:p>
            <a:r>
              <a:rPr lang="en-US" b="0" dirty="0"/>
              <a:t>How long has the average undocumented immigrant lived in the United States?</a:t>
            </a:r>
          </a:p>
          <a:p>
            <a:pPr lvl="1"/>
            <a:r>
              <a:rPr lang="en-US" b="1" dirty="0"/>
              <a:t>A. 3 months</a:t>
            </a:r>
          </a:p>
          <a:p>
            <a:pPr lvl="1"/>
            <a:r>
              <a:rPr lang="en-US" b="1" dirty="0"/>
              <a:t>B. 2 years</a:t>
            </a:r>
          </a:p>
          <a:p>
            <a:pPr lvl="1"/>
            <a:r>
              <a:rPr lang="en-US" b="1" dirty="0"/>
              <a:t>C. 10 years</a:t>
            </a:r>
          </a:p>
          <a:p>
            <a:pPr lvl="1"/>
            <a:r>
              <a:rPr lang="en-US" b="1" dirty="0"/>
              <a:t>D. 25 years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59B480-E43A-A04D-9ED7-9422AE37CD4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0" dirty="0"/>
              <a:t>21% of children born to native parents are high-income earners (above the middle class).</a:t>
            </a:r>
          </a:p>
          <a:p>
            <a:r>
              <a:rPr lang="en-US" b="0" dirty="0"/>
              <a:t>What % of kids born to immigrants are high-income earners?</a:t>
            </a:r>
          </a:p>
          <a:p>
            <a:pPr lvl="1"/>
            <a:r>
              <a:rPr lang="en-US" dirty="0"/>
              <a:t>A. </a:t>
            </a:r>
            <a:r>
              <a:rPr lang="en-US" b="1" dirty="0"/>
              <a:t>15%</a:t>
            </a:r>
          </a:p>
          <a:p>
            <a:pPr lvl="1"/>
            <a:r>
              <a:rPr lang="en-US" b="1" dirty="0"/>
              <a:t>B. 21%</a:t>
            </a:r>
          </a:p>
          <a:p>
            <a:pPr lvl="1"/>
            <a:r>
              <a:rPr lang="en-US" b="1" dirty="0"/>
              <a:t>C. 28%</a:t>
            </a:r>
          </a:p>
          <a:p>
            <a:pPr lvl="1"/>
            <a:r>
              <a:rPr lang="en-US" b="1" dirty="0"/>
              <a:t>D. 35%</a:t>
            </a:r>
          </a:p>
          <a:p>
            <a:r>
              <a:rPr lang="en-US" b="0" dirty="0"/>
              <a:t>In 2024, 12% of Americans lived in poverty.  What percent of immigrants lived in poverty?</a:t>
            </a:r>
          </a:p>
          <a:p>
            <a:pPr lvl="1"/>
            <a:r>
              <a:rPr lang="en-US" b="1" dirty="0"/>
              <a:t>14%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BF09DD-9C53-29E1-1F0A-64FF5BDE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98F7EA-6930-F717-1FEB-D64371A6E853}"/>
              </a:ext>
            </a:extLst>
          </p:cNvPr>
          <p:cNvSpPr txBox="1"/>
          <p:nvPr/>
        </p:nvSpPr>
        <p:spPr>
          <a:xfrm>
            <a:off x="7096540" y="6456851"/>
            <a:ext cx="4526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Freakonomics – How Much Do You Know About Immigration?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8025F-5AAD-A7AC-2F8F-4ABF0446967A}"/>
              </a:ext>
            </a:extLst>
          </p:cNvPr>
          <p:cNvSpPr/>
          <p:nvPr/>
        </p:nvSpPr>
        <p:spPr>
          <a:xfrm>
            <a:off x="6554603" y="4150472"/>
            <a:ext cx="2057858" cy="32799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2C16B3-43CF-2F70-278F-15EDC306FF6F}"/>
              </a:ext>
            </a:extLst>
          </p:cNvPr>
          <p:cNvSpPr/>
          <p:nvPr/>
        </p:nvSpPr>
        <p:spPr>
          <a:xfrm>
            <a:off x="1193464" y="5141916"/>
            <a:ext cx="2057858" cy="32799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1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281B9-5C1E-1863-1E21-6BB92AE5E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21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Not</a:t>
            </a:r>
            <a:r>
              <a:rPr lang="en-US" dirty="0"/>
              <a:t>es on TPS Individuals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C856D-0B51-C84F-4910-860A82056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871"/>
            <a:ext cx="10515600" cy="492846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Very high labor force participation.</a:t>
            </a:r>
          </a:p>
          <a:p>
            <a:r>
              <a:rPr lang="en-US" dirty="0"/>
              <a:t>Working in critical industries:</a:t>
            </a:r>
          </a:p>
          <a:p>
            <a:pPr lvl="1"/>
            <a:r>
              <a:rPr lang="en-US" dirty="0"/>
              <a:t>830,000 TPS holders are working</a:t>
            </a:r>
          </a:p>
          <a:p>
            <a:pPr lvl="2"/>
            <a:r>
              <a:rPr lang="en-US" dirty="0"/>
              <a:t>130,000 in construction, </a:t>
            </a:r>
          </a:p>
          <a:p>
            <a:pPr lvl="2"/>
            <a:r>
              <a:rPr lang="en-US" dirty="0"/>
              <a:t>130,000 in wholesale and retail trade, </a:t>
            </a:r>
          </a:p>
          <a:p>
            <a:pPr lvl="2"/>
            <a:r>
              <a:rPr lang="en-US" dirty="0"/>
              <a:t>120,000 in leisure and hospitality, </a:t>
            </a:r>
          </a:p>
          <a:p>
            <a:pPr lvl="2"/>
            <a:r>
              <a:rPr lang="en-US" dirty="0"/>
              <a:t>110,000 in transportation, warehousing and utilities, </a:t>
            </a:r>
          </a:p>
          <a:p>
            <a:pPr lvl="2"/>
            <a:r>
              <a:rPr lang="en-US" dirty="0"/>
              <a:t>110,000 in business services, and </a:t>
            </a:r>
          </a:p>
          <a:p>
            <a:pPr lvl="2"/>
            <a:r>
              <a:rPr lang="en-US" dirty="0"/>
              <a:t>85,000 in manufacturing.</a:t>
            </a:r>
          </a:p>
          <a:p>
            <a:r>
              <a:rPr lang="en-US" dirty="0"/>
              <a:t>They contribute $29 Billion to the U.S. economy.</a:t>
            </a:r>
          </a:p>
          <a:p>
            <a:r>
              <a:rPr lang="en-US" dirty="0"/>
              <a:t>And they pay taxes:</a:t>
            </a:r>
          </a:p>
          <a:p>
            <a:pPr lvl="1"/>
            <a:r>
              <a:rPr lang="en-US" dirty="0"/>
              <a:t>$7.8 billion in federal, state, and local income taxes.</a:t>
            </a:r>
          </a:p>
          <a:p>
            <a:pPr lvl="1"/>
            <a:r>
              <a:rPr lang="en-US" dirty="0"/>
              <a:t>$690 million in social security taxes.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04DB0B-ED98-59B3-D17B-6C9E0808D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89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6A40C-88AE-30B3-D23C-2E163896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855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Mas</a:t>
            </a:r>
            <a:r>
              <a:rPr lang="en-US" sz="3600" dirty="0"/>
              <a:t>s Deportations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DDAD5-B978-431B-F340-DE1EC99CD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4332"/>
            <a:ext cx="10515600" cy="482847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Immigrants work different jobs than do native-born workers.</a:t>
            </a:r>
          </a:p>
          <a:p>
            <a:r>
              <a:rPr lang="en-US" dirty="0"/>
              <a:t>Immigrants contribute to the local economy.</a:t>
            </a:r>
          </a:p>
          <a:p>
            <a:pPr lvl="1"/>
            <a:r>
              <a:rPr lang="en-US" dirty="0"/>
              <a:t>GDP losses of up to $1.7 trillion annually.</a:t>
            </a:r>
          </a:p>
          <a:p>
            <a:r>
              <a:rPr lang="en-US" dirty="0"/>
              <a:t>Immigrants keep prices low: in particular, food!</a:t>
            </a:r>
          </a:p>
          <a:p>
            <a:r>
              <a:rPr lang="en-US" dirty="0"/>
              <a:t>Deportations impact tax revenues.</a:t>
            </a:r>
          </a:p>
          <a:p>
            <a:pPr lvl="1"/>
            <a:r>
              <a:rPr lang="en-US" dirty="0"/>
              <a:t>$1,300 more in on average than out, annually.</a:t>
            </a:r>
          </a:p>
          <a:p>
            <a:pPr lvl="1"/>
            <a:r>
              <a:rPr lang="en-US" dirty="0"/>
              <a:t>Unauthorized immigrants: $22.6 billion in social security and $5.7 billion in Medicare payments. </a:t>
            </a:r>
          </a:p>
          <a:p>
            <a:r>
              <a:rPr lang="en-US" dirty="0"/>
              <a:t>Deportations are expensive ($13,000 each).</a:t>
            </a:r>
          </a:p>
          <a:p>
            <a:pPr lvl="1"/>
            <a:r>
              <a:rPr lang="en-US" dirty="0"/>
              <a:t>Total cost $315 billion.</a:t>
            </a:r>
          </a:p>
          <a:p>
            <a:r>
              <a:rPr lang="en-US" dirty="0"/>
              <a:t>They rob people of their dignity.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C040B5-8AA9-912B-9191-2BBBA859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25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612C1-C6D7-4B43-9602-189F80AF1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0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Su</a:t>
            </a:r>
            <a:r>
              <a:rPr lang="en-US" dirty="0"/>
              <a:t>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46F1A-DA04-D943-AE89-F0CB74DD3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6138"/>
            <a:ext cx="10515600" cy="4765930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000"/>
              </a:spcAft>
            </a:pPr>
            <a:r>
              <a:rPr lang="en-US" dirty="0"/>
              <a:t>Immigration can be thought of as increasing the population of the United States.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But they are a select group.</a:t>
            </a:r>
          </a:p>
          <a:p>
            <a:pPr>
              <a:spcAft>
                <a:spcPts val="1000"/>
              </a:spcAft>
            </a:pPr>
            <a:r>
              <a:rPr lang="en-US" dirty="0"/>
              <a:t>This brings economic growth and opportunity, just as does increasing the native-born population.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But not crime.</a:t>
            </a:r>
          </a:p>
          <a:p>
            <a:pPr>
              <a:spcAft>
                <a:spcPts val="1000"/>
              </a:spcAft>
            </a:pPr>
            <a:r>
              <a:rPr lang="en-US" dirty="0"/>
              <a:t>Including unauthorized immigrants, the supply of low-skilled workers is increased.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This may lower the wages of some low-skilled workers, but…</a:t>
            </a:r>
          </a:p>
          <a:p>
            <a:pPr lvl="2">
              <a:spcAft>
                <a:spcPts val="1000"/>
              </a:spcAft>
            </a:pPr>
            <a:r>
              <a:rPr lang="en-US" dirty="0"/>
              <a:t>also increases labor force participation among highly-skilled workers, and</a:t>
            </a:r>
          </a:p>
          <a:p>
            <a:pPr lvl="2">
              <a:spcAft>
                <a:spcPts val="1000"/>
              </a:spcAft>
            </a:pPr>
            <a:r>
              <a:rPr lang="en-US" dirty="0"/>
              <a:t>Increases economic opportunity for many low-skilled workers.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F7256D-1FE7-6B41-8975-1BC961212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7276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4DE6F-BAAB-6D88-EED2-3F70F6C8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00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Sav</a:t>
            </a:r>
            <a:r>
              <a:rPr lang="en-US" dirty="0"/>
              <a:t>ing Social Security: Geoffrey Woglom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60AB5-9113-BD99-C408-53AD8AF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73</a:t>
            </a:fld>
            <a:endParaRPr lang="en-GB"/>
          </a:p>
        </p:txBody>
      </p:sp>
      <p:pic>
        <p:nvPicPr>
          <p:cNvPr id="5" name="Picture 4" descr="A graph showing the loss of retirement fund&#10;&#10;Description automatically generated">
            <a:extLst>
              <a:ext uri="{FF2B5EF4-FFF2-40B4-BE49-F238E27FC236}">
                <a16:creationId xmlns:a16="http://schemas.microsoft.com/office/drawing/2014/main" id="{E9616FF0-2551-BC84-715F-CDBEB5ED3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561" y="1066380"/>
            <a:ext cx="8855190" cy="516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711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4E189-2B23-2F41-BBEB-10A29FA49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Th</a:t>
            </a:r>
            <a:r>
              <a:rPr lang="en-US" dirty="0"/>
              <a:t>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9064E-051C-1042-85AE-F335B853A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2781"/>
            <a:ext cx="10515600" cy="562494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500" dirty="0"/>
              <a:t>Any Questions?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www.NEEDEcon.org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Jon D. </a:t>
            </a:r>
            <a:r>
              <a:rPr lang="en-US" dirty="0" err="1"/>
              <a:t>Haveman</a:t>
            </a:r>
            <a:r>
              <a:rPr lang="en-US" dirty="0"/>
              <a:t>, Ph.D.</a:t>
            </a:r>
          </a:p>
          <a:p>
            <a:pPr marL="0" indent="0" algn="ctr">
              <a:buNone/>
            </a:pPr>
            <a:r>
              <a:rPr lang="en-US" dirty="0" err="1"/>
              <a:t>Jon@NEEDEcon.org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Contact NEED: </a:t>
            </a:r>
            <a:r>
              <a:rPr lang="en-US" dirty="0">
                <a:hlinkClick r:id="rId3"/>
              </a:rPr>
              <a:t>info@needecon.org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Submit a testimonial:  </a:t>
            </a:r>
            <a:r>
              <a:rPr lang="en-US" dirty="0">
                <a:hlinkClick r:id="rId4"/>
              </a:rPr>
              <a:t>www.NEEDEcon.org/testimonials.php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Become a Friend of NEED:  </a:t>
            </a:r>
            <a:r>
              <a:rPr lang="en-US" dirty="0" err="1"/>
              <a:t>www.NEEDEcon.org</a:t>
            </a:r>
            <a:r>
              <a:rPr lang="en-US" dirty="0"/>
              <a:t>/</a:t>
            </a:r>
            <a:r>
              <a:rPr lang="en-US" dirty="0" err="1"/>
              <a:t>friend.php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F218B-F99A-4145-A67C-DBBA7AD4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941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98232-FBCD-C24F-EA77-C1DE3E58E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407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migration 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E055A-95DC-F343-EC7B-5D9E8F000AE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b="0" dirty="0"/>
              <a:t>Immigrants are responsible for what % of patents in the United States?</a:t>
            </a:r>
          </a:p>
          <a:p>
            <a:pPr lvl="1"/>
            <a:r>
              <a:rPr lang="en-US" b="1" dirty="0"/>
              <a:t>36%</a:t>
            </a:r>
          </a:p>
          <a:p>
            <a:pPr lvl="2"/>
            <a:r>
              <a:rPr lang="en-US" dirty="0"/>
              <a:t>23% of inventors on record</a:t>
            </a:r>
          </a:p>
          <a:p>
            <a:pPr lvl="2"/>
            <a:r>
              <a:rPr lang="en-US" dirty="0"/>
              <a:t>13% from increase in native-born patenting</a:t>
            </a:r>
          </a:p>
          <a:p>
            <a:r>
              <a:rPr lang="en-US" b="0" dirty="0"/>
              <a:t>What % of green cards go to family rather than employment-based immigration?</a:t>
            </a:r>
          </a:p>
          <a:p>
            <a:pPr lvl="1"/>
            <a:r>
              <a:rPr lang="en-US" b="1" dirty="0"/>
              <a:t>66% go to family-based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4DAB77-E14B-272F-B35A-5C586E301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665980"/>
            <a:ext cx="5843751" cy="4189162"/>
          </a:xfrm>
        </p:spPr>
        <p:txBody>
          <a:bodyPr>
            <a:normAutofit lnSpcReduction="10000"/>
          </a:bodyPr>
          <a:lstStyle/>
          <a:p>
            <a:r>
              <a:rPr lang="en-US" b="0" dirty="0"/>
              <a:t>What % of the U.S. workforce are immigrants?</a:t>
            </a:r>
          </a:p>
          <a:p>
            <a:pPr lvl="1"/>
            <a:r>
              <a:rPr lang="en-US" b="1" dirty="0"/>
              <a:t>19.3%</a:t>
            </a:r>
          </a:p>
          <a:p>
            <a:r>
              <a:rPr lang="en-US" b="0" dirty="0"/>
              <a:t>Native-born Americans receive $8k on average in government benefits. What is it for immigrants?</a:t>
            </a:r>
          </a:p>
          <a:p>
            <a:pPr lvl="1"/>
            <a:r>
              <a:rPr lang="en-US" b="1" dirty="0"/>
              <a:t>$6,000</a:t>
            </a:r>
          </a:p>
          <a:p>
            <a:r>
              <a:rPr lang="en-US" b="0" dirty="0"/>
              <a:t>100 years ago, most immigrants were from Europe. Today, Latin America and Asia. Is the rate of assimilation:</a:t>
            </a:r>
          </a:p>
          <a:p>
            <a:pPr lvl="1"/>
            <a:r>
              <a:rPr lang="en-US" b="1" dirty="0"/>
              <a:t>Faster?	Slower?     About the same?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1852A0-9B97-87E4-B5BA-C2E457DDA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8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83B3B9-7F9D-911D-19C6-BC46D04CE7C3}"/>
              </a:ext>
            </a:extLst>
          </p:cNvPr>
          <p:cNvSpPr/>
          <p:nvPr/>
        </p:nvSpPr>
        <p:spPr>
          <a:xfrm>
            <a:off x="9295942" y="5447579"/>
            <a:ext cx="2354590" cy="32799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ADB322-C0F6-2419-FF95-866E05AD2A3D}"/>
              </a:ext>
            </a:extLst>
          </p:cNvPr>
          <p:cNvSpPr txBox="1"/>
          <p:nvPr/>
        </p:nvSpPr>
        <p:spPr>
          <a:xfrm>
            <a:off x="7096540" y="6456851"/>
            <a:ext cx="4526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Freakonomics – How Much Do You Know About Immigration?</a:t>
            </a:r>
          </a:p>
        </p:txBody>
      </p:sp>
    </p:spTree>
    <p:extLst>
      <p:ext uri="{BB962C8B-B14F-4D97-AF65-F5344CB8AC3E}">
        <p14:creationId xmlns:p14="http://schemas.microsoft.com/office/powerpoint/2010/main" val="130365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1BBC3-861E-4240-B598-FB2358931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49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y Do People Migrate?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84408-2104-E34D-B595-37E67A337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596" y="1570730"/>
            <a:ext cx="10722204" cy="4351338"/>
          </a:xfrm>
        </p:spPr>
        <p:txBody>
          <a:bodyPr/>
          <a:lstStyle/>
          <a:p>
            <a:r>
              <a:rPr lang="en-US" dirty="0"/>
              <a:t>Push factors:</a:t>
            </a:r>
          </a:p>
          <a:p>
            <a:pPr lvl="1"/>
            <a:r>
              <a:rPr lang="en-US" dirty="0"/>
              <a:t>Disparities in income/standards of living, and the availability of jobs, violence/war, climate change, natural disasters, population pressures, economic dislocation, religious persecution, and denial of political rights.</a:t>
            </a:r>
          </a:p>
          <a:p>
            <a:pPr lvl="1"/>
            <a:endParaRPr lang="en-US" dirty="0"/>
          </a:p>
          <a:p>
            <a:r>
              <a:rPr lang="en-US" dirty="0"/>
              <a:t>Pull factors:</a:t>
            </a:r>
          </a:p>
          <a:p>
            <a:pPr lvl="1"/>
            <a:r>
              <a:rPr lang="en-US" dirty="0"/>
              <a:t>Potential for economic prosperity (higher wages, job opportunities), physical security, political freedom, and religious liberty.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65FE9B-ED4E-2A4A-BE5A-7A95D3960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9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D6069E-1822-6B44-B03F-F23849135E46}"/>
              </a:ext>
            </a:extLst>
          </p:cNvPr>
          <p:cNvSpPr txBox="1"/>
          <p:nvPr/>
        </p:nvSpPr>
        <p:spPr>
          <a:xfrm>
            <a:off x="7868294" y="6456851"/>
            <a:ext cx="37704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Gilder Lehrman Institute of American History.</a:t>
            </a:r>
          </a:p>
        </p:txBody>
      </p:sp>
    </p:spTree>
    <p:extLst>
      <p:ext uri="{BB962C8B-B14F-4D97-AF65-F5344CB8AC3E}">
        <p14:creationId xmlns:p14="http://schemas.microsoft.com/office/powerpoint/2010/main" val="408459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18580</TotalTime>
  <Words>3127</Words>
  <Application>Microsoft Macintosh PowerPoint</Application>
  <PresentationFormat>Widescreen</PresentationFormat>
  <Paragraphs>590</Paragraphs>
  <Slides>74</Slides>
  <Notes>2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9" baseType="lpstr">
      <vt:lpstr>Arial</vt:lpstr>
      <vt:lpstr>Calibri</vt:lpstr>
      <vt:lpstr>Courier New</vt:lpstr>
      <vt:lpstr>Crimson Pro Variable</vt:lpstr>
      <vt:lpstr>Custom Design</vt:lpstr>
      <vt:lpstr>PowerPoint Presentation</vt:lpstr>
      <vt:lpstr> Available NEED Topics Include:</vt:lpstr>
      <vt:lpstr> Course Outline</vt:lpstr>
      <vt:lpstr>Submitting Questions</vt:lpstr>
      <vt:lpstr>PowerPoint Presentation</vt:lpstr>
      <vt:lpstr>Outline</vt:lpstr>
      <vt:lpstr>Immigration Quiz</vt:lpstr>
      <vt:lpstr>Immigration Quiz</vt:lpstr>
      <vt:lpstr>Why Do People Migrate?</vt:lpstr>
      <vt:lpstr>The Migration Decision</vt:lpstr>
      <vt:lpstr>The Dangers of Border Crossing</vt:lpstr>
      <vt:lpstr>Mexican-Born People in the US</vt:lpstr>
      <vt:lpstr>Distribution of Income</vt:lpstr>
      <vt:lpstr>PowerPoint Presentation</vt:lpstr>
      <vt:lpstr> Authorized Immigration by Region (2000-2022)</vt:lpstr>
      <vt:lpstr>Dramatic Change in Immigration Composition</vt:lpstr>
      <vt:lpstr>Trends in Authorized Immigration</vt:lpstr>
      <vt:lpstr>NUMBER OF IMMIGRANTS BY TYPE OF ADMISSION: FISCAL YEAR 2024 </vt:lpstr>
      <vt:lpstr>History of US Immigration: 2011-2020</vt:lpstr>
      <vt:lpstr>UNauthorized Immigration</vt:lpstr>
      <vt:lpstr>PowerPoint Presentation</vt:lpstr>
      <vt:lpstr>Encounters w/Migrants at the U.S.-Mexico Border</vt:lpstr>
      <vt:lpstr>Recent Border Encounters</vt:lpstr>
      <vt:lpstr>U.S.  Unauthorized Immigration Totals, to 2023</vt:lpstr>
      <vt:lpstr>The Growth is Largely…</vt:lpstr>
      <vt:lpstr>Types of Protected Status, 2023</vt:lpstr>
      <vt:lpstr>U.S.  Unauthorized Immigration: Labor Force</vt:lpstr>
      <vt:lpstr>Economics</vt:lpstr>
      <vt:lpstr>Why Do We Care?  Economic Implications</vt:lpstr>
      <vt:lpstr>GDP: How Does This Work?</vt:lpstr>
      <vt:lpstr>U.S. Immigrant Population and Share over Time</vt:lpstr>
      <vt:lpstr>Immigrant Share of US Population</vt:lpstr>
      <vt:lpstr>Is Immigration Saving the Day?</vt:lpstr>
      <vt:lpstr>Not A Whopping Big Increase in Population</vt:lpstr>
      <vt:lpstr>Immigrants to the Rescue!</vt:lpstr>
      <vt:lpstr>Jobs: Conventional Wisdom…Upended</vt:lpstr>
      <vt:lpstr>Share of Workers in Each Occupations</vt:lpstr>
      <vt:lpstr>Pathway of Wage and Employment Effects</vt:lpstr>
      <vt:lpstr>Skilled Immigrants and Innovation</vt:lpstr>
      <vt:lpstr> Immigrants and Entrepreneurship</vt:lpstr>
      <vt:lpstr>Fortune 500: First- and Second-Generation Founders</vt:lpstr>
      <vt:lpstr>PowerPoint Presentation</vt:lpstr>
      <vt:lpstr>Government Revenues and Expenditures</vt:lpstr>
      <vt:lpstr>Topics?</vt:lpstr>
      <vt:lpstr> Age-Specific Taxes and Benefits</vt:lpstr>
      <vt:lpstr>What Do We Know?</vt:lpstr>
      <vt:lpstr>Bottom Line/Consensus of Estimates</vt:lpstr>
      <vt:lpstr> Implications for Major Federal Programs</vt:lpstr>
      <vt:lpstr>The Aging US Population</vt:lpstr>
      <vt:lpstr> Implications for Social Security</vt:lpstr>
      <vt:lpstr>Is Immigration Saving the Day?</vt:lpstr>
      <vt:lpstr>Non - Economic Implications</vt:lpstr>
      <vt:lpstr>Immigrants and Crime Rates</vt:lpstr>
      <vt:lpstr>Incarceration by Immigration Status, 2023</vt:lpstr>
      <vt:lpstr>Immigrants and Crime Rates</vt:lpstr>
      <vt:lpstr> About Conventional Wisdom</vt:lpstr>
      <vt:lpstr> At the Same Time….</vt:lpstr>
      <vt:lpstr>Recent Immigration Issues</vt:lpstr>
      <vt:lpstr>DACA (Deferred Action for Childhood Arrivals)</vt:lpstr>
      <vt:lpstr>DACA Statistics</vt:lpstr>
      <vt:lpstr>The Northern Triangle</vt:lpstr>
      <vt:lpstr>Northern Triangle Apprehensions         (Northern Triangle Countries in Red)</vt:lpstr>
      <vt:lpstr>Undocumented Immigrants and TPS</vt:lpstr>
      <vt:lpstr>Asylees and Refugees</vt:lpstr>
      <vt:lpstr>Temporary Protected Status (TPS)</vt:lpstr>
      <vt:lpstr> TPS As of March 31, 2025</vt:lpstr>
      <vt:lpstr> TPS As of March 2026</vt:lpstr>
      <vt:lpstr>Current TPS Status</vt:lpstr>
      <vt:lpstr>(Minimally) Extended Expiration Dates</vt:lpstr>
      <vt:lpstr>Notes on TPS Individuals</vt:lpstr>
      <vt:lpstr>Mass Deportations</vt:lpstr>
      <vt:lpstr> Summary</vt:lpstr>
      <vt:lpstr>Saving Social Security: Geoffrey Woglom</vt:lpstr>
      <vt:lpstr>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Geoffrey Woglom</dc:creator>
  <cp:lastModifiedBy>Jon Haveman</cp:lastModifiedBy>
  <cp:revision>83</cp:revision>
  <cp:lastPrinted>2025-09-23T14:36:13Z</cp:lastPrinted>
  <dcterms:created xsi:type="dcterms:W3CDTF">2023-10-15T19:30:37Z</dcterms:created>
  <dcterms:modified xsi:type="dcterms:W3CDTF">2026-07-15T18:46:26Z</dcterms:modified>
</cp:coreProperties>
</file>