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sldIdLst>
    <p:sldId id="1026" r:id="rId2"/>
    <p:sldId id="4094" r:id="rId3"/>
    <p:sldId id="4131" r:id="rId4"/>
    <p:sldId id="1169" r:id="rId5"/>
    <p:sldId id="415" r:id="rId6"/>
    <p:sldId id="4428" r:id="rId7"/>
    <p:sldId id="4429" r:id="rId8"/>
    <p:sldId id="4436" r:id="rId9"/>
    <p:sldId id="4437" r:id="rId10"/>
    <p:sldId id="4438" r:id="rId11"/>
    <p:sldId id="4439" r:id="rId12"/>
    <p:sldId id="4440" r:id="rId13"/>
    <p:sldId id="4441" r:id="rId14"/>
    <p:sldId id="4433" r:id="rId15"/>
    <p:sldId id="1145" r:id="rId16"/>
    <p:sldId id="1080" r:id="rId17"/>
    <p:sldId id="1105" r:id="rId18"/>
    <p:sldId id="4310" r:id="rId19"/>
    <p:sldId id="4493" r:id="rId20"/>
    <p:sldId id="4313" r:id="rId21"/>
    <p:sldId id="4489" r:id="rId22"/>
    <p:sldId id="1077" r:id="rId23"/>
    <p:sldId id="1159" r:id="rId24"/>
    <p:sldId id="1147" r:id="rId25"/>
    <p:sldId id="1081" r:id="rId26"/>
    <p:sldId id="4311" r:id="rId27"/>
    <p:sldId id="4486" r:id="rId28"/>
    <p:sldId id="4321" r:id="rId29"/>
    <p:sldId id="1116" r:id="rId30"/>
    <p:sldId id="4427" r:id="rId31"/>
    <p:sldId id="1084" r:id="rId32"/>
    <p:sldId id="1125" r:id="rId33"/>
    <p:sldId id="1148" r:id="rId34"/>
    <p:sldId id="1121" r:id="rId35"/>
    <p:sldId id="1155" r:id="rId36"/>
    <p:sldId id="1132" r:id="rId37"/>
    <p:sldId id="1133" r:id="rId38"/>
    <p:sldId id="1154" r:id="rId39"/>
    <p:sldId id="1085" r:id="rId40"/>
    <p:sldId id="1135" r:id="rId41"/>
    <p:sldId id="1086" r:id="rId42"/>
    <p:sldId id="1136" r:id="rId43"/>
    <p:sldId id="1137" r:id="rId44"/>
    <p:sldId id="1139" r:id="rId45"/>
    <p:sldId id="4434" r:id="rId46"/>
    <p:sldId id="1108" r:id="rId47"/>
    <p:sldId id="4435" r:id="rId48"/>
    <p:sldId id="1109" r:id="rId49"/>
    <p:sldId id="1112" r:id="rId50"/>
    <p:sldId id="4317" r:id="rId51"/>
    <p:sldId id="1111" r:id="rId52"/>
    <p:sldId id="1113" r:id="rId53"/>
    <p:sldId id="4316" r:id="rId54"/>
    <p:sldId id="1157" r:id="rId55"/>
    <p:sldId id="1158" r:id="rId56"/>
    <p:sldId id="1163" r:id="rId57"/>
    <p:sldId id="1171" r:id="rId58"/>
    <p:sldId id="4487" r:id="rId59"/>
    <p:sldId id="4492" r:id="rId60"/>
    <p:sldId id="1170" r:id="rId61"/>
    <p:sldId id="4133" r:id="rId62"/>
    <p:sldId id="4134" r:id="rId63"/>
    <p:sldId id="4126" r:id="rId64"/>
    <p:sldId id="4129" r:id="rId65"/>
    <p:sldId id="4130" r:id="rId66"/>
    <p:sldId id="4127" r:id="rId67"/>
    <p:sldId id="1172" r:id="rId68"/>
    <p:sldId id="4490" r:id="rId69"/>
    <p:sldId id="4491" r:id="rId70"/>
    <p:sldId id="4488" r:id="rId71"/>
    <p:sldId id="4309" r:id="rId72"/>
    <p:sldId id="413" r:id="rId73"/>
    <p:sldId id="374" r:id="rId74"/>
    <p:sldId id="317" r:id="rId75"/>
    <p:sldId id="1138" r:id="rId76"/>
    <p:sldId id="1131" r:id="rId77"/>
    <p:sldId id="414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soled" initials="ds" lastIdx="2" clrIdx="0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9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5T15:05:28.191" idx="2">
    <p:pos x="10" y="10"/>
    <p:text>Table wording is problematic as the heading is Source Country, but the stubs are not countries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E61E5-D069-43E6-8776-61BDDCE565FD}" type="datetimeFigureOut">
              <a:rPr lang="en-US" smtClean="0"/>
              <a:t>6/11/24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9189F-C5A3-4A0E-A89D-2DB17B11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189F-C5A3-4A0E-A89D-2DB17B116D7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49D78-09A2-4748-BA4D-E401F16DAB3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7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4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97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3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5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64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77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12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8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4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imm4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trends2000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asia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Immigration/Graphs/americas.png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unauth_states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rationpolicy.org/programs/data-hub/charts/unauthorized-immigrant-populations-country-and-region-top-state-and-county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education.tiff" TargetMode="External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cent_ed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netfisc.tiff" TargetMode="External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crosscity.tiff" TargetMode="External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agingUS.tiff" TargetMode="External"/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Summer 2024</a:t>
            </a: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OLLI – University of California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June,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8398-FADE-6A4C-A5A5-5A860DB8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6EE57-74AF-684B-A068-7562D741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7FB9AF-7D7D-964B-A8A3-5A218FE86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49853"/>
            <a:ext cx="6837208" cy="49743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11A110-A25F-CC40-9362-886829A895AE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4"/>
          <a:ext cx="4137994" cy="497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8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951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1880-1930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4,600,000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820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Russian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78973">
                <a:tc>
                  <a:txBody>
                    <a:bodyPr/>
                    <a:lstStyle/>
                    <a:p>
                      <a:r>
                        <a:rPr lang="en-US" sz="2200" dirty="0"/>
                        <a:t>German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1254C1-D702-4DAD-8F70-699F86233E19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</p:spTree>
    <p:extLst>
      <p:ext uri="{BB962C8B-B14F-4D97-AF65-F5344CB8AC3E}">
        <p14:creationId xmlns:p14="http://schemas.microsoft.com/office/powerpoint/2010/main" val="575918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235687" y="6456851"/>
            <a:ext cx="4767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DC0728-859E-B644-B1A6-AD6C1A8D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27771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4D76EB-5F42-2540-807C-77A15791F498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4942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570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60411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1930-1965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64055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390,000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941262">
                <a:tc>
                  <a:txBody>
                    <a:bodyPr/>
                    <a:lstStyle/>
                    <a:p>
                      <a:r>
                        <a:rPr lang="en-US" sz="2200" dirty="0"/>
                        <a:t>Caribbean/</a:t>
                      </a:r>
                    </a:p>
                    <a:p>
                      <a:r>
                        <a:rPr lang="en-US" sz="2200" dirty="0"/>
                        <a:t>West Indies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439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1965-2017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156174" y="6456851"/>
            <a:ext cx="4847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93ED4A-48AE-2648-9BEB-BFFA8E32DA5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81192" y="1163253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501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1965-2017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760,000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732779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14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3214540" y="6456851"/>
            <a:ext cx="8789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UN Population Division (2010 and 2020 immigrant stocks), US DHS (2010-2020 immigrant inflows), US Census (population values).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/>
        </p:nvGraphicFramePr>
        <p:xfrm>
          <a:off x="754143" y="1148965"/>
          <a:ext cx="4609709" cy="496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222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46248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Sources (top 9)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2011-2020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468365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1,491,000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721,000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395926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637,000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421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466313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473,000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334,000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El Salvador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215,000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563789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199,000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297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/>
                        <a:t>Jamaica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2CD64A-5BFD-44EB-6995-47979E1CC64C}"/>
              </a:ext>
            </a:extLst>
          </p:cNvPr>
          <p:cNvSpPr txBox="1"/>
          <p:nvPr/>
        </p:nvSpPr>
        <p:spPr>
          <a:xfrm>
            <a:off x="5561811" y="1677974"/>
            <a:ext cx="59200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Total immigrant inflow, 2011-2020 = 10,125,000</a:t>
            </a:r>
          </a:p>
          <a:p>
            <a:endParaRPr lang="en-US" sz="2200" dirty="0"/>
          </a:p>
          <a:p>
            <a:r>
              <a:rPr lang="en-US" sz="2200" dirty="0"/>
              <a:t>US population growth, 2011-2020 = 22,700,000</a:t>
            </a:r>
          </a:p>
          <a:p>
            <a:endParaRPr lang="en-US" sz="2200" dirty="0"/>
          </a:p>
          <a:p>
            <a:r>
              <a:rPr lang="en-US" sz="2200" dirty="0"/>
              <a:t>Typical year during decade…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US population increased by 2.27 million (0.74%)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Native births contributed approx. 1.35 million (0.44%)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Immigration contributed approx. 920,000 (0.30%)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9363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B13FD7-E60F-F2C3-D2A5-8B4C11DE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A5915-A25A-75F7-6009-352D3FC8A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399" y="262649"/>
            <a:ext cx="8395057" cy="59729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B5F768-42D8-500D-B555-2828AA01AEB6}"/>
              </a:ext>
            </a:extLst>
          </p:cNvPr>
          <p:cNvSpPr txBox="1"/>
          <p:nvPr/>
        </p:nvSpPr>
        <p:spPr>
          <a:xfrm>
            <a:off x="4384322" y="989814"/>
            <a:ext cx="241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Authorized Immigration</a:t>
            </a:r>
          </a:p>
        </p:txBody>
      </p:sp>
    </p:spTree>
    <p:extLst>
      <p:ext uri="{BB962C8B-B14F-4D97-AF65-F5344CB8AC3E}">
        <p14:creationId xmlns:p14="http://schemas.microsoft.com/office/powerpoint/2010/main" val="3980126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6" y="1570730"/>
            <a:ext cx="10722204" cy="4351338"/>
          </a:xfrm>
        </p:spPr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Disparities in income/standards of living, and the availability of jobs, violence/war, climate change, natural disasters, population pressures, economic dislocation, religious persecution, and denial of political rights.</a:t>
            </a:r>
          </a:p>
          <a:p>
            <a:pPr lvl="1"/>
            <a:endParaRPr lang="en-US" dirty="0"/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economic prosperity (higher wages, job opportunities), physical security, political freedom, and religious liberty.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408459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9A36-0F85-7346-9E81-BCA85F7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Trends in Authorized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CC1F-8E9A-AC4D-85EB-79140353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036B79-3B27-A844-9893-4F3B2AC4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914400"/>
            <a:ext cx="7540118" cy="5029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CF38F4-235D-22EE-A469-C081715ED6B8}"/>
              </a:ext>
            </a:extLst>
          </p:cNvPr>
          <p:cNvSpPr txBox="1"/>
          <p:nvPr/>
        </p:nvSpPr>
        <p:spPr>
          <a:xfrm>
            <a:off x="9870742" y="2803584"/>
            <a:ext cx="1547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2022</a:t>
            </a:r>
          </a:p>
          <a:p>
            <a:pPr algn="ctr"/>
            <a:r>
              <a:rPr lang="en-US" sz="2400" b="1" dirty="0"/>
              <a:t>1.0 Million</a:t>
            </a:r>
          </a:p>
        </p:txBody>
      </p:sp>
    </p:spTree>
    <p:extLst>
      <p:ext uri="{BB962C8B-B14F-4D97-AF65-F5344CB8AC3E}">
        <p14:creationId xmlns:p14="http://schemas.microsoft.com/office/powerpoint/2010/main" val="3619282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FAEE-BAA2-5E4C-B5D1-B75C466C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Source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ABBAF9-D457-C343-99A2-D84116401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90862" y="1325563"/>
            <a:ext cx="5719055" cy="41608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694B-BE85-D74E-95BB-16F84519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3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2A2A9E-D5FD-B7C5-6425-5EA0FAEBD4F3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5846921" y="1325563"/>
            <a:ext cx="5719056" cy="41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99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B5955-2942-A51E-C33F-46F3906A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4" name="Picture 3" descr="A graph of a number of migrants&#10;&#10;Description automatically generated">
            <a:extLst>
              <a:ext uri="{FF2B5EF4-FFF2-40B4-BE49-F238E27FC236}">
                <a16:creationId xmlns:a16="http://schemas.microsoft.com/office/drawing/2014/main" id="{E7956C87-3558-B43C-93B2-6D32714E1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7" y="162943"/>
            <a:ext cx="8166160" cy="6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97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493F5-FB14-414C-25C2-0F9A0C44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</a:t>
            </a:r>
            <a:r>
              <a:rPr lang="en-US" dirty="0"/>
              <a:t>4 Has Seen Reductions – But Still High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1ADA819-DFFF-C7AC-10F7-7BC7ECFB7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544" y="1155306"/>
            <a:ext cx="10149840" cy="50749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2BF95-3D15-3F75-8997-8D381D8F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58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24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(6/4):	US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(6/11): 	Economics of Immigration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(6/18):	Federal Debt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(6/25):	Taxes: Rebellion, Rascals, and Revenue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45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6FCC-2CF3-0E41-8E24-54A7F21A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Are Single Adults</a:t>
            </a:r>
          </a:p>
        </p:txBody>
      </p:sp>
      <p:pic>
        <p:nvPicPr>
          <p:cNvPr id="6" name="Content Placeholder 5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67B14367-AA39-C84E-FBD4-F08ED8822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674" y="927024"/>
            <a:ext cx="5773413" cy="54581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94CF9-3B04-BAEE-95EC-54EAAAA6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7FA43-C49E-DAEC-7474-871E232213C3}"/>
              </a:ext>
            </a:extLst>
          </p:cNvPr>
          <p:cNvSpPr txBox="1"/>
          <p:nvPr/>
        </p:nvSpPr>
        <p:spPr>
          <a:xfrm>
            <a:off x="7367954" y="6456851"/>
            <a:ext cx="4261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Pew Research Center, US Customs and Border Protection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E3014-1DE9-3C67-F152-7A8ED16F11CF}"/>
              </a:ext>
            </a:extLst>
          </p:cNvPr>
          <p:cNvSpPr txBox="1"/>
          <p:nvPr/>
        </p:nvSpPr>
        <p:spPr>
          <a:xfrm>
            <a:off x="7776559" y="2455782"/>
            <a:ext cx="39395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Evidence suggests:</a:t>
            </a:r>
          </a:p>
          <a:p>
            <a:pPr marL="285750" indent="-285750">
              <a:buFontTx/>
              <a:buChar char="-"/>
            </a:pPr>
            <a:r>
              <a:rPr lang="en-US" dirty="0"/>
              <a:t>Most unaccompanied minors</a:t>
            </a:r>
          </a:p>
          <a:p>
            <a:r>
              <a:rPr lang="en-US" dirty="0"/>
              <a:t>are coming to join family members</a:t>
            </a:r>
          </a:p>
          <a:p>
            <a:r>
              <a:rPr lang="en-US" dirty="0"/>
              <a:t>who are already here.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The population of minors in the</a:t>
            </a:r>
          </a:p>
          <a:p>
            <a:r>
              <a:rPr lang="en-US" dirty="0"/>
              <a:t>U.S. without a parent has not increased.</a:t>
            </a:r>
          </a:p>
        </p:txBody>
      </p:sp>
    </p:spTree>
    <p:extLst>
      <p:ext uri="{BB962C8B-B14F-4D97-AF65-F5344CB8AC3E}">
        <p14:creationId xmlns:p14="http://schemas.microsoft.com/office/powerpoint/2010/main" val="1558982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44EF-8D56-F807-570F-EB781779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mographic Trends</a:t>
            </a:r>
          </a:p>
        </p:txBody>
      </p:sp>
      <p:pic>
        <p:nvPicPr>
          <p:cNvPr id="6" name="Content Placeholder 5" descr="A graph of numbers and a bar chart&#10;&#10;Description automatically generated with medium confidence">
            <a:extLst>
              <a:ext uri="{FF2B5EF4-FFF2-40B4-BE49-F238E27FC236}">
                <a16:creationId xmlns:a16="http://schemas.microsoft.com/office/drawing/2014/main" id="{A1E6AE12-BC66-BAD2-0053-5920FD96C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87" y="1131216"/>
            <a:ext cx="8778989" cy="50520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5D7F1-DCC4-F1C4-A81E-0950E195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E9E972-1915-7493-240F-4D157320E66D}"/>
              </a:ext>
            </a:extLst>
          </p:cNvPr>
          <p:cNvSpPr txBox="1"/>
          <p:nvPr/>
        </p:nvSpPr>
        <p:spPr>
          <a:xfrm>
            <a:off x="1552787" y="3167390"/>
            <a:ext cx="1128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(Members of</a:t>
            </a:r>
          </a:p>
          <a:p>
            <a:r>
              <a:rPr lang="en-US" sz="1400" dirty="0"/>
              <a:t>Families)</a:t>
            </a:r>
          </a:p>
        </p:txBody>
      </p:sp>
    </p:spTree>
    <p:extLst>
      <p:ext uri="{BB962C8B-B14F-4D97-AF65-F5344CB8AC3E}">
        <p14:creationId xmlns:p14="http://schemas.microsoft.com/office/powerpoint/2010/main" val="2139275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4148298" y="6456851"/>
            <a:ext cx="822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Nov. 16, 2023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5BB46E-F091-3C43-940F-D31844E60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8395" y="947655"/>
            <a:ext cx="6007261" cy="5306415"/>
          </a:xfrm>
        </p:spPr>
      </p:pic>
    </p:spTree>
    <p:extLst>
      <p:ext uri="{BB962C8B-B14F-4D97-AF65-F5344CB8AC3E}">
        <p14:creationId xmlns:p14="http://schemas.microsoft.com/office/powerpoint/2010/main" val="1053563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A17F-A627-164B-ABE1-55D0BF05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Immigration: Labor Force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4ADDD-519B-CE46-BCCA-D5B1575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272AD-2741-F289-8FBE-A0AB65907EB8}"/>
              </a:ext>
            </a:extLst>
          </p:cNvPr>
          <p:cNvSpPr txBox="1"/>
          <p:nvPr/>
        </p:nvSpPr>
        <p:spPr>
          <a:xfrm>
            <a:off x="4148298" y="6456851"/>
            <a:ext cx="822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Nov. 16, 2023</a:t>
            </a:r>
          </a:p>
        </p:txBody>
      </p:sp>
      <p:pic>
        <p:nvPicPr>
          <p:cNvPr id="15" name="Picture 14" descr="A graph of the number of immigrants&#10;&#10;Description automatically generated">
            <a:extLst>
              <a:ext uri="{FF2B5EF4-FFF2-40B4-BE49-F238E27FC236}">
                <a16:creationId xmlns:a16="http://schemas.microsoft.com/office/drawing/2014/main" id="{07D878B8-C1FA-6CE3-5149-D748150C2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01" y="1131865"/>
            <a:ext cx="5884198" cy="49856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6DE65C-119C-7698-50A8-C4ACCB9BE407}"/>
              </a:ext>
            </a:extLst>
          </p:cNvPr>
          <p:cNvSpPr txBox="1"/>
          <p:nvPr/>
        </p:nvSpPr>
        <p:spPr>
          <a:xfrm>
            <a:off x="5204698" y="4033381"/>
            <a:ext cx="1782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5% of labor force</a:t>
            </a:r>
          </a:p>
          <a:p>
            <a:r>
              <a:rPr lang="en-US" dirty="0"/>
              <a:t>3% of population</a:t>
            </a:r>
          </a:p>
        </p:txBody>
      </p:sp>
    </p:spTree>
    <p:extLst>
      <p:ext uri="{BB962C8B-B14F-4D97-AF65-F5344CB8AC3E}">
        <p14:creationId xmlns:p14="http://schemas.microsoft.com/office/powerpoint/2010/main" val="2498506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E6BE-B564-CA47-9767-47269EEF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Where They 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A94D5-793A-CD46-A77C-A14087D0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EDFE2A-0087-2F4A-81B0-87BB82969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1047523"/>
            <a:ext cx="6912618" cy="5029200"/>
          </a:xfrm>
        </p:spPr>
      </p:pic>
    </p:spTree>
    <p:extLst>
      <p:ext uri="{BB962C8B-B14F-4D97-AF65-F5344CB8AC3E}">
        <p14:creationId xmlns:p14="http://schemas.microsoft.com/office/powerpoint/2010/main" val="3138536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B0AC-1E09-0144-8058-CD6A8284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2012-2016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E3C0D53-2B16-CB4B-932C-CD01B2865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331" y="1570038"/>
            <a:ext cx="8301337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0EC66-E547-EB4A-8F52-4481E296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D06F6-3A5A-A84F-BCFC-FC61230C34E8}"/>
              </a:ext>
            </a:extLst>
          </p:cNvPr>
          <p:cNvSpPr txBox="1"/>
          <p:nvPr/>
        </p:nvSpPr>
        <p:spPr>
          <a:xfrm>
            <a:off x="3273661" y="6456851"/>
            <a:ext cx="8918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https://www.migrationpolicy.org/programs/data-hub/charts/unauthorized-immigrant-populations-country-and-region-top-state-and-county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9376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6B1F91-1D26-C2B2-1EED-C0B66AF5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4" name="Picture 3" descr="A pie chart of the us foreign-born population&#10;&#10;Description automatically generated">
            <a:extLst>
              <a:ext uri="{FF2B5EF4-FFF2-40B4-BE49-F238E27FC236}">
                <a16:creationId xmlns:a16="http://schemas.microsoft.com/office/drawing/2014/main" id="{E871B1F1-6AA7-21C3-7045-347E36A8D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74" y="352673"/>
            <a:ext cx="5078896" cy="6015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0D449E-AF44-2F0F-9981-27F8BC9352EF}"/>
              </a:ext>
            </a:extLst>
          </p:cNvPr>
          <p:cNvSpPr txBox="1"/>
          <p:nvPr/>
        </p:nvSpPr>
        <p:spPr>
          <a:xfrm>
            <a:off x="4148298" y="6456851"/>
            <a:ext cx="822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Nov. 16, 2023</a:t>
            </a:r>
          </a:p>
        </p:txBody>
      </p:sp>
    </p:spTree>
    <p:extLst>
      <p:ext uri="{BB962C8B-B14F-4D97-AF65-F5344CB8AC3E}">
        <p14:creationId xmlns:p14="http://schemas.microsoft.com/office/powerpoint/2010/main" val="1429435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64DA6-799F-8A51-A870-7501400C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U.S. </a:t>
            </a:r>
            <a:r>
              <a:rPr lang="en-US" sz="3600" dirty="0"/>
              <a:t>Immigrant Population and Share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07526-2B0D-278A-56A3-20BA6C3D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B201967C-31B2-34CE-DAA6-D82C1945D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52" y="935932"/>
            <a:ext cx="7772400" cy="540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C4C583-FC5E-659B-A3F5-90B2761EE493}"/>
              </a:ext>
            </a:extLst>
          </p:cNvPr>
          <p:cNvSpPr txBox="1"/>
          <p:nvPr/>
        </p:nvSpPr>
        <p:spPr>
          <a:xfrm>
            <a:off x="5322476" y="2076829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1850-2022</a:t>
            </a:r>
          </a:p>
        </p:txBody>
      </p:sp>
    </p:spTree>
    <p:extLst>
      <p:ext uri="{BB962C8B-B14F-4D97-AF65-F5344CB8AC3E}">
        <p14:creationId xmlns:p14="http://schemas.microsoft.com/office/powerpoint/2010/main" val="3967455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CE81-6ABF-1348-91B2-A93F9178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Care? 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42A6-158C-D24E-B5BC-1CA86666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543" y="1602225"/>
            <a:ext cx="7177900" cy="4351338"/>
          </a:xfrm>
        </p:spPr>
        <p:txBody>
          <a:bodyPr>
            <a:normAutofit/>
          </a:bodyPr>
          <a:lstStyle/>
          <a:p>
            <a:r>
              <a:rPr lang="en-US" b="0" dirty="0"/>
              <a:t>Conventional Wisdom Issues:</a:t>
            </a:r>
          </a:p>
          <a:p>
            <a:pPr lvl="1"/>
            <a:r>
              <a:rPr lang="en-US" sz="2800" b="1" dirty="0"/>
              <a:t>Labor markets: Wages and Jobs</a:t>
            </a:r>
          </a:p>
          <a:p>
            <a:pPr lvl="1"/>
            <a:r>
              <a:rPr lang="en-US" sz="2800" b="1" dirty="0"/>
              <a:t>Government Revenue and Spending</a:t>
            </a:r>
          </a:p>
          <a:p>
            <a:pPr lvl="1"/>
            <a:r>
              <a:rPr lang="en-US" sz="2800" b="1" dirty="0"/>
              <a:t>Crime</a:t>
            </a:r>
          </a:p>
          <a:p>
            <a:r>
              <a:rPr lang="en-US" b="0" dirty="0"/>
              <a:t>Other issues (that don’t get talked about much):</a:t>
            </a:r>
          </a:p>
          <a:p>
            <a:pPr lvl="1"/>
            <a:r>
              <a:rPr lang="en-US" sz="2800" b="1" dirty="0"/>
              <a:t>Gross Domestic Product (GDP)</a:t>
            </a:r>
          </a:p>
          <a:p>
            <a:pPr lvl="1"/>
            <a:r>
              <a:rPr lang="en-US" sz="2800" b="1" dirty="0"/>
              <a:t>Innovation and Entrepreneurship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B01EB-E343-3A49-B16C-BBCD567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94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A8A-B2FB-E84A-8092-F417A6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5624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4B1-7664-B94A-BE13-AF97388F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710"/>
            <a:ext cx="10515600" cy="4351338"/>
          </a:xfrm>
        </p:spPr>
        <p:txBody>
          <a:bodyPr/>
          <a:lstStyle/>
          <a:p>
            <a:r>
              <a:rPr lang="en-US" dirty="0"/>
              <a:t>What determines the size of an economy?</a:t>
            </a:r>
          </a:p>
          <a:p>
            <a:pPr lvl="1"/>
            <a:r>
              <a:rPr lang="en-US" dirty="0"/>
              <a:t>Physical capital</a:t>
            </a:r>
          </a:p>
          <a:p>
            <a:pPr lvl="1"/>
            <a:r>
              <a:rPr lang="en-US" dirty="0"/>
              <a:t>Technology/productivity</a:t>
            </a:r>
          </a:p>
          <a:p>
            <a:pPr lvl="1"/>
            <a:r>
              <a:rPr lang="en-US" dirty="0"/>
              <a:t>The number of workers</a:t>
            </a:r>
          </a:p>
          <a:p>
            <a:pPr lvl="2"/>
            <a:r>
              <a:rPr lang="en-US" dirty="0"/>
              <a:t>Immigration adds to the number of workers.</a:t>
            </a:r>
          </a:p>
          <a:p>
            <a:r>
              <a:rPr lang="en-US" dirty="0"/>
              <a:t>Number of immigrants in the labor force is high</a:t>
            </a:r>
          </a:p>
          <a:p>
            <a:pPr lvl="1"/>
            <a:r>
              <a:rPr lang="en-US" dirty="0"/>
              <a:t>28.2 million foreign-born persons ages 16+ in the labor force in 2018.</a:t>
            </a:r>
          </a:p>
          <a:p>
            <a:pPr lvl="1"/>
            <a:r>
              <a:rPr lang="en-US" dirty="0"/>
              <a:t>17.4% of the total US workforce.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Immigrants added 11% to GDP ($2 trillion) in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2B726-8AF5-C344-AD86-78D13A1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198DA-3010-4A88-8E31-FBB4B7527E35}"/>
              </a:ext>
            </a:extLst>
          </p:cNvPr>
          <p:cNvSpPr txBox="1"/>
          <p:nvPr/>
        </p:nvSpPr>
        <p:spPr>
          <a:xfrm>
            <a:off x="3327400" y="6408026"/>
            <a:ext cx="8170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US Census Bureau (2019) American Community Survey.</a:t>
            </a:r>
          </a:p>
          <a:p>
            <a:r>
              <a:rPr lang="en-US" sz="1000" dirty="0"/>
              <a:t>National Academies of Sciences, Engineering, and Medicine (2017) “The Economic and Fiscal Consequences of Immigration”.</a:t>
            </a:r>
          </a:p>
        </p:txBody>
      </p:sp>
    </p:spTree>
    <p:extLst>
      <p:ext uri="{BB962C8B-B14F-4D97-AF65-F5344CB8AC3E}">
        <p14:creationId xmlns:p14="http://schemas.microsoft.com/office/powerpoint/2010/main" val="266289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469" y="2678541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Economics of Immigration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OLLI – University of California, Berkeley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June 11, 2024</a:t>
            </a:r>
            <a:endParaRPr lang="en-US" sz="2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3095347" y="4601836"/>
            <a:ext cx="5823751" cy="1704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2"/>
                </a:solidFill>
              </a:rPr>
              <a:t>Jon </a:t>
            </a:r>
            <a:r>
              <a:rPr lang="en-US" sz="2800" dirty="0" err="1">
                <a:solidFill>
                  <a:schemeClr val="tx2"/>
                </a:solidFill>
              </a:rPr>
              <a:t>Haveman</a:t>
            </a:r>
            <a:r>
              <a:rPr lang="en-US" sz="28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D7B4E-2843-5E42-BD7B-2CEA5474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72" y="38112"/>
            <a:ext cx="3492500" cy="232410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DB2F1D5D-1B3B-5E4F-9B0B-5B901311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674" y="3994949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48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2CE1-1E43-68EE-86B7-46B78C74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mmigration Saving the Day?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FBAF68-9A32-63AC-A677-C3F5866BB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2132" y="1015877"/>
            <a:ext cx="8802291" cy="51267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4740-8EBD-89E5-0015-0130FD2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1476E-55C9-FB5A-4409-7DA3511FC4AB}"/>
              </a:ext>
            </a:extLst>
          </p:cNvPr>
          <p:cNvSpPr txBox="1"/>
          <p:nvPr/>
        </p:nvSpPr>
        <p:spPr>
          <a:xfrm>
            <a:off x="8018331" y="6456851"/>
            <a:ext cx="3543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CBO – The Demographic Outlook, 2023-2053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9983DB-6076-05FC-3781-623DDBCA916C}"/>
              </a:ext>
            </a:extLst>
          </p:cNvPr>
          <p:cNvGrpSpPr/>
          <p:nvPr/>
        </p:nvGrpSpPr>
        <p:grpSpPr>
          <a:xfrm>
            <a:off x="3936888" y="2115900"/>
            <a:ext cx="5399797" cy="2799001"/>
            <a:chOff x="3936888" y="2115900"/>
            <a:chExt cx="5399797" cy="27990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B8AA743-949A-CF0B-B2BB-F37C5AA1444B}"/>
                </a:ext>
              </a:extLst>
            </p:cNvPr>
            <p:cNvSpPr/>
            <p:nvPr/>
          </p:nvSpPr>
          <p:spPr>
            <a:xfrm>
              <a:off x="3936888" y="3429001"/>
              <a:ext cx="1063738" cy="14859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AA7F78-B90C-7047-A1A1-EE797BC1FF20}"/>
                </a:ext>
              </a:extLst>
            </p:cNvPr>
            <p:cNvSpPr txBox="1"/>
            <p:nvPr/>
          </p:nvSpPr>
          <p:spPr>
            <a:xfrm>
              <a:off x="5000626" y="2115900"/>
              <a:ext cx="433605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The vast majority of additions to the</a:t>
              </a:r>
            </a:p>
            <a:p>
              <a:r>
                <a:rPr lang="en-US" sz="2200" dirty="0"/>
                <a:t>Population in the last several years</a:t>
              </a:r>
            </a:p>
            <a:p>
              <a:r>
                <a:rPr lang="en-US" sz="2200" dirty="0"/>
                <a:t>Has been from immigration.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1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5C-22C1-294A-AA09-534D6328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7F8-E634-5F41-A90F-4A8ECBC6D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721"/>
            <a:ext cx="10515600" cy="4596505"/>
          </a:xfrm>
        </p:spPr>
        <p:txBody>
          <a:bodyPr/>
          <a:lstStyle/>
          <a:p>
            <a:r>
              <a:rPr lang="en-US" dirty="0"/>
              <a:t>Depends on the type of immigrant: Skills/education</a:t>
            </a:r>
          </a:p>
          <a:p>
            <a:pPr lvl="1"/>
            <a:r>
              <a:rPr lang="en-US" dirty="0"/>
              <a:t>Similar to native-born population?</a:t>
            </a:r>
          </a:p>
          <a:p>
            <a:pPr lvl="1"/>
            <a:r>
              <a:rPr lang="en-US" dirty="0"/>
              <a:t>Low-skilled?</a:t>
            </a:r>
          </a:p>
          <a:p>
            <a:pPr lvl="1"/>
            <a:r>
              <a:rPr lang="en-US" dirty="0"/>
              <a:t>Highly skilled?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Brings capital market implications</a:t>
            </a:r>
          </a:p>
          <a:p>
            <a:pPr lvl="1"/>
            <a:r>
              <a:rPr lang="en-US" dirty="0"/>
              <a:t>Low-skilled immigrants – capital supplementing</a:t>
            </a:r>
          </a:p>
          <a:p>
            <a:pPr lvl="2"/>
            <a:r>
              <a:rPr lang="en-US" dirty="0"/>
              <a:t>Competing</a:t>
            </a:r>
          </a:p>
          <a:p>
            <a:pPr lvl="1"/>
            <a:r>
              <a:rPr lang="en-US" dirty="0"/>
              <a:t>Highly skilled immigrants – capital complementing</a:t>
            </a:r>
          </a:p>
          <a:p>
            <a:pPr lvl="2"/>
            <a:r>
              <a:rPr lang="en-US" dirty="0"/>
              <a:t>Mutually beneficial.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8512-04FA-144D-BFC3-F7E338B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2CCCF-25E0-0C43-AAD7-9F2EB5BD1C96}"/>
              </a:ext>
            </a:extLst>
          </p:cNvPr>
          <p:cNvSpPr txBox="1"/>
          <p:nvPr/>
        </p:nvSpPr>
        <p:spPr>
          <a:xfrm>
            <a:off x="9007773" y="6478751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Hong &amp; McLaren (2015).</a:t>
            </a:r>
          </a:p>
        </p:txBody>
      </p:sp>
    </p:spTree>
    <p:extLst>
      <p:ext uri="{BB962C8B-B14F-4D97-AF65-F5344CB8AC3E}">
        <p14:creationId xmlns:p14="http://schemas.microsoft.com/office/powerpoint/2010/main" val="318593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C882-2DEC-F844-9E26-8CEFBE4C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tern of Immigration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DA47E9-7BA4-2B4D-B581-AEAB16CBC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78557" y="1570038"/>
            <a:ext cx="7834885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BE5CA-1B77-F240-A20A-76E077B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35640-5858-434E-A990-6D684F8F7B6E}"/>
              </a:ext>
            </a:extLst>
          </p:cNvPr>
          <p:cNvSpPr txBox="1"/>
          <p:nvPr/>
        </p:nvSpPr>
        <p:spPr>
          <a:xfrm>
            <a:off x="9014792" y="6483194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88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9BDA6-1EB4-8A48-8979-728EF3B13BC7}"/>
              </a:ext>
            </a:extLst>
          </p:cNvPr>
          <p:cNvSpPr txBox="1"/>
          <p:nvPr/>
        </p:nvSpPr>
        <p:spPr>
          <a:xfrm>
            <a:off x="3731740" y="1200706"/>
            <a:ext cx="632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Educational Attainment of Recent Immigrants – Last 5 Decades</a:t>
            </a:r>
          </a:p>
        </p:txBody>
      </p:sp>
    </p:spTree>
    <p:extLst>
      <p:ext uri="{BB962C8B-B14F-4D97-AF65-F5344CB8AC3E}">
        <p14:creationId xmlns:p14="http://schemas.microsoft.com/office/powerpoint/2010/main" val="1963909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F05E-E87C-2546-844B-71499776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Rec</a:t>
            </a:r>
            <a:r>
              <a:rPr lang="en-US" sz="3800" dirty="0"/>
              <a:t>ent Immigrants Are Less and More Educated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A4AF8-45EE-D44B-B3FA-E7F87F3A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FA260E-43BC-C94D-8D3B-C0AB9E9C7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AEF5AE-88AF-66E9-AD5A-622943F94121}"/>
              </a:ext>
            </a:extLst>
          </p:cNvPr>
          <p:cNvSpPr/>
          <p:nvPr/>
        </p:nvSpPr>
        <p:spPr>
          <a:xfrm>
            <a:off x="3622562" y="1526541"/>
            <a:ext cx="3136049" cy="12166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E3BDC3-5ECA-7FC7-9C32-162BFA66B118}"/>
              </a:ext>
            </a:extLst>
          </p:cNvPr>
          <p:cNvSpPr/>
          <p:nvPr/>
        </p:nvSpPr>
        <p:spPr>
          <a:xfrm>
            <a:off x="2718099" y="4021263"/>
            <a:ext cx="7147960" cy="600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5557-F3EB-7348-A79D-F75E2C04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0F40-6E11-474D-A254-D1F28C7F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net benefits to the receiving economy</a:t>
            </a:r>
          </a:p>
          <a:p>
            <a:pPr lvl="1"/>
            <a:r>
              <a:rPr lang="en-US" dirty="0"/>
              <a:t>Larger labor supply.</a:t>
            </a:r>
          </a:p>
          <a:p>
            <a:pPr lvl="1"/>
            <a:r>
              <a:rPr lang="en-US" dirty="0"/>
              <a:t>Changes in labor prices increase production of goods and services that use the type of labor offered by immigrants.</a:t>
            </a:r>
          </a:p>
          <a:p>
            <a:r>
              <a:rPr lang="en-US" dirty="0"/>
              <a:t>Short run: there are winners and losers</a:t>
            </a:r>
          </a:p>
          <a:p>
            <a:pPr lvl="1"/>
            <a:r>
              <a:rPr lang="en-US" dirty="0"/>
              <a:t>Changes in wage structure and returns to capital affect native-born workers differently.</a:t>
            </a:r>
          </a:p>
          <a:p>
            <a:r>
              <a:rPr lang="en-US" dirty="0"/>
              <a:t>Long run: could be no winners, but also no losers</a:t>
            </a:r>
          </a:p>
          <a:p>
            <a:pPr lvl="1"/>
            <a:r>
              <a:rPr lang="en-US" dirty="0"/>
              <a:t>The economy might adjust to pre-immigration wage structure and returns to capital. No change for native-born individuals.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EE44-134C-FA4C-A84F-F184BDC7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3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9818-033C-4242-A84C-0E566E3C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hway of Wage and Employment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A4009-24F2-104C-AD7F-3161185E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50E44-444E-B949-9FAA-4CDF86E0412F}"/>
              </a:ext>
            </a:extLst>
          </p:cNvPr>
          <p:cNvSpPr txBox="1"/>
          <p:nvPr/>
        </p:nvSpPr>
        <p:spPr>
          <a:xfrm>
            <a:off x="1528054" y="1518311"/>
            <a:ext cx="4197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Inflows of Low-Skilled Immigrants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63FF74-638B-1B4D-B293-D43A037F7B03}"/>
              </a:ext>
            </a:extLst>
          </p:cNvPr>
          <p:cNvSpPr txBox="1"/>
          <p:nvPr/>
        </p:nvSpPr>
        <p:spPr>
          <a:xfrm>
            <a:off x="2293489" y="2501255"/>
            <a:ext cx="25838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Previous Immigrants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DA59C-CE37-FF42-A8D1-E835A9D96EA5}"/>
              </a:ext>
            </a:extLst>
          </p:cNvPr>
          <p:cNvSpPr txBox="1"/>
          <p:nvPr/>
        </p:nvSpPr>
        <p:spPr>
          <a:xfrm>
            <a:off x="1989968" y="3493664"/>
            <a:ext cx="31826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Disadvantaged Minorities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F19BB-BF12-B94C-B233-0F23AED337AA}"/>
              </a:ext>
            </a:extLst>
          </p:cNvPr>
          <p:cNvSpPr txBox="1"/>
          <p:nvPr/>
        </p:nvSpPr>
        <p:spPr>
          <a:xfrm>
            <a:off x="2346483" y="4398620"/>
            <a:ext cx="3119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Native-born HS Dropouts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181E80-1CA9-4B41-B1AE-73902A22A1B3}"/>
              </a:ext>
            </a:extLst>
          </p:cNvPr>
          <p:cNvCxnSpPr/>
          <p:nvPr/>
        </p:nvCxnSpPr>
        <p:spPr>
          <a:xfrm>
            <a:off x="3465212" y="1951139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5238B3-9D19-6F45-8DF1-8E504DF9A412}"/>
              </a:ext>
            </a:extLst>
          </p:cNvPr>
          <p:cNvCxnSpPr/>
          <p:nvPr/>
        </p:nvCxnSpPr>
        <p:spPr>
          <a:xfrm>
            <a:off x="3465212" y="2960441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BB4C84-5C44-3F44-A2AF-AB988FD8C3B6}"/>
              </a:ext>
            </a:extLst>
          </p:cNvPr>
          <p:cNvCxnSpPr/>
          <p:nvPr/>
        </p:nvCxnSpPr>
        <p:spPr>
          <a:xfrm>
            <a:off x="3465212" y="3913145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668E68E-8725-EB40-9A92-1D5872AC00B7}"/>
              </a:ext>
            </a:extLst>
          </p:cNvPr>
          <p:cNvSpPr txBox="1"/>
          <p:nvPr/>
        </p:nvSpPr>
        <p:spPr>
          <a:xfrm>
            <a:off x="5633904" y="679697"/>
            <a:ext cx="7749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/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30F50C-2687-C844-9AB5-DC0BB9A3F71D}"/>
              </a:ext>
            </a:extLst>
          </p:cNvPr>
          <p:cNvSpPr txBox="1"/>
          <p:nvPr/>
        </p:nvSpPr>
        <p:spPr>
          <a:xfrm>
            <a:off x="7331484" y="2126246"/>
            <a:ext cx="29876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Order of Impact</a:t>
            </a:r>
          </a:p>
          <a:p>
            <a:endParaRPr lang="en-US" sz="2800" dirty="0"/>
          </a:p>
          <a:p>
            <a:r>
              <a:rPr lang="en-US" sz="2800" dirty="0"/>
              <a:t>Impact is negative, </a:t>
            </a:r>
          </a:p>
          <a:p>
            <a:r>
              <a:rPr lang="en-US" sz="2800" dirty="0"/>
              <a:t>But is smaller</a:t>
            </a:r>
          </a:p>
          <a:p>
            <a:r>
              <a:rPr lang="en-US" sz="2800" dirty="0"/>
              <a:t>at each step.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BC98A3-9910-514F-9D6D-567D70088F12}"/>
              </a:ext>
            </a:extLst>
          </p:cNvPr>
          <p:cNvSpPr txBox="1"/>
          <p:nvPr/>
        </p:nvSpPr>
        <p:spPr>
          <a:xfrm>
            <a:off x="1978686" y="5477129"/>
            <a:ext cx="823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Positive influence on wages and employment of other workers.</a:t>
            </a:r>
          </a:p>
        </p:txBody>
      </p:sp>
    </p:spTree>
    <p:extLst>
      <p:ext uri="{BB962C8B-B14F-4D97-AF65-F5344CB8AC3E}">
        <p14:creationId xmlns:p14="http://schemas.microsoft.com/office/powerpoint/2010/main" val="2082881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Skil</a:t>
            </a:r>
            <a:r>
              <a:rPr lang="en-US" dirty="0"/>
              <a:t>led Immigrants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3CE2-9C5F-AD46-95E6-9478378B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1% increase in the share of the immigrant college graduate population</a:t>
            </a:r>
          </a:p>
          <a:p>
            <a:pPr lvl="1"/>
            <a:r>
              <a:rPr lang="en-US" dirty="0"/>
              <a:t>9-18% increase in patenting per capita</a:t>
            </a:r>
          </a:p>
          <a:p>
            <a:pPr lvl="1"/>
            <a:r>
              <a:rPr lang="en-US" dirty="0"/>
              <a:t>Increased immigration increases patenting by native-born population</a:t>
            </a:r>
          </a:p>
          <a:p>
            <a:pPr lvl="1"/>
            <a:r>
              <a:rPr lang="en-US" dirty="0"/>
              <a:t>Nonetheless, the effect is positive</a:t>
            </a:r>
          </a:p>
          <a:p>
            <a:r>
              <a:rPr lang="en-US" dirty="0"/>
              <a:t>In the 1990s</a:t>
            </a:r>
          </a:p>
          <a:p>
            <a:pPr lvl="1"/>
            <a:r>
              <a:rPr lang="en-US" dirty="0"/>
              <a:t>Increased skilled immigration can account for </a:t>
            </a:r>
            <a:r>
              <a:rPr lang="en-US" b="1" dirty="0"/>
              <a:t>one-third of increased patenting</a:t>
            </a:r>
            <a:r>
              <a:rPr lang="en-US" dirty="0"/>
              <a:t> in that decade.</a:t>
            </a:r>
          </a:p>
          <a:p>
            <a:pPr lvl="1"/>
            <a:r>
              <a:rPr lang="en-US" dirty="0"/>
              <a:t>This translates into a </a:t>
            </a:r>
            <a:r>
              <a:rPr lang="en-US" b="1" dirty="0"/>
              <a:t>1.4-2.5% increase in GDP </a:t>
            </a:r>
            <a:r>
              <a:rPr lang="en-US" dirty="0"/>
              <a:t>per capita by the end of the decade.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B8B9F-72A4-4727-9D25-FB89B0C76E79}"/>
              </a:ext>
            </a:extLst>
          </p:cNvPr>
          <p:cNvSpPr txBox="1"/>
          <p:nvPr/>
        </p:nvSpPr>
        <p:spPr>
          <a:xfrm>
            <a:off x="3302000" y="6477000"/>
            <a:ext cx="5825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Hunt and Gauthier-Loiselle (2008).</a:t>
            </a:r>
          </a:p>
        </p:txBody>
      </p:sp>
    </p:spTree>
    <p:extLst>
      <p:ext uri="{BB962C8B-B14F-4D97-AF65-F5344CB8AC3E}">
        <p14:creationId xmlns:p14="http://schemas.microsoft.com/office/powerpoint/2010/main" val="116583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migrants and Entrepreneurship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ED0094-8411-9141-9AB3-58E4CAE42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780" y="1562708"/>
            <a:ext cx="7696439" cy="46675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D4698-A432-4741-9100-E4DD992576A8}"/>
              </a:ext>
            </a:extLst>
          </p:cNvPr>
          <p:cNvSpPr txBox="1"/>
          <p:nvPr/>
        </p:nvSpPr>
        <p:spPr>
          <a:xfrm>
            <a:off x="3794824" y="1117759"/>
            <a:ext cx="460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Self-Employment Rates by Nativity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BC315-3302-4F4F-BBB9-933B04F246C1}"/>
              </a:ext>
            </a:extLst>
          </p:cNvPr>
          <p:cNvSpPr txBox="1"/>
          <p:nvPr/>
        </p:nvSpPr>
        <p:spPr>
          <a:xfrm>
            <a:off x="7215809" y="6484087"/>
            <a:ext cx="42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Magnus Lofstrom from Current Population Survey Data.</a:t>
            </a:r>
          </a:p>
        </p:txBody>
      </p:sp>
    </p:spTree>
    <p:extLst>
      <p:ext uri="{BB962C8B-B14F-4D97-AF65-F5344CB8AC3E}">
        <p14:creationId xmlns:p14="http://schemas.microsoft.com/office/powerpoint/2010/main" val="2482961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D690-F5BE-E446-98AF-862F6F0C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2981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For</a:t>
            </a:r>
            <a:r>
              <a:rPr lang="en-US" sz="3800" dirty="0"/>
              <a:t>tune 500: First- and Second-Generation Founders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41278525-D509-4046-B572-9C529BDA7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584" y="926706"/>
            <a:ext cx="4387047" cy="53035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23983-C667-CB43-B3EA-85C55A59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2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3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Anna Maria </a:t>
            </a:r>
            <a:r>
              <a:rPr lang="en-US" dirty="0" err="1"/>
              <a:t>Mayda</a:t>
            </a:r>
            <a:r>
              <a:rPr lang="en-US" dirty="0"/>
              <a:t>, Georgetown University</a:t>
            </a:r>
          </a:p>
          <a:p>
            <a:pPr lvl="1"/>
            <a:r>
              <a:rPr lang="en-US" dirty="0"/>
              <a:t>Robert </a:t>
            </a:r>
            <a:r>
              <a:rPr lang="en-US" dirty="0" err="1"/>
              <a:t>Gitter</a:t>
            </a:r>
            <a:r>
              <a:rPr lang="en-US" dirty="0"/>
              <a:t>, Ohio Wesleyan University</a:t>
            </a:r>
          </a:p>
          <a:p>
            <a:pPr lvl="1"/>
            <a:r>
              <a:rPr lang="en-US" dirty="0"/>
              <a:t>Roger White, Whittier College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Kirk Doran, Notre Dame</a:t>
            </a:r>
          </a:p>
          <a:p>
            <a:pPr lvl="1"/>
            <a:r>
              <a:rPr lang="en-US" dirty="0"/>
              <a:t>Ethan Lewis, Dartmouth College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9159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1811-69A7-9C46-BC2A-2BEB4A46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5F6E8-7248-A746-8879-A06B0BD6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for understanding whether immigrants will be net contributors to the economy.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additional reasons:</a:t>
            </a:r>
          </a:p>
          <a:p>
            <a:pPr lvl="1"/>
            <a:r>
              <a:rPr lang="en-US" dirty="0"/>
              <a:t>Taxpayer inequity geographically</a:t>
            </a:r>
          </a:p>
          <a:p>
            <a:pPr lvl="1"/>
            <a:r>
              <a:rPr lang="en-US" dirty="0"/>
              <a:t>Necessary to understand the full consequences of admitting additional immigrants into the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BAB4F-341C-0B4A-8BE0-718A775F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3E5-95A3-7C4C-95E6-161EEE6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</a:t>
            </a:r>
            <a:r>
              <a:rPr lang="en-US" dirty="0"/>
              <a:t>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E27E-5310-3A4E-91F2-02C6FAC6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Question:</a:t>
            </a:r>
          </a:p>
          <a:p>
            <a:pPr lvl="1"/>
            <a:r>
              <a:rPr lang="en-US" dirty="0"/>
              <a:t>Taxes (income, sales, and other) immigrants pay vs. government expenditures on public benefits and services they receive.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complicated:</a:t>
            </a:r>
          </a:p>
          <a:p>
            <a:pPr lvl="1"/>
            <a:r>
              <a:rPr lang="en-US" dirty="0"/>
              <a:t>Immigrants also affect the fiscal equation for many native-born residents.</a:t>
            </a:r>
          </a:p>
          <a:p>
            <a:pPr lvl="2"/>
            <a:r>
              <a:rPr lang="en-US" dirty="0"/>
              <a:t>Indirectly through labor and capital markets.</a:t>
            </a:r>
          </a:p>
          <a:p>
            <a:pPr lvl="2"/>
            <a:r>
              <a:rPr lang="en-US" dirty="0"/>
              <a:t>Changes in wages and the return to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F82-C020-F648-99EE-C19203A3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0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B135-034B-9144-9ADF-7496CB87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Age</a:t>
            </a:r>
            <a:r>
              <a:rPr lang="en-US" dirty="0"/>
              <a:t>-Specific Taxes and Benefits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E42E492-8C25-A34F-9BDE-9C164079C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28496" y="934905"/>
            <a:ext cx="7028304" cy="55714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E0B02-7279-A946-B1CE-34C598C9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7AC8D-4CEE-5241-A353-D911C6C83FEB}"/>
              </a:ext>
            </a:extLst>
          </p:cNvPr>
          <p:cNvSpPr txBox="1"/>
          <p:nvPr/>
        </p:nvSpPr>
        <p:spPr>
          <a:xfrm>
            <a:off x="4229134" y="1140897"/>
            <a:ext cx="44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Immigrant Generation, United States, 2012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93EF1-5E4F-0A4E-A666-BF0BF7964404}"/>
              </a:ext>
            </a:extLst>
          </p:cNvPr>
          <p:cNvSpPr txBox="1"/>
          <p:nvPr/>
        </p:nvSpPr>
        <p:spPr>
          <a:xfrm>
            <a:off x="9377618" y="6456851"/>
            <a:ext cx="253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325.</a:t>
            </a:r>
          </a:p>
        </p:txBody>
      </p:sp>
    </p:spTree>
    <p:extLst>
      <p:ext uri="{BB962C8B-B14F-4D97-AF65-F5344CB8AC3E}">
        <p14:creationId xmlns:p14="http://schemas.microsoft.com/office/powerpoint/2010/main" val="3189064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3425-C70D-5340-A888-A1D0EFF7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08CD-79B5-114D-900F-7D33C1AF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who arrive while of working age:</a:t>
            </a:r>
          </a:p>
          <a:p>
            <a:pPr lvl="1"/>
            <a:r>
              <a:rPr lang="en-US" dirty="0"/>
              <a:t>Are, on average, net contributors.</a:t>
            </a:r>
          </a:p>
          <a:p>
            <a:pPr lvl="1"/>
            <a:r>
              <a:rPr lang="en-US" dirty="0"/>
              <a:t>21-year-old with a high school diploma: +$126,000 over a lifetime</a:t>
            </a:r>
          </a:p>
          <a:p>
            <a:pPr lvl="2"/>
            <a:r>
              <a:rPr lang="en-US" dirty="0"/>
              <a:t>Though this value gradually declines with age at arrival.</a:t>
            </a:r>
          </a:p>
          <a:p>
            <a:pPr lvl="2"/>
            <a:r>
              <a:rPr lang="en-US" dirty="0"/>
              <a:t>Turns negative for arrivals of age 35+</a:t>
            </a:r>
          </a:p>
          <a:p>
            <a:r>
              <a:rPr lang="en-US" dirty="0"/>
              <a:t>Net contribution crucially depends on characteristics</a:t>
            </a:r>
          </a:p>
          <a:p>
            <a:pPr lvl="1"/>
            <a:r>
              <a:rPr lang="en-US" dirty="0"/>
              <a:t>Age distribution, family composition, health status, fertility patterns</a:t>
            </a:r>
          </a:p>
          <a:p>
            <a:pPr lvl="1"/>
            <a:r>
              <a:rPr lang="en-US" dirty="0"/>
              <a:t>Temporary or permanent relocation</a:t>
            </a:r>
          </a:p>
          <a:p>
            <a:pPr lvl="1"/>
            <a:r>
              <a:rPr lang="en-US" dirty="0"/>
              <a:t>Employment in the legal labor market</a:t>
            </a:r>
          </a:p>
          <a:p>
            <a:pPr lvl="1"/>
            <a:r>
              <a:rPr lang="en-US" dirty="0"/>
              <a:t>Authorized or unauthorized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8A18-D2C3-4D47-8900-D04C984E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Federal</a:t>
            </a:r>
            <a:r>
              <a:rPr lang="en-US" sz="3200" b="0" dirty="0"/>
              <a:t> level: fiscal impact is generally </a:t>
            </a:r>
            <a:r>
              <a:rPr lang="en-US" sz="3200" dirty="0"/>
              <a:t>positive</a:t>
            </a:r>
            <a:r>
              <a:rPr lang="en-US" sz="3200" b="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State and local </a:t>
            </a:r>
            <a:r>
              <a:rPr lang="en-US" sz="3200" b="0" dirty="0"/>
              <a:t>level: typically </a:t>
            </a:r>
            <a:r>
              <a:rPr lang="en-US" sz="3200" dirty="0"/>
              <a:t>negative</a:t>
            </a:r>
            <a:r>
              <a:rPr lang="en-US" sz="3200" b="0" dirty="0"/>
              <a:t> fiscal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567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8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B36-3ADF-9D4D-AA3D-A2E9E021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Social Security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EECCBD09-726E-FC43-8996-4E1F2C319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855" y="1325563"/>
            <a:ext cx="6514289" cy="4800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2C15-554E-AF4D-80F6-886F2F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82D8F-9841-084D-B20A-89742894878A}"/>
              </a:ext>
            </a:extLst>
          </p:cNvPr>
          <p:cNvSpPr txBox="1"/>
          <p:nvPr/>
        </p:nvSpPr>
        <p:spPr>
          <a:xfrm>
            <a:off x="3208342" y="956231"/>
            <a:ext cx="500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Age 65+ per 100 of Working Age (25-64)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F23E4-2487-F94D-9E39-056CF9A25681}"/>
              </a:ext>
            </a:extLst>
          </p:cNvPr>
          <p:cNvSpPr txBox="1"/>
          <p:nvPr/>
        </p:nvSpPr>
        <p:spPr>
          <a:xfrm>
            <a:off x="9547384" y="6560914"/>
            <a:ext cx="2069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(2017).</a:t>
            </a:r>
          </a:p>
        </p:txBody>
      </p:sp>
    </p:spTree>
    <p:extLst>
      <p:ext uri="{BB962C8B-B14F-4D97-AF65-F5344CB8AC3E}">
        <p14:creationId xmlns:p14="http://schemas.microsoft.com/office/powerpoint/2010/main" val="291456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2CE1-1E43-68EE-86B7-46B78C74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mmigration Saving the Day?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FBAF68-9A32-63AC-A677-C3F5866BB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2132" y="1015877"/>
            <a:ext cx="8802291" cy="51267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4740-8EBD-89E5-0015-0130FD2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1476E-55C9-FB5A-4409-7DA3511FC4AB}"/>
              </a:ext>
            </a:extLst>
          </p:cNvPr>
          <p:cNvSpPr txBox="1"/>
          <p:nvPr/>
        </p:nvSpPr>
        <p:spPr>
          <a:xfrm>
            <a:off x="8018331" y="6456851"/>
            <a:ext cx="3543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CBO – The Demographic Outlook, 2023-2053</a:t>
            </a:r>
          </a:p>
        </p:txBody>
      </p:sp>
    </p:spTree>
    <p:extLst>
      <p:ext uri="{BB962C8B-B14F-4D97-AF65-F5344CB8AC3E}">
        <p14:creationId xmlns:p14="http://schemas.microsoft.com/office/powerpoint/2010/main" val="22102684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4C9D-D110-934F-A535-2494EFA2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</a:t>
            </a:r>
            <a:r>
              <a:rPr lang="en-US" dirty="0"/>
              <a:t>n -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B2BEA-F15B-4A47-A868-60BE74B09D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Employment and Earnings</a:t>
            </a:r>
          </a:p>
          <a:p>
            <a:r>
              <a:rPr lang="en-US" dirty="0"/>
              <a:t>Occupations</a:t>
            </a:r>
          </a:p>
          <a:p>
            <a:r>
              <a:rPr lang="en-US" dirty="0"/>
              <a:t>Poverty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446CA-9D43-7044-9A2A-165F7457E0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Residential Integration</a:t>
            </a:r>
          </a:p>
          <a:p>
            <a:r>
              <a:rPr lang="en-US" dirty="0"/>
              <a:t>Language</a:t>
            </a:r>
          </a:p>
          <a:p>
            <a:r>
              <a:rPr lang="en-US" dirty="0"/>
              <a:t>Health</a:t>
            </a:r>
          </a:p>
          <a:p>
            <a:r>
              <a:rPr lang="en-US" dirty="0"/>
              <a:t>Family Patterns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778FE-4068-064D-A78D-11F7F7BC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A236D-A2FB-F74D-B627-0B596656C6A0}"/>
              </a:ext>
            </a:extLst>
          </p:cNvPr>
          <p:cNvSpPr txBox="1"/>
          <p:nvPr/>
        </p:nvSpPr>
        <p:spPr>
          <a:xfrm>
            <a:off x="3842338" y="1342814"/>
            <a:ext cx="4507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Patterns of Integration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722C6-84EB-6840-9A71-17612594261E}"/>
              </a:ext>
            </a:extLst>
          </p:cNvPr>
          <p:cNvSpPr txBox="1"/>
          <p:nvPr/>
        </p:nvSpPr>
        <p:spPr>
          <a:xfrm>
            <a:off x="3227740" y="5073188"/>
            <a:ext cx="5888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 Big Misconception: Crime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95BE7-44BE-5042-A414-9AED7C1688E8}"/>
              </a:ext>
            </a:extLst>
          </p:cNvPr>
          <p:cNvSpPr txBox="1"/>
          <p:nvPr/>
        </p:nvSpPr>
        <p:spPr>
          <a:xfrm>
            <a:off x="7098951" y="6439063"/>
            <a:ext cx="4411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The Integration of Immigrants into American Society </a:t>
            </a:r>
            <a:r>
              <a:rPr lang="en-US" sz="1200" dirty="0"/>
              <a:t>(2015). </a:t>
            </a:r>
          </a:p>
        </p:txBody>
      </p:sp>
    </p:spTree>
    <p:extLst>
      <p:ext uri="{BB962C8B-B14F-4D97-AF65-F5344CB8AC3E}">
        <p14:creationId xmlns:p14="http://schemas.microsoft.com/office/powerpoint/2010/main" val="27883227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foreign-born than U.S.-born.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C2A44-D1F3-FD43-BCBE-1B96EB9B9941}"/>
              </a:ext>
            </a:extLst>
          </p:cNvPr>
          <p:cNvSpPr txBox="1"/>
          <p:nvPr/>
        </p:nvSpPr>
        <p:spPr>
          <a:xfrm>
            <a:off x="602166" y="3612995"/>
            <a:ext cx="9054790" cy="23090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BF3B2-B41F-B848-9A68-D93947A47C66}"/>
              </a:ext>
            </a:extLst>
          </p:cNvPr>
          <p:cNvSpPr txBox="1"/>
          <p:nvPr/>
        </p:nvSpPr>
        <p:spPr>
          <a:xfrm>
            <a:off x="3870070" y="4382810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Let’s Have a Look!</a:t>
            </a:r>
          </a:p>
        </p:txBody>
      </p:sp>
    </p:spTree>
    <p:extLst>
      <p:ext uri="{BB962C8B-B14F-4D97-AF65-F5344CB8AC3E}">
        <p14:creationId xmlns:p14="http://schemas.microsoft.com/office/powerpoint/2010/main" val="4702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Quiz!</a:t>
            </a:r>
          </a:p>
          <a:p>
            <a:r>
              <a:rPr lang="en-US" dirty="0"/>
              <a:t>History of immigration to the U.S.</a:t>
            </a:r>
          </a:p>
          <a:p>
            <a:r>
              <a:rPr lang="en-US" dirty="0"/>
              <a:t>Why do people migrate?</a:t>
            </a:r>
          </a:p>
          <a:p>
            <a:r>
              <a:rPr lang="en-US" dirty="0"/>
              <a:t>The nature of immigration to the U.S.</a:t>
            </a:r>
          </a:p>
          <a:p>
            <a:r>
              <a:rPr lang="en-US" dirty="0"/>
              <a:t>Economics of immigration</a:t>
            </a:r>
          </a:p>
          <a:p>
            <a:r>
              <a:rPr lang="en-US" dirty="0"/>
              <a:t>Recent policy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800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9B78-9B3A-74A5-C2C8-FD11F6F4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by Immigration Status, 2018</a:t>
            </a:r>
          </a:p>
        </p:txBody>
      </p:sp>
      <p:pic>
        <p:nvPicPr>
          <p:cNvPr id="6" name="Content Placeholder 5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99B6839C-E167-559A-B414-2EC0D3497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824" y="1828800"/>
            <a:ext cx="9999913" cy="33674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D65CF-D83E-1CC5-AC73-02B95B89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31CA3-E108-5B2C-C21A-041C0016E38A}"/>
              </a:ext>
            </a:extLst>
          </p:cNvPr>
          <p:cNvSpPr txBox="1"/>
          <p:nvPr/>
        </p:nvSpPr>
        <p:spPr>
          <a:xfrm>
            <a:off x="3838754" y="6456851"/>
            <a:ext cx="7814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Cato Institute, </a:t>
            </a:r>
            <a:r>
              <a:rPr lang="en-US" sz="1200" i="0" u="none" strike="noStrike" dirty="0">
                <a:effectLst/>
                <a:latin typeface="var(--bs-font-serif)"/>
              </a:rPr>
              <a:t>Illegal Immigrant Incarceration Rates, 2010–2018: Demographics and Policy Implications, April 202</a:t>
            </a:r>
            <a:r>
              <a:rPr lang="en-US" sz="1200" dirty="0">
                <a:latin typeface="var(--bs-font-serif)"/>
              </a:rPr>
              <a:t>0.</a:t>
            </a:r>
            <a:endParaRPr lang="en-US" sz="1200" i="0" u="none" strike="noStrike" dirty="0">
              <a:effectLst/>
              <a:latin typeface="var(--bs-font-serif)"/>
            </a:endParaRPr>
          </a:p>
        </p:txBody>
      </p:sp>
    </p:spTree>
    <p:extLst>
      <p:ext uri="{BB962C8B-B14F-4D97-AF65-F5344CB8AC3E}">
        <p14:creationId xmlns:p14="http://schemas.microsoft.com/office/powerpoint/2010/main" val="16653609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122996" y="6456851"/>
            <a:ext cx="2139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D4F84F-DA27-5348-8F02-A390C54C0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267" y="1715538"/>
            <a:ext cx="8309466" cy="451468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98AE43-C8C6-0E4E-A1A2-A6A582EF7C4B}"/>
              </a:ext>
            </a:extLst>
          </p:cNvPr>
          <p:cNvSpPr txBox="1"/>
          <p:nvPr/>
        </p:nvSpPr>
        <p:spPr>
          <a:xfrm>
            <a:off x="3068453" y="1214708"/>
            <a:ext cx="6054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California Institutionalization Rate</a:t>
            </a:r>
          </a:p>
          <a:p>
            <a:pPr algn="ctr"/>
            <a:r>
              <a:rPr lang="en-US" b="1" dirty="0"/>
              <a:t>U.S.-Born and Foreign-Born Men Ages 18-40, by Place of Birth</a:t>
            </a:r>
          </a:p>
        </p:txBody>
      </p:sp>
    </p:spTree>
    <p:extLst>
      <p:ext uri="{BB962C8B-B14F-4D97-AF65-F5344CB8AC3E}">
        <p14:creationId xmlns:p14="http://schemas.microsoft.com/office/powerpoint/2010/main" val="19335658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C2C0-8DCE-EF4B-B3C9-70DE90CA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MS</a:t>
            </a:r>
            <a:r>
              <a:rPr lang="en-US" dirty="0"/>
              <a:t>As: Growing Immigration and Crime</a:t>
            </a: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8231A10-8B9E-BE49-B01D-F61FFD12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71588" y="1195450"/>
            <a:ext cx="7201163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FBB5F-098C-4E42-A2F1-F96E63A1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40017-3092-7A4E-BF14-3F47B1D2EB68}"/>
              </a:ext>
            </a:extLst>
          </p:cNvPr>
          <p:cNvSpPr txBox="1"/>
          <p:nvPr/>
        </p:nvSpPr>
        <p:spPr>
          <a:xfrm>
            <a:off x="9122996" y="6456851"/>
            <a:ext cx="2219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(1998b).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9079E-16AD-2241-8805-BEB8EE829317}"/>
              </a:ext>
            </a:extLst>
          </p:cNvPr>
          <p:cNvSpPr txBox="1"/>
          <p:nvPr/>
        </p:nvSpPr>
        <p:spPr>
          <a:xfrm>
            <a:off x="5672169" y="2743200"/>
            <a:ext cx="170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Relationship</a:t>
            </a:r>
          </a:p>
        </p:txBody>
      </p:sp>
    </p:spTree>
    <p:extLst>
      <p:ext uri="{BB962C8B-B14F-4D97-AF65-F5344CB8AC3E}">
        <p14:creationId xmlns:p14="http://schemas.microsoft.com/office/powerpoint/2010/main" val="30903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>
              <a:spcAft>
                <a:spcPts val="1000"/>
              </a:spcAft>
            </a:pPr>
            <a:r>
              <a:rPr lang="en-US" dirty="0"/>
              <a:t>Rates of incarceration are lower for the foreign born than US born.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Neighborhoods with more immigrants have lower crime rates.</a:t>
            </a:r>
          </a:p>
          <a:p>
            <a:pPr lvl="1"/>
            <a:r>
              <a:rPr lang="en-US" dirty="0"/>
              <a:t>There is no evidence that deporting noncitizen immigrants affects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12C1-C6D7-4B43-9602-189F80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6F1A-DA04-D943-AE89-F0CB74DD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Immigration can be thought of as increasing the population of the United States.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brings economic growth and opportunity, just as does increasing the native-born population.</a:t>
            </a:r>
          </a:p>
          <a:p>
            <a:pPr>
              <a:spcAft>
                <a:spcPts val="1000"/>
              </a:spcAft>
            </a:pPr>
            <a:r>
              <a:rPr lang="en-US" dirty="0"/>
              <a:t>Including unauthorized immigrants, the supply of low-skilled workers is increased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lowers the wages of low-skilled workers.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also increases labor force participation among highly 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256D-1FE7-6B41-8975-1BC9612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751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E34-1E71-4A4B-803E-3C4BD0D6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At</a:t>
            </a:r>
            <a:r>
              <a:rPr lang="en-US" dirty="0"/>
              <a:t> the Same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8296-551D-4344-BDB4-383B5FB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are often a select group:</a:t>
            </a:r>
          </a:p>
          <a:p>
            <a:pPr lvl="1"/>
            <a:r>
              <a:rPr lang="en-US" dirty="0"/>
              <a:t>Willing to incur an enormous personal or familial cost to better their lives.</a:t>
            </a:r>
          </a:p>
          <a:p>
            <a:r>
              <a:rPr lang="en-US" dirty="0"/>
              <a:t>As a result:</a:t>
            </a:r>
          </a:p>
          <a:p>
            <a:pPr lvl="1"/>
            <a:r>
              <a:rPr lang="en-US" dirty="0"/>
              <a:t>Immigrants tend to be entrepreneurial and to add significantly to economic growth.</a:t>
            </a:r>
          </a:p>
          <a:p>
            <a:r>
              <a:rPr lang="en-US" dirty="0"/>
              <a:t>Although there are distributional issues:</a:t>
            </a:r>
          </a:p>
          <a:p>
            <a:pPr lvl="1"/>
            <a:r>
              <a:rPr lang="en-US" dirty="0"/>
              <a:t>Immigration is an important contributor to economic growth.</a:t>
            </a:r>
          </a:p>
          <a:p>
            <a:pPr lvl="1"/>
            <a:r>
              <a:rPr lang="en-US" dirty="0"/>
              <a:t>Immigration helps to sustain vital government programs.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005F-6FF0-3843-B700-4DCDD8F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204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808A-18FC-104A-A25D-21A92CE8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</a:t>
            </a:r>
            <a:r>
              <a:rPr lang="en-US" dirty="0"/>
              <a:t>out Conventional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9081-3A0B-9747-AC92-1940D5D6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Native-born unskilled workers</a:t>
            </a:r>
          </a:p>
          <a:p>
            <a:pPr lvl="1"/>
            <a:r>
              <a:rPr lang="en-US" dirty="0"/>
              <a:t>There is some negative impact on their wages.</a:t>
            </a:r>
          </a:p>
          <a:p>
            <a:pPr lvl="1"/>
            <a:r>
              <a:rPr lang="en-US" dirty="0"/>
              <a:t>But who wins and loses depend on the skill mix of immigrants; </a:t>
            </a:r>
          </a:p>
          <a:p>
            <a:pPr lvl="2"/>
            <a:r>
              <a:rPr lang="en-US" dirty="0"/>
              <a:t>when this skill mix changes, so do its effects.</a:t>
            </a:r>
          </a:p>
          <a:p>
            <a:r>
              <a:rPr lang="en-US" dirty="0"/>
              <a:t>Crime</a:t>
            </a:r>
          </a:p>
          <a:p>
            <a:pPr lvl="1"/>
            <a:r>
              <a:rPr lang="en-US" dirty="0"/>
              <a:t>Immigrants, both authorized and unauthorized, commit crimes at much lower rates than do native-born residents.</a:t>
            </a:r>
          </a:p>
          <a:p>
            <a:r>
              <a:rPr lang="en-US" dirty="0"/>
              <a:t>Government programs</a:t>
            </a:r>
          </a:p>
          <a:p>
            <a:pPr lvl="1"/>
            <a:r>
              <a:rPr lang="en-US" dirty="0"/>
              <a:t>Federal: immigrants are a source of revenue and stability for some important programs.</a:t>
            </a:r>
          </a:p>
          <a:p>
            <a:pPr lvl="1"/>
            <a:r>
              <a:rPr lang="en-US" dirty="0"/>
              <a:t>State and local: because education is funded at the local level, this can be a drain on local government coffers.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BF033-5425-544B-9904-4A046FD5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096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6B064-72C7-E048-BAF5-C6078D498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Immigration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6BDD3-CFD5-2945-A6C8-D41831B6C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700" y="2471738"/>
            <a:ext cx="6477000" cy="3535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D0677-EE22-D645-A7FD-215605B8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57</a:t>
            </a:fld>
            <a:endParaRPr lang="en-US"/>
          </a:p>
        </p:txBody>
      </p:sp>
      <p:pic>
        <p:nvPicPr>
          <p:cNvPr id="1026" name="Picture 2" descr="Central American migrants wade across the Rio Grande on February 1, 2019 near El Paso, Texas. ">
            <a:extLst>
              <a:ext uri="{FF2B5EF4-FFF2-40B4-BE49-F238E27FC236}">
                <a16:creationId xmlns:a16="http://schemas.microsoft.com/office/drawing/2014/main" id="{EEC15B1E-A683-C738-342C-51398560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746" y="3905367"/>
            <a:ext cx="4225262" cy="281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814273-B486-8B30-A506-C3A88905DD9D}"/>
              </a:ext>
            </a:extLst>
          </p:cNvPr>
          <p:cNvSpPr txBox="1"/>
          <p:nvPr/>
        </p:nvSpPr>
        <p:spPr>
          <a:xfrm>
            <a:off x="1491757" y="823099"/>
            <a:ext cx="5257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DACA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The Northern Triangle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Unaccompanied Minors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Covid and Title 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The Venezuelan Wave</a:t>
            </a:r>
          </a:p>
        </p:txBody>
      </p:sp>
    </p:spTree>
    <p:extLst>
      <p:ext uri="{BB962C8B-B14F-4D97-AF65-F5344CB8AC3E}">
        <p14:creationId xmlns:p14="http://schemas.microsoft.com/office/powerpoint/2010/main" val="34897729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77F64-2A2F-A993-ABFB-9A2937F32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16" y="1885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</a:t>
            </a:r>
            <a:r>
              <a:rPr lang="en-US" dirty="0"/>
              <a:t>CA (Deferred Action for Childhood Arrivals)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05A4F-0FA0-0A7A-EBC3-5CAEA112F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Entered U.S. before age 16, now in U.S. </a:t>
            </a:r>
          </a:p>
          <a:p>
            <a:r>
              <a:rPr lang="en-US" dirty="0"/>
              <a:t>Entered before June 2007</a:t>
            </a:r>
          </a:p>
          <a:p>
            <a:r>
              <a:rPr lang="en-US" dirty="0"/>
              <a:t>Currently in school, high school grad or honorable discharge from military</a:t>
            </a:r>
          </a:p>
          <a:p>
            <a:r>
              <a:rPr lang="en-US" dirty="0"/>
              <a:t>No felony conviction or threat to security</a:t>
            </a:r>
          </a:p>
          <a:p>
            <a:r>
              <a:rPr lang="en-US" dirty="0"/>
              <a:t>Renewable every 2 years </a:t>
            </a:r>
          </a:p>
          <a:p>
            <a:r>
              <a:rPr lang="en-US" dirty="0"/>
              <a:t>Executive Order by Obama, Trump ended, Biden restored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9CB92-22C9-CE76-D9F8-846E6A41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6309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405C-99BF-E4F3-7E51-3A632FA49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1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</a:t>
            </a:r>
            <a:r>
              <a:rPr lang="en-US" dirty="0"/>
              <a:t>CA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905D1-3B43-BCE0-D77D-51A86C718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784639"/>
          </a:xfrm>
        </p:spPr>
        <p:txBody>
          <a:bodyPr/>
          <a:lstStyle/>
          <a:p>
            <a:r>
              <a:rPr lang="en-US" dirty="0"/>
              <a:t>825,000 of them.  Arrived prior to June 15, 2007</a:t>
            </a:r>
          </a:p>
          <a:p>
            <a:pPr lvl="1"/>
            <a:r>
              <a:rPr lang="en-US" dirty="0"/>
              <a:t>343,000 employed in essential jobs. (According to DHS: health/education)</a:t>
            </a:r>
          </a:p>
          <a:p>
            <a:pPr lvl="1"/>
            <a:r>
              <a:rPr lang="en-US" dirty="0"/>
              <a:t>168,000 in California</a:t>
            </a:r>
          </a:p>
          <a:p>
            <a:r>
              <a:rPr lang="en-US" dirty="0"/>
              <a:t>1/3 arrived before the age of 5.</a:t>
            </a:r>
          </a:p>
          <a:p>
            <a:r>
              <a:rPr lang="en-US" dirty="0"/>
              <a:t>Average is now 26 years old.</a:t>
            </a:r>
          </a:p>
          <a:p>
            <a:r>
              <a:rPr lang="en-US" dirty="0"/>
              <a:t>1.3 million live with a DACA individual</a:t>
            </a:r>
          </a:p>
          <a:p>
            <a:pPr lvl="1"/>
            <a:r>
              <a:rPr lang="en-US" dirty="0"/>
              <a:t>300,000 dependent children.</a:t>
            </a:r>
          </a:p>
          <a:p>
            <a:r>
              <a:rPr lang="en-US" dirty="0"/>
              <a:t>Tax revenues:</a:t>
            </a:r>
          </a:p>
          <a:p>
            <a:pPr lvl="1"/>
            <a:r>
              <a:rPr lang="en-US" dirty="0"/>
              <a:t> $6.2 billion federal, $3.3 billion state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D14D5-60EA-CEF5-DC23-C3B97E8E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9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93472-703F-EC6A-F83A-51499919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F5225-1FAD-3772-65D9-12A029DC36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What % of the U.S. population are immigrants?</a:t>
            </a:r>
          </a:p>
          <a:p>
            <a:pPr lvl="1"/>
            <a:r>
              <a:rPr lang="en-US" b="1" dirty="0"/>
              <a:t>14%</a:t>
            </a:r>
          </a:p>
          <a:p>
            <a:r>
              <a:rPr lang="en-US" b="0" dirty="0"/>
              <a:t>What % of the world’s population are immigrants?</a:t>
            </a:r>
          </a:p>
          <a:p>
            <a:pPr lvl="1"/>
            <a:r>
              <a:rPr lang="en-US" b="1" dirty="0"/>
              <a:t>3.6%</a:t>
            </a:r>
          </a:p>
          <a:p>
            <a:r>
              <a:rPr lang="en-US" b="0" dirty="0"/>
              <a:t>How long has the average undocumented immigrant lived in the United States?</a:t>
            </a:r>
          </a:p>
          <a:p>
            <a:pPr lvl="1"/>
            <a:r>
              <a:rPr lang="en-US" b="1" dirty="0"/>
              <a:t>A. 3 months</a:t>
            </a:r>
          </a:p>
          <a:p>
            <a:pPr lvl="1"/>
            <a:r>
              <a:rPr lang="en-US" b="1" dirty="0"/>
              <a:t>B. 2 years</a:t>
            </a:r>
          </a:p>
          <a:p>
            <a:pPr lvl="1"/>
            <a:r>
              <a:rPr lang="en-US" b="1" dirty="0"/>
              <a:t>C. 10 years</a:t>
            </a:r>
          </a:p>
          <a:p>
            <a:pPr lvl="1"/>
            <a:r>
              <a:rPr lang="en-US" b="1" dirty="0"/>
              <a:t>D. 25 years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9B480-E43A-A04D-9ED7-9422AE37CD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21% of children born to native parents are high-income earners (above the middle class).</a:t>
            </a:r>
          </a:p>
          <a:p>
            <a:r>
              <a:rPr lang="en-US" b="0" dirty="0"/>
              <a:t>What % of kids born to immigrants are high-income earners?</a:t>
            </a:r>
          </a:p>
          <a:p>
            <a:pPr lvl="1"/>
            <a:r>
              <a:rPr lang="en-US" dirty="0"/>
              <a:t>A. </a:t>
            </a:r>
            <a:r>
              <a:rPr lang="en-US" b="1" dirty="0"/>
              <a:t>15%</a:t>
            </a:r>
          </a:p>
          <a:p>
            <a:pPr lvl="1"/>
            <a:r>
              <a:rPr lang="en-US" b="1" dirty="0"/>
              <a:t>B. 21%</a:t>
            </a:r>
          </a:p>
          <a:p>
            <a:pPr lvl="1"/>
            <a:r>
              <a:rPr lang="en-US" b="1" dirty="0"/>
              <a:t>C. 28%</a:t>
            </a:r>
          </a:p>
          <a:p>
            <a:pPr lvl="1"/>
            <a:r>
              <a:rPr lang="en-US" b="1" dirty="0"/>
              <a:t>D. 35%</a:t>
            </a:r>
          </a:p>
          <a:p>
            <a:r>
              <a:rPr lang="en-US" b="0" dirty="0"/>
              <a:t>In 2021, 8% of Americans lived in poverty.  What percent of immigrants lived in poverty?</a:t>
            </a:r>
          </a:p>
          <a:p>
            <a:pPr lvl="1"/>
            <a:r>
              <a:rPr lang="en-US" b="1" dirty="0"/>
              <a:t>13%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F09DD-9C53-29E1-1F0A-64FF5BDE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8F7EA-6930-F717-1FEB-D64371A6E853}"/>
              </a:ext>
            </a:extLst>
          </p:cNvPr>
          <p:cNvSpPr txBox="1"/>
          <p:nvPr/>
        </p:nvSpPr>
        <p:spPr>
          <a:xfrm>
            <a:off x="7096540" y="6456851"/>
            <a:ext cx="45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Freakonomics – How Much Do You Know About Immigration?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8025F-5AAD-A7AC-2F8F-4ABF0446967A}"/>
              </a:ext>
            </a:extLst>
          </p:cNvPr>
          <p:cNvSpPr/>
          <p:nvPr/>
        </p:nvSpPr>
        <p:spPr>
          <a:xfrm>
            <a:off x="6554603" y="4150472"/>
            <a:ext cx="2057858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2C16B3-43CF-2F70-278F-15EDC306FF6F}"/>
              </a:ext>
            </a:extLst>
          </p:cNvPr>
          <p:cNvSpPr/>
          <p:nvPr/>
        </p:nvSpPr>
        <p:spPr>
          <a:xfrm>
            <a:off x="1193464" y="5141916"/>
            <a:ext cx="2057858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522E-1826-0F78-B351-D7A9DCB9E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Northern Triangle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793FB-2DB4-FB45-131A-900F6B15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60</a:t>
            </a:fld>
            <a:endParaRPr lang="en-US"/>
          </a:p>
        </p:txBody>
      </p:sp>
      <p:pic>
        <p:nvPicPr>
          <p:cNvPr id="4098" name="Picture 2" descr="Why So Many Central Americans Are Seeking Asylum in the U.S. | KQED">
            <a:extLst>
              <a:ext uri="{FF2B5EF4-FFF2-40B4-BE49-F238E27FC236}">
                <a16:creationId xmlns:a16="http://schemas.microsoft.com/office/drawing/2014/main" id="{45066D08-E470-B1A5-81CA-ED06D91D0C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07" y="1457762"/>
            <a:ext cx="7364093" cy="516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9328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0D44-53FF-FD6B-0A29-1DEB10E40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174" y="269877"/>
            <a:ext cx="8229600" cy="13874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U.S.</a:t>
            </a:r>
            <a:r>
              <a:rPr lang="en-US" dirty="0"/>
              <a:t> Border Apprehensions from </a:t>
            </a:r>
            <a:br>
              <a:rPr lang="en-US" dirty="0"/>
            </a:br>
            <a:r>
              <a:rPr lang="en-US" dirty="0"/>
              <a:t>the Northern Triangle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13923F-8CE9-5838-9443-5039458CA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2732" y="1491710"/>
            <a:ext cx="7281042" cy="52706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630A9-15D3-4185-18AE-AD783D9B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465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0D9DF-693C-5B86-6866-7AAC17FA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29093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</a:t>
            </a:r>
            <a:r>
              <a:rPr lang="en-US" dirty="0"/>
              <a:t>thern Triangle Apprehensions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sz="3200" dirty="0">
                <a:solidFill>
                  <a:srgbClr val="FF0000"/>
                </a:solidFill>
              </a:rPr>
              <a:t>(Northern Triangle Countries in Red)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BEB5E2-E884-9E57-261C-AEB14ACE4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528998"/>
            <a:ext cx="7010400" cy="50099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7D2A9-B68C-A884-E822-C9DB75FA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431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7595-6B9C-1D0F-E48F-8DF6F33C6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Asy</a:t>
            </a:r>
            <a:r>
              <a:rPr lang="en-US" dirty="0"/>
              <a:t>lees and Refugees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0A45-5A91-7074-C12A-5A97897BD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</a:rPr>
              <a:t>Refugees are usually outside the United States when they are screened for resettlement in U.S.</a:t>
            </a:r>
            <a:endParaRPr lang="en-US" dirty="0">
              <a:solidFill>
                <a:srgbClr val="202124"/>
              </a:solidFill>
            </a:endParaRPr>
          </a:p>
          <a:p>
            <a:r>
              <a:rPr lang="en-US" b="0" i="0" dirty="0">
                <a:solidFill>
                  <a:srgbClr val="202124"/>
                </a:solidFill>
                <a:effectLst/>
              </a:rPr>
              <a:t>Asylum seekers submit their applications while physically present in the United States or at a U.S. port of entry</a:t>
            </a:r>
          </a:p>
          <a:p>
            <a:pPr marL="0" indent="0">
              <a:buNone/>
            </a:pPr>
            <a:r>
              <a:rPr lang="en-US" dirty="0">
                <a:solidFill>
                  <a:srgbClr val="202124"/>
                </a:solidFill>
              </a:rPr>
              <a:t>Reason to grant – (US &amp; UNCOR)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unable to return because of persecution or a well-founded fear of persecution based on:  </a:t>
            </a:r>
            <a:r>
              <a:rPr lang="en-US" b="1" i="0" dirty="0">
                <a:solidFill>
                  <a:srgbClr val="000000"/>
                </a:solidFill>
                <a:effectLst/>
              </a:rPr>
              <a:t>race, religion, nationality, membership in a particular social group, or political opinion.  (</a:t>
            </a:r>
            <a:r>
              <a:rPr lang="en-US" b="1" i="0" u="sng" dirty="0">
                <a:solidFill>
                  <a:srgbClr val="000000"/>
                </a:solidFill>
                <a:effectLst/>
              </a:rPr>
              <a:t>Not economic hardship!</a:t>
            </a:r>
            <a:r>
              <a:rPr lang="en-US" b="1" i="0" dirty="0">
                <a:solidFill>
                  <a:srgbClr val="000000"/>
                </a:solidFill>
                <a:effectLst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51A61-20D8-9D05-0DAA-C51E67EDD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7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68518-F94A-0E5B-798E-75D6E3100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Sep</a:t>
            </a:r>
            <a:r>
              <a:rPr lang="en-US" dirty="0"/>
              <a:t>aration of Children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6845D-36D9-5F3E-9A3F-9217F096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64</a:t>
            </a:fld>
            <a:endParaRPr lang="en-US"/>
          </a:p>
        </p:txBody>
      </p:sp>
      <p:pic>
        <p:nvPicPr>
          <p:cNvPr id="5122" name="Picture 2" descr="A two-year-old Honduran asylum seeker cries as her mother is searched and detained near the U.S.-Mexico border on June 12, 2018 in McAllen, Texas.">
            <a:extLst>
              <a:ext uri="{FF2B5EF4-FFF2-40B4-BE49-F238E27FC236}">
                <a16:creationId xmlns:a16="http://schemas.microsoft.com/office/drawing/2014/main" id="{E2BBFE2D-3D16-3131-3B0C-CA7680526E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72419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421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D6563-C781-AD46-DC62-FB8F669C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83" y="8572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main in Mexico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C08B3-8928-1823-0030-605F286C5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65</a:t>
            </a:fld>
            <a:endParaRPr lang="en-US"/>
          </a:p>
        </p:txBody>
      </p:sp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90E8B589-2C41-6E31-E69B-4979370B91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42" y="1435875"/>
            <a:ext cx="339779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B385B9-6AFF-A04C-E201-424831A144CE}"/>
              </a:ext>
            </a:extLst>
          </p:cNvPr>
          <p:cNvSpPr txBox="1"/>
          <p:nvPr/>
        </p:nvSpPr>
        <p:spPr>
          <a:xfrm>
            <a:off x="4458879" y="1860080"/>
            <a:ext cx="6429080" cy="3534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Applies to non-Mexicans asking for asylum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Must wait in Mexico while case being heard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Not applied to unaccompanied minors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Not eligible for asylum if passed through another nation on way.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Dangerous in Mexico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In the courts now</a:t>
            </a:r>
          </a:p>
        </p:txBody>
      </p:sp>
    </p:spTree>
    <p:extLst>
      <p:ext uri="{BB962C8B-B14F-4D97-AF65-F5344CB8AC3E}">
        <p14:creationId xmlns:p14="http://schemas.microsoft.com/office/powerpoint/2010/main" val="17908340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1BCF2-E42A-88B8-8374-D2AE2DEE1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Cov</a:t>
            </a:r>
            <a:r>
              <a:rPr lang="en-US" dirty="0"/>
              <a:t>id and Title 42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F4D4CB-444F-E121-8059-920DDE8BB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5563"/>
            <a:ext cx="3490611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CCC79-44EE-387F-E78F-2D5232C2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66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C2E61D-D64B-743A-A364-2F8BF3C6701F}"/>
              </a:ext>
            </a:extLst>
          </p:cNvPr>
          <p:cNvSpPr txBox="1"/>
          <p:nvPr/>
        </p:nvSpPr>
        <p:spPr>
          <a:xfrm>
            <a:off x="4779389" y="1993235"/>
            <a:ext cx="6683605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Started in March 2020.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Used to limit Covid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Migrants who crossed into United States not allowed to ask for asylum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Returned to Mexico, not allowed a hearing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Ended May 2023 </a:t>
            </a:r>
          </a:p>
        </p:txBody>
      </p:sp>
    </p:spTree>
    <p:extLst>
      <p:ext uri="{BB962C8B-B14F-4D97-AF65-F5344CB8AC3E}">
        <p14:creationId xmlns:p14="http://schemas.microsoft.com/office/powerpoint/2010/main" val="31246543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0BAA5-3EF6-7AC8-2723-8D671E40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Surge of Venezuelans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4DF1E8-26F9-21A4-3F7A-E8763D389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5563"/>
            <a:ext cx="3609455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2E243-B27A-F499-C627-91F3DAA8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67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56CD0-2768-CC77-1DE0-C4A1B0099976}"/>
              </a:ext>
            </a:extLst>
          </p:cNvPr>
          <p:cNvSpPr txBox="1"/>
          <p:nvPr/>
        </p:nvSpPr>
        <p:spPr>
          <a:xfrm>
            <a:off x="4722830" y="1600200"/>
            <a:ext cx="7041822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Almost 8 million Venezuelans have left</a:t>
            </a:r>
          </a:p>
          <a:p>
            <a:pPr marL="342900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Caused by economic mismanagement, hyperinflation, unrest, violence</a:t>
            </a:r>
          </a:p>
          <a:p>
            <a:pPr marL="342900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Largest national group arrested for entering U.S.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Temporary Protected Status</a:t>
            </a:r>
          </a:p>
          <a:p>
            <a:pPr marL="800100" lvl="1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Venezuela, Nicaragua, Haiti, and Cuba</a:t>
            </a:r>
          </a:p>
          <a:p>
            <a:pPr marL="342900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Increasingly stuck in Mexico</a:t>
            </a:r>
          </a:p>
        </p:txBody>
      </p:sp>
    </p:spTree>
    <p:extLst>
      <p:ext uri="{BB962C8B-B14F-4D97-AF65-F5344CB8AC3E}">
        <p14:creationId xmlns:p14="http://schemas.microsoft.com/office/powerpoint/2010/main" val="9705810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8612-A884-4358-1C6D-4088EA73F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Venezuelans are Coming….</a:t>
            </a:r>
          </a:p>
        </p:txBody>
      </p:sp>
      <p:pic>
        <p:nvPicPr>
          <p:cNvPr id="7" name="Content Placeholder 6" descr="A graph of the number of people in the u. s.&#10;&#10;Description automatically generated">
            <a:extLst>
              <a:ext uri="{FF2B5EF4-FFF2-40B4-BE49-F238E27FC236}">
                <a16:creationId xmlns:a16="http://schemas.microsoft.com/office/drawing/2014/main" id="{35F88F14-3AC9-8FA2-C90C-0B7038B175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75" y="1665288"/>
            <a:ext cx="4578850" cy="4189412"/>
          </a:xfrm>
        </p:spPr>
      </p:pic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445C2065-C86A-9CEE-9759-3A026556CE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93" y="2040814"/>
            <a:ext cx="4852214" cy="418941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93FC6-BA6F-24EF-FAC6-40E6433E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4714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10D10-5DC0-DCCA-21CB-86B8077B8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1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Still a Small Overall Share (#s in U.S.)</a:t>
            </a:r>
          </a:p>
        </p:txBody>
      </p:sp>
      <p:pic>
        <p:nvPicPr>
          <p:cNvPr id="9" name="Content Placeholder 8" descr="A screenshot of a cellphone&#10;&#10;Description automatically generated">
            <a:extLst>
              <a:ext uri="{FF2B5EF4-FFF2-40B4-BE49-F238E27FC236}">
                <a16:creationId xmlns:a16="http://schemas.microsoft.com/office/drawing/2014/main" id="{2BE23E04-52A7-8FBB-4688-61B50FB820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93" y="1325563"/>
            <a:ext cx="3873470" cy="4529137"/>
          </a:xfrm>
        </p:spPr>
      </p:pic>
      <p:pic>
        <p:nvPicPr>
          <p:cNvPr id="11" name="Content Placeholder 10" descr="A screenshot of a cellphone&#10;&#10;Description automatically generated">
            <a:extLst>
              <a:ext uri="{FF2B5EF4-FFF2-40B4-BE49-F238E27FC236}">
                <a16:creationId xmlns:a16="http://schemas.microsoft.com/office/drawing/2014/main" id="{0DD7D89C-74AF-B96A-BF9D-5B027E8AF3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04650"/>
            <a:ext cx="4267199" cy="418941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11413-943F-2F40-D94F-99E82E229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00C665-37C7-A657-A359-7F1189FB16C1}"/>
              </a:ext>
            </a:extLst>
          </p:cNvPr>
          <p:cNvGrpSpPr/>
          <p:nvPr/>
        </p:nvGrpSpPr>
        <p:grpSpPr>
          <a:xfrm>
            <a:off x="6190735" y="2557848"/>
            <a:ext cx="5391693" cy="646331"/>
            <a:chOff x="6190735" y="2557848"/>
            <a:chExt cx="5391693" cy="6463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047349-75FA-A2AD-9C84-F433B5ECD5DE}"/>
                </a:ext>
              </a:extLst>
            </p:cNvPr>
            <p:cNvSpPr/>
            <p:nvPr/>
          </p:nvSpPr>
          <p:spPr>
            <a:xfrm>
              <a:off x="6190735" y="2557848"/>
              <a:ext cx="4172464" cy="49453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0CA38A-68FB-6BF2-68EB-ECDC94BAA7B2}"/>
                </a:ext>
              </a:extLst>
            </p:cNvPr>
            <p:cNvSpPr txBox="1"/>
            <p:nvPr/>
          </p:nvSpPr>
          <p:spPr>
            <a:xfrm>
              <a:off x="10644351" y="2557848"/>
              <a:ext cx="9380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But This</a:t>
              </a:r>
            </a:p>
            <a:p>
              <a:r>
                <a:rPr lang="en-US" dirty="0"/>
                <a:t>Is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53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8232-FBCD-C24F-EA77-C1DE3E58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055A-95DC-F343-EC7B-5D9E8F000A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Immigrants are responsible for what % of patents in the United States?</a:t>
            </a:r>
          </a:p>
          <a:p>
            <a:pPr lvl="1"/>
            <a:r>
              <a:rPr lang="en-US" b="1" dirty="0"/>
              <a:t>36%</a:t>
            </a:r>
          </a:p>
          <a:p>
            <a:pPr lvl="2"/>
            <a:r>
              <a:rPr lang="en-US" dirty="0"/>
              <a:t>23% of inventors on record</a:t>
            </a:r>
          </a:p>
          <a:p>
            <a:pPr lvl="2"/>
            <a:r>
              <a:rPr lang="en-US" dirty="0"/>
              <a:t>13% from increase in native born patenting</a:t>
            </a:r>
          </a:p>
          <a:p>
            <a:r>
              <a:rPr lang="en-US" b="0" dirty="0"/>
              <a:t>What % of green cards go to family and employment-based immigration?</a:t>
            </a:r>
          </a:p>
          <a:p>
            <a:pPr lvl="1"/>
            <a:r>
              <a:rPr lang="en-US" b="1" dirty="0"/>
              <a:t>66% go to family-based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DAB77-E14B-272F-B35A-5C586E301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843751" cy="4189162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What % of the U.S. workforce are immigrants?</a:t>
            </a:r>
          </a:p>
          <a:p>
            <a:pPr lvl="1"/>
            <a:r>
              <a:rPr lang="en-US" b="1" dirty="0"/>
              <a:t>18%</a:t>
            </a:r>
          </a:p>
          <a:p>
            <a:r>
              <a:rPr lang="en-US" b="0" dirty="0"/>
              <a:t>Native-born Americans receive $8k on average in benefits. What is it for immigrants?</a:t>
            </a:r>
          </a:p>
          <a:p>
            <a:pPr lvl="1"/>
            <a:r>
              <a:rPr lang="en-US" b="1" dirty="0"/>
              <a:t>$6,000</a:t>
            </a:r>
          </a:p>
          <a:p>
            <a:r>
              <a:rPr lang="en-US" b="0" dirty="0"/>
              <a:t>100 years ago, most immigrants were from Europe. Today, Latin America and Asia. Is the rate of assimilation:</a:t>
            </a:r>
          </a:p>
          <a:p>
            <a:pPr lvl="1"/>
            <a:r>
              <a:rPr lang="en-US" b="1" dirty="0"/>
              <a:t>Faster?	Slower?     About the same?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852A0-9B97-87E4-B5BA-C2E457DD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83B3B9-7F9D-911D-19C6-BC46D04CE7C3}"/>
              </a:ext>
            </a:extLst>
          </p:cNvPr>
          <p:cNvSpPr/>
          <p:nvPr/>
        </p:nvSpPr>
        <p:spPr>
          <a:xfrm>
            <a:off x="9295942" y="5447579"/>
            <a:ext cx="2354590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DB322-C0F6-2419-FF95-866E05AD2A3D}"/>
              </a:ext>
            </a:extLst>
          </p:cNvPr>
          <p:cNvSpPr txBox="1"/>
          <p:nvPr/>
        </p:nvSpPr>
        <p:spPr>
          <a:xfrm>
            <a:off x="7096540" y="6456851"/>
            <a:ext cx="45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Freakonomics – How Much Do You Know About Immigration?</a:t>
            </a:r>
          </a:p>
        </p:txBody>
      </p:sp>
    </p:spTree>
    <p:extLst>
      <p:ext uri="{BB962C8B-B14F-4D97-AF65-F5344CB8AC3E}">
        <p14:creationId xmlns:p14="http://schemas.microsoft.com/office/powerpoint/2010/main" val="13036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3A266-58B5-57E6-8F2A-F5CD6BA0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77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Sur</a:t>
            </a:r>
            <a:r>
              <a:rPr lang="en-US" dirty="0"/>
              <a:t>ge of Southern Border Apprehensions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21B4E9-7656-D032-E091-C064416C5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98" y="1325563"/>
            <a:ext cx="8316204" cy="47857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4BFB3-AE2D-D5F6-AEE2-33E8D335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8413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417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FD47-BAB4-9AC8-643A-2DF52332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232576" y="3095690"/>
            <a:ext cx="4817570" cy="845608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Total and Average Annual Immigrant Arrivals, 1820-2015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B3CE2-7CB3-4121-8B6C-E7C271CA3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662" y="241773"/>
            <a:ext cx="6982862" cy="5979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2AD519-9FCA-4F3B-8150-37C52212B84E}"/>
              </a:ext>
            </a:extLst>
          </p:cNvPr>
          <p:cNvSpPr txBox="1"/>
          <p:nvPr/>
        </p:nvSpPr>
        <p:spPr>
          <a:xfrm>
            <a:off x="3325970" y="6456851"/>
            <a:ext cx="6188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Sources: US Statistical Abstract (various years), US INS (various years), and US DHS (various years)</a:t>
            </a:r>
          </a:p>
        </p:txBody>
      </p:sp>
    </p:spTree>
    <p:extLst>
      <p:ext uri="{BB962C8B-B14F-4D97-AF65-F5344CB8AC3E}">
        <p14:creationId xmlns:p14="http://schemas.microsoft.com/office/powerpoint/2010/main" val="3049507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73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2961861" y="6457890"/>
            <a:ext cx="936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1200" dirty="0"/>
              <a:t>Source: Ping Xu, James C. Garand, and Ling Zhu, “How immigration makes income inequality worse in the U.S.” (October 2015),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0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US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in 1970 and 14% in 2016</a:t>
            </a:r>
          </a:p>
          <a:p>
            <a:r>
              <a:rPr lang="en-US" dirty="0"/>
              <a:t>Compared to the native born, immigrants:</a:t>
            </a:r>
          </a:p>
          <a:p>
            <a:pPr lvl="1"/>
            <a:r>
              <a:rPr lang="en-US" dirty="0"/>
              <a:t>Comprise a larger share of less-educated workers (less than HS diploma)</a:t>
            </a:r>
          </a:p>
          <a:p>
            <a:pPr lvl="1"/>
            <a:r>
              <a:rPr lang="en-US" dirty="0"/>
              <a:t>Comprise a larger share of highly educated workers (advanced degree)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 then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49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0340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2535-C13D-6846-B772-84315E0B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Aging US Population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BFBDE69-64B0-8E41-B4B8-5B997778E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30272" y="1201026"/>
            <a:ext cx="7731456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327B8-F634-BD4A-B771-2FF097C7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30AD3-D3DE-CF45-BF90-CA00615FA42E}"/>
              </a:ext>
            </a:extLst>
          </p:cNvPr>
          <p:cNvSpPr txBox="1"/>
          <p:nvPr/>
        </p:nvSpPr>
        <p:spPr>
          <a:xfrm>
            <a:off x="9292658" y="6456851"/>
            <a:ext cx="245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63.</a:t>
            </a:r>
          </a:p>
        </p:txBody>
      </p:sp>
    </p:spTree>
    <p:extLst>
      <p:ext uri="{BB962C8B-B14F-4D97-AF65-F5344CB8AC3E}">
        <p14:creationId xmlns:p14="http://schemas.microsoft.com/office/powerpoint/2010/main" val="37830587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FD47-BAB4-9AC8-643A-2DF52332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16" y="292208"/>
            <a:ext cx="8379913" cy="84560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Imm</a:t>
            </a:r>
            <a:r>
              <a:rPr lang="en-US" sz="3000" dirty="0"/>
              <a:t>igrant Inflow Shares,1820-2015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C5A94-DED1-41E1-95D9-B875063C8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002" y="646044"/>
            <a:ext cx="9074750" cy="58108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390E59-ED38-4CE9-A6CB-C9D661B82F90}"/>
              </a:ext>
            </a:extLst>
          </p:cNvPr>
          <p:cNvSpPr txBox="1"/>
          <p:nvPr/>
        </p:nvSpPr>
        <p:spPr>
          <a:xfrm>
            <a:off x="3325970" y="6456851"/>
            <a:ext cx="6188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Sources: US Statistical Abstract (various years), US INS (various years), and US DHS (various years)</a:t>
            </a:r>
          </a:p>
        </p:txBody>
      </p:sp>
      <p:pic>
        <p:nvPicPr>
          <p:cNvPr id="6" name="Picture 5" descr="A black text with a dotted line&#10;&#10;Description automatically generated">
            <a:extLst>
              <a:ext uri="{FF2B5EF4-FFF2-40B4-BE49-F238E27FC236}">
                <a16:creationId xmlns:a16="http://schemas.microsoft.com/office/drawing/2014/main" id="{A39FE76C-6736-D884-1C0F-4FE736E1E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200400"/>
            <a:ext cx="1371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2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9E0E7A5-0441-A84D-9FA6-4D6D0BBC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9776" y="-5142512"/>
            <a:ext cx="671088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4A44B58-0F05-B049-B784-550050116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1112" y="-5142512"/>
            <a:ext cx="671088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58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CC5824-A62D-4E48-994C-126E6492181D}"/>
              </a:ext>
            </a:extLst>
          </p:cNvPr>
          <p:cNvGraphicFramePr>
            <a:graphicFrameLocks noGrp="1"/>
          </p:cNvGraphicFramePr>
          <p:nvPr/>
        </p:nvGraphicFramePr>
        <p:xfrm>
          <a:off x="640275" y="1560423"/>
          <a:ext cx="5418666" cy="393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184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Pre-1790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D68FDB-EDE5-9441-A46F-EFA81BE69795}"/>
              </a:ext>
            </a:extLst>
          </p:cNvPr>
          <p:cNvGraphicFramePr>
            <a:graphicFrameLocks noGrp="1"/>
          </p:cNvGraphicFramePr>
          <p:nvPr/>
        </p:nvGraphicFramePr>
        <p:xfrm>
          <a:off x="6123332" y="1565072"/>
          <a:ext cx="5418666" cy="393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1790-1820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C58DA6-1F50-544E-9DD4-24C9F4142110}"/>
              </a:ext>
            </a:extLst>
          </p:cNvPr>
          <p:cNvSpPr txBox="1"/>
          <p:nvPr/>
        </p:nvSpPr>
        <p:spPr>
          <a:xfrm>
            <a:off x="1365504" y="5583936"/>
            <a:ext cx="875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Slave trade and clearly not voluntary or reflective of standard motivations for immigration.</a:t>
            </a:r>
          </a:p>
        </p:txBody>
      </p:sp>
    </p:spTree>
    <p:extLst>
      <p:ext uri="{BB962C8B-B14F-4D97-AF65-F5344CB8AC3E}">
        <p14:creationId xmlns:p14="http://schemas.microsoft.com/office/powerpoint/2010/main" val="227044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4CCEEF-FD08-1940-B4EE-98037B53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71" y="1139826"/>
            <a:ext cx="6838429" cy="497522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A26337-0E2A-514C-9DA3-3B1E2B80AA0E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4"/>
          <a:ext cx="4137994" cy="496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96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91803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1820-1880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1125129">
                <a:tc>
                  <a:txBody>
                    <a:bodyPr/>
                    <a:lstStyle/>
                    <a:p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230,000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37550">
                <a:tc>
                  <a:txBody>
                    <a:bodyPr/>
                    <a:lstStyle/>
                    <a:p>
                      <a:r>
                        <a:rPr lang="en-US" sz="2200" dirty="0"/>
                        <a:t>African countries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9192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3186</Words>
  <Application>Microsoft Macintosh PowerPoint</Application>
  <PresentationFormat>Widescreen</PresentationFormat>
  <Paragraphs>609</Paragraphs>
  <Slides>77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Arial</vt:lpstr>
      <vt:lpstr>Calibri</vt:lpstr>
      <vt:lpstr>Courier New</vt:lpstr>
      <vt:lpstr>Symbol</vt:lpstr>
      <vt:lpstr>var(--bs-font-serif)</vt:lpstr>
      <vt:lpstr>Custom Design</vt:lpstr>
      <vt:lpstr>PowerPoint Presentation</vt:lpstr>
      <vt:lpstr> Course Outline</vt:lpstr>
      <vt:lpstr>PowerPoint Presentation</vt:lpstr>
      <vt:lpstr>Credits and Disclaimer</vt:lpstr>
      <vt:lpstr>Outline</vt:lpstr>
      <vt:lpstr>Immigration Quiz</vt:lpstr>
      <vt:lpstr>Immigration Quiz</vt:lpstr>
      <vt:lpstr>History of US Immigration</vt:lpstr>
      <vt:lpstr>History of US Immigration</vt:lpstr>
      <vt:lpstr>History of US Immigration</vt:lpstr>
      <vt:lpstr>History of US Immigration</vt:lpstr>
      <vt:lpstr>History of US Immigration: 1965-2017</vt:lpstr>
      <vt:lpstr>History of US Immigration: 2011-2020</vt:lpstr>
      <vt:lpstr>PowerPoint Presentation</vt:lpstr>
      <vt:lpstr>Why Do People Migrate?</vt:lpstr>
      <vt:lpstr>Recent Trends in Authorized Immigration</vt:lpstr>
      <vt:lpstr> Authorized Immigration by Source</vt:lpstr>
      <vt:lpstr>PowerPoint Presentation</vt:lpstr>
      <vt:lpstr>2024 Has Seen Reductions – But Still High</vt:lpstr>
      <vt:lpstr>Most Are Single Adults</vt:lpstr>
      <vt:lpstr>Demographic Trends</vt:lpstr>
      <vt:lpstr>U.S.  Unauthorized Immigration Totals</vt:lpstr>
      <vt:lpstr>U.S.  Unauthorized Immigration: Labor Force</vt:lpstr>
      <vt:lpstr>Unauthorized Immigration: Where They Live</vt:lpstr>
      <vt:lpstr>Unauthorized Immigration: 2012-2016</vt:lpstr>
      <vt:lpstr>PowerPoint Presentation</vt:lpstr>
      <vt:lpstr>U.S. Immigrant Population and Share over Time</vt:lpstr>
      <vt:lpstr>Why Do We Care?  Economic Implications</vt:lpstr>
      <vt:lpstr>GDP: How Does This Work?</vt:lpstr>
      <vt:lpstr>Is Immigration Saving the Day?</vt:lpstr>
      <vt:lpstr>Labor Market Implications: Complicated</vt:lpstr>
      <vt:lpstr>Pattern of Immigration</vt:lpstr>
      <vt:lpstr>Recent Immigrants Are Less and More Educated</vt:lpstr>
      <vt:lpstr>Labor Market Implications</vt:lpstr>
      <vt:lpstr>Pathway of Wage and Employment Effects</vt:lpstr>
      <vt:lpstr>Skilled Immigrants and Innovation</vt:lpstr>
      <vt:lpstr> Immigrants and Entrepreneurship</vt:lpstr>
      <vt:lpstr>Fortune 500: First- and Second-Generation Founders</vt:lpstr>
      <vt:lpstr>Government Revenues and Expenditures</vt:lpstr>
      <vt:lpstr>Why Is This Important?</vt:lpstr>
      <vt:lpstr>Topics?</vt:lpstr>
      <vt:lpstr> Age-Specific Taxes and Benefits</vt:lpstr>
      <vt:lpstr>What Do We Know?</vt:lpstr>
      <vt:lpstr>Bottom Line/Consensus of Estimates</vt:lpstr>
      <vt:lpstr> Implications for Major Federal Programs</vt:lpstr>
      <vt:lpstr> Implications for Social Security</vt:lpstr>
      <vt:lpstr>Is Immigration Saving the Day?</vt:lpstr>
      <vt:lpstr>Non - Economic Implications</vt:lpstr>
      <vt:lpstr>Immigrants and Crime Rates</vt:lpstr>
      <vt:lpstr>Incarceration by Immigration Status, 2018</vt:lpstr>
      <vt:lpstr>Crime: Incarceration Rates in California</vt:lpstr>
      <vt:lpstr>MSAs: Growing Immigration and Crime</vt:lpstr>
      <vt:lpstr>Immigrants and Crime Rates</vt:lpstr>
      <vt:lpstr> Summary</vt:lpstr>
      <vt:lpstr> At the Same Time….</vt:lpstr>
      <vt:lpstr> About Conventional Wisdom</vt:lpstr>
      <vt:lpstr>Recent Immigration Issues</vt:lpstr>
      <vt:lpstr>DACA (Deferred Action for Childhood Arrivals)</vt:lpstr>
      <vt:lpstr>DACA Statistics</vt:lpstr>
      <vt:lpstr>The Northern Triangle</vt:lpstr>
      <vt:lpstr>U.S. Border Apprehensions from  the Northern Triangle</vt:lpstr>
      <vt:lpstr>Northern Triangle Apprehensions         (Northern Triangle Countries in Red)</vt:lpstr>
      <vt:lpstr>Asylees and Refugees</vt:lpstr>
      <vt:lpstr>Separation of Children</vt:lpstr>
      <vt:lpstr>Remain in Mexico Policy</vt:lpstr>
      <vt:lpstr>Covid and Title 42</vt:lpstr>
      <vt:lpstr>The Surge of Venezuelans</vt:lpstr>
      <vt:lpstr>The Venezuelans are Coming….</vt:lpstr>
      <vt:lpstr>But Still a Small Overall Share (#s in U.S.)</vt:lpstr>
      <vt:lpstr>Surge of Southern Border Apprehensions</vt:lpstr>
      <vt:lpstr> Thank you!</vt:lpstr>
      <vt:lpstr>Total and Average Annual Immigrant Arrivals, 1820-2015</vt:lpstr>
      <vt:lpstr> Immigration and Inequality</vt:lpstr>
      <vt:lpstr> Immigration and Inequality: Summary</vt:lpstr>
      <vt:lpstr> Implications for Major Federal Programs</vt:lpstr>
      <vt:lpstr>The Aging US Population</vt:lpstr>
      <vt:lpstr>Immigrant Inflow Shares,1820-2015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Jon Haveman</cp:lastModifiedBy>
  <cp:revision>49</cp:revision>
  <cp:lastPrinted>2024-04-11T15:32:07Z</cp:lastPrinted>
  <dcterms:created xsi:type="dcterms:W3CDTF">2023-10-15T19:30:37Z</dcterms:created>
  <dcterms:modified xsi:type="dcterms:W3CDTF">2024-06-11T21:48:51Z</dcterms:modified>
</cp:coreProperties>
</file>