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6"/>
  </p:notesMasterIdLst>
  <p:sldIdLst>
    <p:sldId id="4132" r:id="rId2"/>
    <p:sldId id="4124" r:id="rId3"/>
    <p:sldId id="436" r:id="rId4"/>
    <p:sldId id="4130" r:id="rId5"/>
    <p:sldId id="4131" r:id="rId6"/>
    <p:sldId id="415" r:id="rId7"/>
    <p:sldId id="1076" r:id="rId8"/>
    <p:sldId id="1145" r:id="rId9"/>
    <p:sldId id="1168" r:id="rId10"/>
    <p:sldId id="1100" r:id="rId11"/>
    <p:sldId id="1142" r:id="rId12"/>
    <p:sldId id="1101" r:id="rId13"/>
    <p:sldId id="1102" r:id="rId14"/>
    <p:sldId id="1156" r:id="rId15"/>
    <p:sldId id="1080" r:id="rId16"/>
    <p:sldId id="1104" r:id="rId17"/>
    <p:sldId id="1105" r:id="rId18"/>
    <p:sldId id="1106" r:id="rId19"/>
    <p:sldId id="1143" r:id="rId20"/>
    <p:sldId id="1078" r:id="rId21"/>
    <p:sldId id="1077" r:id="rId22"/>
    <p:sldId id="1159" r:id="rId23"/>
    <p:sldId id="1161" r:id="rId24"/>
    <p:sldId id="1107" r:id="rId25"/>
    <p:sldId id="1081" r:id="rId26"/>
    <p:sldId id="1147" r:id="rId27"/>
    <p:sldId id="1166" r:id="rId28"/>
    <p:sldId id="1082" r:id="rId29"/>
    <p:sldId id="4128" r:id="rId30"/>
    <p:sldId id="1094" r:id="rId31"/>
    <p:sldId id="1116" r:id="rId32"/>
    <p:sldId id="1084" r:id="rId33"/>
    <p:sldId id="1121" r:id="rId34"/>
    <p:sldId id="1164" r:id="rId35"/>
    <p:sldId id="1123" r:id="rId36"/>
    <p:sldId id="1165" r:id="rId37"/>
    <p:sldId id="1125" r:id="rId38"/>
    <p:sldId id="1148" r:id="rId39"/>
    <p:sldId id="1132" r:id="rId40"/>
    <p:sldId id="1133" r:id="rId41"/>
    <p:sldId id="374" r:id="rId42"/>
    <p:sldId id="317" r:id="rId43"/>
    <p:sldId id="1085" r:id="rId44"/>
    <p:sldId id="1135" r:id="rId45"/>
    <p:sldId id="1086" r:id="rId46"/>
    <p:sldId id="1136" r:id="rId47"/>
    <p:sldId id="1137" r:id="rId48"/>
    <p:sldId id="1139" r:id="rId49"/>
    <p:sldId id="1138" r:id="rId50"/>
    <p:sldId id="1131" r:id="rId51"/>
    <p:sldId id="1108" r:id="rId52"/>
    <p:sldId id="1088" r:id="rId53"/>
    <p:sldId id="1097" r:id="rId54"/>
    <p:sldId id="1112" r:id="rId55"/>
    <p:sldId id="1110" r:id="rId56"/>
    <p:sldId id="1111" r:id="rId57"/>
    <p:sldId id="1113" r:id="rId58"/>
    <p:sldId id="1114" r:id="rId59"/>
    <p:sldId id="1157" r:id="rId60"/>
    <p:sldId id="1158" r:id="rId61"/>
    <p:sldId id="1163" r:id="rId62"/>
    <p:sldId id="1169" r:id="rId63"/>
    <p:sldId id="4094" r:id="rId64"/>
    <p:sldId id="1197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5" autoAdjust="0"/>
    <p:restoredTop sz="91429"/>
  </p:normalViewPr>
  <p:slideViewPr>
    <p:cSldViewPr snapToGrid="0" snapToObjects="1">
      <p:cViewPr varScale="1">
        <p:scale>
          <a:sx n="116" d="100"/>
          <a:sy n="116" d="100"/>
        </p:scale>
        <p:origin x="20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5T15:05:28.191" idx="1">
    <p:pos x="10" y="10"/>
    <p:text>Table wording is problematic as the heading is Source Country, but the stubs are not countries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merica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unauth_state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crosscity.tiff" TargetMode="External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rwhite1@whittier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Auburn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March-April,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1324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00025"/>
              </p:ext>
            </p:extLst>
          </p:nvPr>
        </p:nvGraphicFramePr>
        <p:xfrm>
          <a:off x="7518400" y="1148964"/>
          <a:ext cx="4137994" cy="4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91803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0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55885"/>
              </p:ext>
            </p:extLst>
          </p:nvPr>
        </p:nvGraphicFramePr>
        <p:xfrm>
          <a:off x="7518400" y="1148964"/>
          <a:ext cx="4137994" cy="497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951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25440"/>
              </p:ext>
            </p:extLst>
          </p:nvPr>
        </p:nvGraphicFramePr>
        <p:xfrm>
          <a:off x="7518400" y="1148965"/>
          <a:ext cx="4137994" cy="49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570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60411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64055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941262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56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8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EC69-55E7-4A45-9CA0-3A49C1AA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orical Trends in Authorized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175C31-3680-2645-B6C4-F6A3F7463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149982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7EF5F-3CB5-9446-8305-021AD612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78E4D-56BD-C649-80AA-19D764C81147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</p:spTree>
    <p:extLst>
      <p:ext uri="{BB962C8B-B14F-4D97-AF65-F5344CB8AC3E}">
        <p14:creationId xmlns:p14="http://schemas.microsoft.com/office/powerpoint/2010/main" val="67375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55582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0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Asia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3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3B81-6178-CC4A-A5C0-0DBB04BF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the Americas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E677B4-20A0-9449-A0D1-97390A3C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5526D-0D4D-5143-B10E-2CDB1C9B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88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0B0E-A6B8-5C46-8E50-B9B9EF19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10088217" cy="1325563"/>
          </a:xfrm>
        </p:spPr>
        <p:txBody>
          <a:bodyPr/>
          <a:lstStyle/>
          <a:p>
            <a:r>
              <a:rPr lang="en-US" dirty="0"/>
              <a:t>Persons Obtaining Lawful Permanent Residency by Region of Birth,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FCE2E-4A17-0044-BDD7-2770279B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3452DD-109D-A341-B6F3-19C6218C42AC}"/>
              </a:ext>
            </a:extLst>
          </p:cNvPr>
          <p:cNvGraphicFramePr>
            <a:graphicFrameLocks/>
          </p:cNvGraphicFramePr>
          <p:nvPr/>
        </p:nvGraphicFramePr>
        <p:xfrm>
          <a:off x="2857873" y="1703349"/>
          <a:ext cx="6476254" cy="4149090"/>
        </p:xfrm>
        <a:graphic>
          <a:graphicData uri="http://schemas.openxmlformats.org/drawingml/2006/table">
            <a:tbl>
              <a:tblPr/>
              <a:tblGrid>
                <a:gridCol w="3664875">
                  <a:extLst>
                    <a:ext uri="{9D8B030D-6E8A-4147-A177-3AD203B41FA5}">
                      <a16:colId xmlns:a16="http://schemas.microsoft.com/office/drawing/2014/main" val="1861078517"/>
                    </a:ext>
                  </a:extLst>
                </a:gridCol>
                <a:gridCol w="2811379">
                  <a:extLst>
                    <a:ext uri="{9D8B030D-6E8A-4147-A177-3AD203B41FA5}">
                      <a16:colId xmlns:a16="http://schemas.microsoft.com/office/drawing/2014/main" val="4771699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effectLst/>
                        </a:rPr>
                        <a:t>Region of Birth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Number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224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      Total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1,127,167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10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Africa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118,824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25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Asia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424,743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4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Europe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84,335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64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North America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413,650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83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Oceania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5,071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440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South America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79,076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63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Unknown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1,468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0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88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86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12434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2847283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1B4BF71-0251-3C4C-B045-2303D0C88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1" y="1968144"/>
            <a:ext cx="4838700" cy="3619500"/>
          </a:xfrm>
        </p:spPr>
      </p:pic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8839CEC5-FE77-8F47-971A-0A2F45926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2001044"/>
            <a:ext cx="4851400" cy="3517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7BF44-9436-4347-A428-9E0A1F8D930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3400252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DC51-7BB2-0F4A-A4D2-DF10DCCE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Education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E8FFE9-F64C-F642-8146-2A3FE37A4C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704" y="2204357"/>
            <a:ext cx="5586546" cy="2711337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341C82-FA54-7942-8545-275D26EC2D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9440"/>
            <a:ext cx="5707366" cy="27113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4061A-9475-BB4F-970C-CF4323BA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A69C6-9EE0-DA42-BDD4-5C31189E75ED}"/>
              </a:ext>
            </a:extLst>
          </p:cNvPr>
          <p:cNvSpPr txBox="1"/>
          <p:nvPr/>
        </p:nvSpPr>
        <p:spPr>
          <a:xfrm>
            <a:off x="3280795" y="6456851"/>
            <a:ext cx="8735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Pew Research Center, U.S. unauthorized immigrants are more proficient in English, more educated than a decade ago,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40860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E6B7-C332-354D-8F30-7986861E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</a:t>
            </a:r>
            <a:r>
              <a:rPr lang="en-US" dirty="0"/>
              <a:t>authorized Population: Source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3CA6E-8BD3-9F40-A947-78893ED3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7C7201-E664-AC4E-B746-F8BA3B089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033" y="1201026"/>
            <a:ext cx="5769934" cy="5029200"/>
          </a:xfrm>
        </p:spPr>
      </p:pic>
    </p:spTree>
    <p:extLst>
      <p:ext uri="{BB962C8B-B14F-4D97-AF65-F5344CB8AC3E}">
        <p14:creationId xmlns:p14="http://schemas.microsoft.com/office/powerpoint/2010/main" val="2498128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4411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85761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5E89-77FC-5944-BB6E-775370ED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Mode of Entry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0F422E-D2EB-2F4A-BBA3-6B103D9C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86" y="1201026"/>
            <a:ext cx="11435627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F969F-A101-4E41-A390-18E29278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686D47-5053-BC4B-BE9E-B97EEEF298F3}"/>
              </a:ext>
            </a:extLst>
          </p:cNvPr>
          <p:cNvSpPr/>
          <p:nvPr/>
        </p:nvSpPr>
        <p:spPr>
          <a:xfrm>
            <a:off x="7002966" y="2720898"/>
            <a:ext cx="691375" cy="4237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6C088-3E78-B643-8C1A-1F7008CC6887}"/>
              </a:ext>
            </a:extLst>
          </p:cNvPr>
          <p:cNvSpPr txBox="1"/>
          <p:nvPr/>
        </p:nvSpPr>
        <p:spPr>
          <a:xfrm>
            <a:off x="10111744" y="2372700"/>
            <a:ext cx="170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Entry w/o Inspection</a:t>
            </a:r>
          </a:p>
        </p:txBody>
      </p:sp>
    </p:spTree>
    <p:extLst>
      <p:ext uri="{BB962C8B-B14F-4D97-AF65-F5344CB8AC3E}">
        <p14:creationId xmlns:p14="http://schemas.microsoft.com/office/powerpoint/2010/main" val="5754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771" y="1602225"/>
            <a:ext cx="6814457" cy="4351338"/>
          </a:xfrm>
        </p:spPr>
        <p:txBody>
          <a:bodyPr/>
          <a:lstStyle/>
          <a:p>
            <a:r>
              <a:rPr lang="en-US" dirty="0"/>
              <a:t>GDP</a:t>
            </a:r>
          </a:p>
          <a:p>
            <a:r>
              <a:rPr lang="en-US" dirty="0"/>
              <a:t>Labor markets</a:t>
            </a:r>
          </a:p>
          <a:p>
            <a:r>
              <a:rPr lang="en-US" dirty="0"/>
              <a:t>Government revenue and spending</a:t>
            </a:r>
          </a:p>
          <a:p>
            <a:r>
              <a:rPr lang="en-US" dirty="0"/>
              <a:t>Exports and FDI</a:t>
            </a:r>
          </a:p>
          <a:p>
            <a:r>
              <a:rPr lang="en-US" dirty="0"/>
              <a:t>Crime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61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 and Labor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1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(3/31): 	US Economy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2 (4/7): 	Minimum Wages (Veronika </a:t>
            </a:r>
            <a:r>
              <a:rPr lang="en-US" dirty="0" err="1"/>
              <a:t>Dolar</a:t>
            </a:r>
            <a:r>
              <a:rPr lang="en-US" dirty="0"/>
              <a:t>, SUNY-Old Westbury)</a:t>
            </a:r>
          </a:p>
          <a:p>
            <a:pPr lvl="1"/>
            <a:r>
              <a:rPr lang="en-US" dirty="0"/>
              <a:t>Week 3 (4/14): 	Climate Change Economics (Sarah Jacobson, Williams College)</a:t>
            </a:r>
          </a:p>
          <a:p>
            <a:pPr lvl="1"/>
            <a:r>
              <a:rPr lang="en-US" b="1" dirty="0"/>
              <a:t>Week 4 (4/21): 	Economics of Immigration (Roger White, Whittier College)</a:t>
            </a:r>
          </a:p>
          <a:p>
            <a:pPr lvl="1"/>
            <a:r>
              <a:rPr lang="en-US" dirty="0"/>
              <a:t>Week 5 (4/28):	The Black-White Wealth Gap (Mike Shor, University of Connecticut)</a:t>
            </a:r>
          </a:p>
          <a:p>
            <a:pPr lvl="1"/>
            <a:r>
              <a:rPr lang="en-US" dirty="0"/>
              <a:t>Week 6 (5/5):	Healthcare Economics (Veronika </a:t>
            </a:r>
            <a:r>
              <a:rPr lang="en-US" dirty="0" err="1"/>
              <a:t>Dolar</a:t>
            </a:r>
            <a:r>
              <a:rPr lang="en-US" dirty="0"/>
              <a:t>, SUNY-Old Westbury)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144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Sets of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distribution: The size of slices of the pie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72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6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– capital supplementing</a:t>
            </a:r>
          </a:p>
          <a:p>
            <a:pPr lvl="1"/>
            <a:r>
              <a:rPr lang="en-US" dirty="0"/>
              <a:t>Highly skilled – capital complementing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797022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14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55FD-B9CC-3F44-A9E4-C804CCD1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Basic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5D2B-A595-3144-BA24-37A8FF43D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immigrants have the same skills as the native-born population in a city</a:t>
            </a:r>
          </a:p>
          <a:p>
            <a:pPr lvl="1"/>
            <a:r>
              <a:rPr lang="en-US" dirty="0"/>
              <a:t>Short run: </a:t>
            </a:r>
            <a:r>
              <a:rPr lang="en-US" b="1" i="1" dirty="0"/>
              <a:t>workers lose and owners of capital win</a:t>
            </a:r>
          </a:p>
          <a:p>
            <a:pPr lvl="2"/>
            <a:r>
              <a:rPr lang="en-US" dirty="0"/>
              <a:t>Higher ratio of labor to capital.</a:t>
            </a:r>
          </a:p>
          <a:p>
            <a:pPr lvl="3"/>
            <a:r>
              <a:rPr lang="en-US" dirty="0"/>
              <a:t>Wages decline, and the returns to capital rise.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Long run: </a:t>
            </a:r>
            <a:r>
              <a:rPr lang="en-US" b="1" i="1" dirty="0"/>
              <a:t>there are no losers or winners</a:t>
            </a:r>
          </a:p>
          <a:p>
            <a:pPr lvl="2"/>
            <a:r>
              <a:rPr lang="en-US" dirty="0"/>
              <a:t>Capital flows into the city</a:t>
            </a:r>
          </a:p>
          <a:p>
            <a:pPr lvl="3"/>
            <a:r>
              <a:rPr lang="en-US" dirty="0"/>
              <a:t>Because the returns are now higher here than elsewhere</a:t>
            </a:r>
          </a:p>
          <a:p>
            <a:pPr lvl="2"/>
            <a:r>
              <a:rPr lang="en-US" dirty="0"/>
              <a:t>The original ratio of labor to capital is restored.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CA8FC-0DF0-FF40-887D-73C6EAF5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14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0C0D-E035-FF48-9CFF-691DCF70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Lab</a:t>
            </a:r>
            <a:r>
              <a:rPr lang="en-US" sz="3600" dirty="0"/>
              <a:t>or Market Implications: Low-Skill Immigrants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45E9D-7A1C-FC40-8068-3EDB7D38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F49153-2F34-ED41-AC15-F0A1A28D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the immigrants are less skilled than the native-born population in a city</a:t>
            </a:r>
          </a:p>
          <a:p>
            <a:pPr lvl="1"/>
            <a:r>
              <a:rPr lang="en-US" dirty="0"/>
              <a:t>Short run:  </a:t>
            </a:r>
            <a:r>
              <a:rPr lang="en-US" i="1" dirty="0"/>
              <a:t>low-skilled </a:t>
            </a:r>
            <a:r>
              <a:rPr lang="en-US" dirty="0"/>
              <a:t>workers are losers</a:t>
            </a:r>
          </a:p>
          <a:p>
            <a:pPr lvl="2"/>
            <a:r>
              <a:rPr lang="en-US" dirty="0"/>
              <a:t>Supply of low-skilled workers goes up, so their wages go down.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Long run: there need not be any losers, but there may still be</a:t>
            </a:r>
          </a:p>
          <a:p>
            <a:pPr lvl="2"/>
            <a:r>
              <a:rPr lang="en-US" dirty="0"/>
              <a:t>Prices adjust</a:t>
            </a:r>
          </a:p>
          <a:p>
            <a:pPr lvl="3"/>
            <a:r>
              <a:rPr lang="en-US" dirty="0"/>
              <a:t>Purchasing power of low-skilled workers need not be lower.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r>
              <a:rPr lang="en-US" b="1" dirty="0"/>
              <a:t>Subtlety</a:t>
            </a:r>
            <a:r>
              <a:rPr lang="en-US" dirty="0"/>
              <a:t>: Opportunities for low-skilled native-born workers expand as the economy expands.</a:t>
            </a:r>
          </a:p>
          <a:p>
            <a:pPr lvl="3"/>
            <a:r>
              <a:rPr lang="en-US" dirty="0"/>
              <a:t>Greater demand for English-proficient workers.</a:t>
            </a:r>
          </a:p>
        </p:txBody>
      </p:sp>
    </p:spTree>
    <p:extLst>
      <p:ext uri="{BB962C8B-B14F-4D97-AF65-F5344CB8AC3E}">
        <p14:creationId xmlns:p14="http://schemas.microsoft.com/office/powerpoint/2010/main" val="79969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113-B15B-1C43-839B-5183D178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E326-7C37-DF4E-8DDF-32B8C6F6F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Harm likely to native-born workers who are similar to immigrants.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Benefit likely for other workers and owners of capital.</a:t>
            </a:r>
          </a:p>
          <a:p>
            <a:r>
              <a:rPr lang="en-US" dirty="0"/>
              <a:t>Long run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Lower prices </a:t>
            </a:r>
            <a:r>
              <a:rPr lang="en-US" dirty="0"/>
              <a:t>will restore some of the purchasing power of those harmed.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Expanded opportunities </a:t>
            </a:r>
            <a:r>
              <a:rPr lang="en-US" dirty="0"/>
              <a:t>may restore wages of harmed native-born workers.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Inflows of other types of labor and capital may </a:t>
            </a:r>
            <a:r>
              <a:rPr lang="en-US" b="1" i="1" dirty="0"/>
              <a:t>return the economy to its pre-immigration wage structure and production patterns</a:t>
            </a:r>
            <a:r>
              <a:rPr lang="en-US" dirty="0"/>
              <a:t>.</a:t>
            </a:r>
          </a:p>
          <a:p>
            <a:pPr lvl="1">
              <a:spcAft>
                <a:spcPts val="500"/>
              </a:spcAft>
            </a:pPr>
            <a:endParaRPr lang="en-US" dirty="0"/>
          </a:p>
          <a:p>
            <a:pPr lvl="1">
              <a:spcAft>
                <a:spcPts val="5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EFBF-AC76-7C42-AD00-7D195CA3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62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3812580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257265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</a:t>
            </a:r>
            <a:r>
              <a:rPr lang="en-US"/>
              <a:t>immigration increases </a:t>
            </a:r>
            <a:r>
              <a:rPr lang="en-US" dirty="0"/>
              <a:t>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1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473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343363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3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51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72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21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</a:t>
            </a:r>
            <a:r>
              <a:rPr lang="en-US" dirty="0"/>
              <a:t>e-Specific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1201026"/>
            <a:ext cx="6344255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3851763" y="1323460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54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positive.</a:t>
            </a:r>
          </a:p>
          <a:p>
            <a:endParaRPr lang="en-US" dirty="0"/>
          </a:p>
          <a:p>
            <a:r>
              <a:rPr lang="en-US" dirty="0"/>
              <a:t>State and local level: typically negative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68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4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Roger White,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Whittier College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6" y="57255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93" y="386984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33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2746018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35295281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9B5F-EFBA-F94D-9F6F-C742860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Implications of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7700C-6F47-8048-A110-0813C6A62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56FD9-5820-1D46-BF83-877FDDC7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59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878-61C0-6647-B446-A32FA10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orts and FDI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08B5-5DA9-A447-8C7B-F9DD4A960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Flows of goods, services, and investments internationally rely heavily: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Contacts abroad</a:t>
            </a:r>
          </a:p>
          <a:p>
            <a:r>
              <a:rPr lang="en-US" dirty="0"/>
              <a:t>Immigrants bring both information and networks.</a:t>
            </a:r>
          </a:p>
          <a:p>
            <a:r>
              <a:rPr lang="en-US" dirty="0"/>
              <a:t>A variety of studies show that increased immigration from a particular country leads to</a:t>
            </a:r>
          </a:p>
          <a:p>
            <a:pPr lvl="1"/>
            <a:r>
              <a:rPr lang="en-US" dirty="0"/>
              <a:t>Increased exports to that country.</a:t>
            </a:r>
          </a:p>
          <a:p>
            <a:pPr lvl="1"/>
            <a:r>
              <a:rPr lang="en-US" dirty="0"/>
              <a:t>Increased flows of investment to that country.</a:t>
            </a:r>
          </a:p>
          <a:p>
            <a:r>
              <a:rPr lang="en-US" dirty="0"/>
              <a:t>Migrant networks do indeed complement both trade and FDI.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F84A-FE2D-1A47-A57A-894AADC4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862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641633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335658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30903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 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the foreign born than US 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is no evidence that deporting noncitizen </a:t>
            </a:r>
            <a:r>
              <a:rPr lang="en-US"/>
              <a:t>immigrants affects crime rates.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619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should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7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What is immigration?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History of immigration to the US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/>
              <a:t>…Break (~10 minutes)…</a:t>
            </a:r>
          </a:p>
          <a:p>
            <a:endParaRPr lang="en-US" sz="1200" dirty="0"/>
          </a:p>
          <a:p>
            <a:r>
              <a:rPr lang="en-US" dirty="0"/>
              <a:t>Economics of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962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commit crimes at low rates.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280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dirty="0"/>
              <a:t>Federal: immigrants are a source of revenue and stability for some important programs.</a:t>
            </a:r>
          </a:p>
          <a:p>
            <a:pPr lvl="1"/>
            <a:r>
              <a:rPr lang="en-US" dirty="0"/>
              <a:t>State and local: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423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8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Black-White Wealth Gap: Michael Shor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5373793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Roger White,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rwhite1@whittier.edu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7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Economic dislocation, violence, population pressures, religious persecution, or denial of political rights.</a:t>
            </a:r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higher wages, job opportunities, and political or religious liberty.</a:t>
            </a:r>
          </a:p>
          <a:p>
            <a:r>
              <a:rPr lang="en-US" dirty="0"/>
              <a:t>Uneven development:</a:t>
            </a:r>
          </a:p>
          <a:p>
            <a:pPr lvl="1"/>
            <a:r>
              <a:rPr lang="en-US" dirty="0"/>
              <a:t>Disparities in income, standards of living, and the availability of jobs within and across societies.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224188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/>
        </p:nvGraphicFramePr>
        <p:xfrm>
          <a:off x="387349" y="1579879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/>
        </p:nvGraphicFramePr>
        <p:xfrm>
          <a:off x="6385986" y="1574800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15785173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12199</TotalTime>
  <Words>2597</Words>
  <Application>Microsoft Macintosh PowerPoint</Application>
  <PresentationFormat>Widescreen</PresentationFormat>
  <Paragraphs>509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Outline</vt:lpstr>
      <vt:lpstr>What Is Immigration?</vt:lpstr>
      <vt:lpstr>Why Do People Migrate?</vt:lpstr>
      <vt:lpstr>History of US Immigration</vt:lpstr>
      <vt:lpstr>History of US Immigration</vt:lpstr>
      <vt:lpstr>History of US Immigration</vt:lpstr>
      <vt:lpstr>History of US Immigration</vt:lpstr>
      <vt:lpstr>History of US Immigration: 1965-Today</vt:lpstr>
      <vt:lpstr>Historical Trends in Authorized Immigration</vt:lpstr>
      <vt:lpstr>Recent Trends in Authorized Immigration</vt:lpstr>
      <vt:lpstr> Authorized Immigration by Region</vt:lpstr>
      <vt:lpstr> Authorized Immigration from Asia</vt:lpstr>
      <vt:lpstr> Authorized Immigration from the Americas</vt:lpstr>
      <vt:lpstr>Persons Obtaining Lawful Permanent Residency by Region of Birth, 2017</vt:lpstr>
      <vt:lpstr> Immigrant Population in 2017</vt:lpstr>
      <vt:lpstr>U.S.  Unauthorized Immigration Totals</vt:lpstr>
      <vt:lpstr>U.S.  Unauthorized Immigration: Labor Force</vt:lpstr>
      <vt:lpstr>Unauthorized Immigration: Education</vt:lpstr>
      <vt:lpstr> Unauthorized Population: Source Countries</vt:lpstr>
      <vt:lpstr>Unauthorized Immigration: 2012-2016</vt:lpstr>
      <vt:lpstr>Unauthorized Immigration: Where They Live</vt:lpstr>
      <vt:lpstr>Unauthorized Immigration: Mode of Entry</vt:lpstr>
      <vt:lpstr>Why Do We Care?  Economic Implications</vt:lpstr>
      <vt:lpstr>GDP and Labor Markets</vt:lpstr>
      <vt:lpstr>Two Sets of Implications</vt:lpstr>
      <vt:lpstr>GDP: How Does This Work?</vt:lpstr>
      <vt:lpstr>Labor Market Implications: Complicated</vt:lpstr>
      <vt:lpstr>Labor Market Implications</vt:lpstr>
      <vt:lpstr>Labor Market Implications: Basic Case</vt:lpstr>
      <vt:lpstr>Labor Market Implications: Low-Skill Immigrants</vt:lpstr>
      <vt:lpstr>Labor Market Implications: General Principles</vt:lpstr>
      <vt:lpstr>Pattern of Immigration</vt:lpstr>
      <vt:lpstr>Recent Immigrants Are Less and More Educated</vt:lpstr>
      <vt:lpstr>Skilled Immigrants and Innovation</vt:lpstr>
      <vt:lpstr> Immigrants and Entrepreneurship</vt:lpstr>
      <vt:lpstr> Immigration and Inequality</vt:lpstr>
      <vt:lpstr> Immigration and Inequality: Summary</vt:lpstr>
      <vt:lpstr>Government Revenues and Expenditures</vt:lpstr>
      <vt:lpstr>Why Is This Important?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Other Implications of Immigration</vt:lpstr>
      <vt:lpstr>Exports and FDI</vt:lpstr>
      <vt:lpstr>Immigrants and Crime Rates</vt:lpstr>
      <vt:lpstr>Crime: Incarceration Rates in California</vt:lpstr>
      <vt:lpstr>Crime: Incarceration Rates in California</vt:lpstr>
      <vt:lpstr>MSAs: Growing Immigration and Crime</vt:lpstr>
      <vt:lpstr>Immigrants and Crime Rates</vt:lpstr>
      <vt:lpstr> Summary</vt:lpstr>
      <vt:lpstr> At the Same Time….</vt:lpstr>
      <vt:lpstr> About Conventional Wisdom</vt:lpstr>
      <vt:lpstr>Credits and Disclaimer</vt:lpstr>
      <vt:lpstr>The Black-White Wealth Gap: Michael Shor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290</cp:revision>
  <cp:lastPrinted>2022-02-15T18:03:07Z</cp:lastPrinted>
  <dcterms:created xsi:type="dcterms:W3CDTF">2017-05-03T22:30:38Z</dcterms:created>
  <dcterms:modified xsi:type="dcterms:W3CDTF">2022-04-21T23:57:38Z</dcterms:modified>
</cp:coreProperties>
</file>