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2"/>
  </p:notesMasterIdLst>
  <p:sldIdLst>
    <p:sldId id="4306" r:id="rId2"/>
    <p:sldId id="4001" r:id="rId3"/>
    <p:sldId id="4130" r:id="rId4"/>
    <p:sldId id="4131" r:id="rId5"/>
    <p:sldId id="415" r:id="rId6"/>
    <p:sldId id="1076" r:id="rId7"/>
    <p:sldId id="1145" r:id="rId8"/>
    <p:sldId id="1168" r:id="rId9"/>
    <p:sldId id="1100" r:id="rId10"/>
    <p:sldId id="1142" r:id="rId11"/>
    <p:sldId id="1101" r:id="rId12"/>
    <p:sldId id="1102" r:id="rId13"/>
    <p:sldId id="4307" r:id="rId14"/>
    <p:sldId id="1080" r:id="rId15"/>
    <p:sldId id="1104" r:id="rId16"/>
    <p:sldId id="1105" r:id="rId17"/>
    <p:sldId id="1077" r:id="rId18"/>
    <p:sldId id="1147" r:id="rId19"/>
    <p:sldId id="1081" r:id="rId20"/>
    <p:sldId id="1159" r:id="rId21"/>
    <p:sldId id="1082" r:id="rId22"/>
    <p:sldId id="4128" r:id="rId23"/>
    <p:sldId id="1094" r:id="rId24"/>
    <p:sldId id="1116" r:id="rId25"/>
    <p:sldId id="1084" r:id="rId26"/>
    <p:sldId id="1125" r:id="rId27"/>
    <p:sldId id="1148" r:id="rId28"/>
    <p:sldId id="1121" r:id="rId29"/>
    <p:sldId id="1132" r:id="rId30"/>
    <p:sldId id="1133" r:id="rId31"/>
    <p:sldId id="374" r:id="rId32"/>
    <p:sldId id="317" r:id="rId33"/>
    <p:sldId id="1085" r:id="rId34"/>
    <p:sldId id="1135" r:id="rId35"/>
    <p:sldId id="1086" r:id="rId36"/>
    <p:sldId id="1137" r:id="rId37"/>
    <p:sldId id="1139" r:id="rId38"/>
    <p:sldId id="1138" r:id="rId39"/>
    <p:sldId id="1131" r:id="rId40"/>
    <p:sldId id="1108" r:id="rId41"/>
    <p:sldId id="1088" r:id="rId42"/>
    <p:sldId id="1097" r:id="rId43"/>
    <p:sldId id="1114" r:id="rId44"/>
    <p:sldId id="1110" r:id="rId45"/>
    <p:sldId id="1111" r:id="rId46"/>
    <p:sldId id="1113" r:id="rId47"/>
    <p:sldId id="1157" r:id="rId48"/>
    <p:sldId id="1158" r:id="rId49"/>
    <p:sldId id="1169" r:id="rId50"/>
    <p:sldId id="419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1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6" autoAdjust="0"/>
    <p:restoredTop sz="94718"/>
  </p:normalViewPr>
  <p:slideViewPr>
    <p:cSldViewPr snapToGrid="0" snapToObjects="1">
      <p:cViewPr varScale="1">
        <p:scale>
          <a:sx n="105" d="100"/>
          <a:sy n="105" d="100"/>
        </p:scale>
        <p:origin x="216" y="4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5T15:05:28.191" idx="1">
    <p:pos x="10" y="10"/>
    <p:text>Table wording is problematic as the heading is Source Country, but the stubs are not countries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trends2000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Immigration/Graphs/americas.png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unauth_state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programs/data-hub/charts/unauthorized-immigrant-populations-country-and-region-top-state-and-count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ncarcerationRates.tiff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crosscity.tiff" TargetMode="External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rwhite@erau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delegation.org/friend.php" TargetMode="Externa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Arizona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 19,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Roger White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38540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7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951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82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91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494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570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60411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64055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941262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43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52646"/>
              </p:ext>
            </p:extLst>
          </p:nvPr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4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3214540" y="6456851"/>
            <a:ext cx="878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UN Population Division (2010 and 2020 immigrant stocks), US DHS (2010-2020 immigrant inflows), US Census (population values).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20506"/>
              </p:ext>
            </p:extLst>
          </p:nvPr>
        </p:nvGraphicFramePr>
        <p:xfrm>
          <a:off x="754143" y="1148965"/>
          <a:ext cx="4609709" cy="496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22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46248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Sources (top 9)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2011-2020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468365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1,491,000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721,000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395926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637,000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421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466313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473,000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 Salvador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563789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29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Jamaica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2CD64A-5BFD-44EB-6995-47979E1CC64C}"/>
              </a:ext>
            </a:extLst>
          </p:cNvPr>
          <p:cNvSpPr txBox="1"/>
          <p:nvPr/>
        </p:nvSpPr>
        <p:spPr>
          <a:xfrm>
            <a:off x="5561811" y="1677974"/>
            <a:ext cx="59200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Total immigrant inflow, 2011-2020 = 10,125,000</a:t>
            </a:r>
          </a:p>
          <a:p>
            <a:endParaRPr lang="en-US" sz="2200" dirty="0"/>
          </a:p>
          <a:p>
            <a:r>
              <a:rPr lang="en-US" sz="2200" dirty="0"/>
              <a:t>US population growth, 2011-2020 = 22,700,000</a:t>
            </a:r>
          </a:p>
          <a:p>
            <a:endParaRPr lang="en-US" sz="2200" dirty="0"/>
          </a:p>
          <a:p>
            <a:r>
              <a:rPr lang="en-US" sz="2200" dirty="0"/>
              <a:t>Typical year during decade…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 population increased by 2.27 million (0.74%)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Native births contributed approx. 1.35 million (0.44%)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Immigration contributed approx. 920,000 (0.30%)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9363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Authorized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914400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361928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4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Source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655319" y="1518062"/>
            <a:ext cx="5454467" cy="3968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2A2A9E-D5FD-B7C5-6425-5EA0FAEBD4F3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6109785" y="1567150"/>
            <a:ext cx="5386995" cy="39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9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105356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E6BE-B564-CA47-9767-47269E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Where They 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94D5-793A-CD46-A77C-A14087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DFE2A-0087-2F4A-81B0-87BB829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047523"/>
            <a:ext cx="6912618" cy="5029200"/>
          </a:xfrm>
        </p:spPr>
      </p:pic>
    </p:spTree>
    <p:extLst>
      <p:ext uri="{BB962C8B-B14F-4D97-AF65-F5344CB8AC3E}">
        <p14:creationId xmlns:p14="http://schemas.microsoft.com/office/powerpoint/2010/main" val="313853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0AC-1E09-0144-8058-CD6A8284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2012-2016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E3C0D53-2B16-CB4B-932C-CD01B286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31" y="1570038"/>
            <a:ext cx="830133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0EC66-E547-EB4A-8F52-4481E29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06F6-3A5A-A84F-BCFC-FC61230C34E8}"/>
              </a:ext>
            </a:extLst>
          </p:cNvPr>
          <p:cNvSpPr txBox="1"/>
          <p:nvPr/>
        </p:nvSpPr>
        <p:spPr>
          <a:xfrm>
            <a:off x="3273661" y="6456851"/>
            <a:ext cx="891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https://www.migrationpolicy.org/programs/data-hub/charts/unauthorized-immigrant-populations-country-and-region-top-state-and-county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234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27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1B4BF71-0251-3C4C-B045-2303D0C88E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1" y="1968144"/>
            <a:ext cx="4838700" cy="3619500"/>
          </a:xfrm>
        </p:spPr>
      </p:pic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8839CEC5-FE77-8F47-971A-0A2F45926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2001044"/>
            <a:ext cx="4851400" cy="35179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7BF44-9436-4347-A428-9E0A1F8D930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</p:spTree>
    <p:extLst>
      <p:ext uri="{BB962C8B-B14F-4D97-AF65-F5344CB8AC3E}">
        <p14:creationId xmlns:p14="http://schemas.microsoft.com/office/powerpoint/2010/main" val="2498506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43" y="1602225"/>
            <a:ext cx="7177900" cy="4351338"/>
          </a:xfrm>
        </p:spPr>
        <p:txBody>
          <a:bodyPr/>
          <a:lstStyle/>
          <a:p>
            <a:r>
              <a:rPr lang="en-US" dirty="0"/>
              <a:t>Gross Domestic Product (GDP)</a:t>
            </a:r>
          </a:p>
          <a:p>
            <a:r>
              <a:rPr lang="en-US" dirty="0"/>
              <a:t>Labor markets: Wages and Jobs</a:t>
            </a:r>
          </a:p>
          <a:p>
            <a:r>
              <a:rPr lang="en-US" dirty="0"/>
              <a:t>Innovation, Entrepreneurship, and Inequality</a:t>
            </a:r>
          </a:p>
          <a:p>
            <a:r>
              <a:rPr lang="en-US" dirty="0"/>
              <a:t>Government Revenue and Spending</a:t>
            </a:r>
          </a:p>
          <a:p>
            <a:r>
              <a:rPr lang="en-US" dirty="0"/>
              <a:t>Exports, Imports, and Foreign Direct Investment (FDI)</a:t>
            </a:r>
          </a:p>
          <a:p>
            <a:r>
              <a:rPr lang="en-US" dirty="0"/>
              <a:t>Crime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GDP, Labor Markets, and Innovation, Entrepreneurship, and Inequality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11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A74-DCC1-5045-9DDC-92540021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Sets of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2E5F-C997-5848-82A4-370AB47D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effects: The size of the pie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 distribution: The size of slices of the pie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3232-9E01-F144-A467-5C62A558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732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immigrants – capital supplementing</a:t>
            </a:r>
          </a:p>
          <a:p>
            <a:pPr lvl="1"/>
            <a:r>
              <a:rPr lang="en-US" dirty="0"/>
              <a:t>Highly skilled immigrants – capital complementing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185934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632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Decades</a:t>
            </a:r>
          </a:p>
        </p:txBody>
      </p:sp>
    </p:spTree>
    <p:extLst>
      <p:ext uri="{BB962C8B-B14F-4D97-AF65-F5344CB8AC3E}">
        <p14:creationId xmlns:p14="http://schemas.microsoft.com/office/powerpoint/2010/main" val="2193132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2522392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37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</a:t>
            </a:r>
            <a:r>
              <a:rPr lang="en-US"/>
              <a:t>immigration increases </a:t>
            </a:r>
            <a:r>
              <a:rPr lang="en-US" dirty="0"/>
              <a:t>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one-third of increased patenting in that decade.</a:t>
            </a:r>
          </a:p>
          <a:p>
            <a:pPr lvl="1"/>
            <a:r>
              <a:rPr lang="en-US" dirty="0"/>
              <a:t>This translates into a 1.4-2.5% increase in GDP 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3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84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34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42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5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level: fiscal impact is generally positive.</a:t>
            </a:r>
          </a:p>
          <a:p>
            <a:endParaRPr lang="en-US" dirty="0"/>
          </a:p>
          <a:p>
            <a:r>
              <a:rPr lang="en-US" dirty="0"/>
              <a:t>State and local level: typically negative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1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78064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Roger White,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Whittier College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6" y="57255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93" y="386984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8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291456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9B5F-EFBA-F94D-9F6F-C7428609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Implications of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7700C-6F47-8048-A110-0813C6A62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56FD9-5820-1D46-BF83-877FDDC7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636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878-61C0-6647-B446-A32FA10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orts and FDI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08B5-5DA9-A447-8C7B-F9DD4A960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Flows of goods, services, and investments internationally rely heavily:</a:t>
            </a:r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Contacts abroad</a:t>
            </a:r>
          </a:p>
          <a:p>
            <a:r>
              <a:rPr lang="en-US" dirty="0"/>
              <a:t>Immigrants bring both information and networks.</a:t>
            </a:r>
          </a:p>
          <a:p>
            <a:r>
              <a:rPr lang="en-US" dirty="0"/>
              <a:t>A variety of studies show that increased immigration from a particular country leads to</a:t>
            </a:r>
          </a:p>
          <a:p>
            <a:pPr lvl="1"/>
            <a:r>
              <a:rPr lang="en-US" dirty="0"/>
              <a:t>Increased exports to that country.</a:t>
            </a:r>
          </a:p>
          <a:p>
            <a:pPr lvl="1"/>
            <a:r>
              <a:rPr lang="en-US" dirty="0"/>
              <a:t>Increased flows of investment to that country.</a:t>
            </a:r>
          </a:p>
          <a:p>
            <a:r>
              <a:rPr lang="en-US" dirty="0"/>
              <a:t>Migrant networks do indeed complement both trade and FDI.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F84A-FE2D-1A47-A57A-894AADC4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30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 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the foreign born than US 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is no evidence that deporting noncitizen </a:t>
            </a:r>
            <a:r>
              <a:rPr lang="en-US"/>
              <a:t>immigrants affects crime rates.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04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1859907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122996" y="6456851"/>
            <a:ext cx="213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4F84F-DA27-5348-8F02-A390C54C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67" y="1715538"/>
            <a:ext cx="8309466" cy="45146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8AE43-C8C6-0E4E-A1A2-A6A582EF7C4B}"/>
              </a:ext>
            </a:extLst>
          </p:cNvPr>
          <p:cNvSpPr txBox="1"/>
          <p:nvPr/>
        </p:nvSpPr>
        <p:spPr>
          <a:xfrm>
            <a:off x="3068453" y="1214708"/>
            <a:ext cx="60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California Institutionalization Rate</a:t>
            </a:r>
          </a:p>
          <a:p>
            <a:pPr algn="ctr"/>
            <a:r>
              <a:rPr lang="en-US" b="1" dirty="0"/>
              <a:t>U.S.-Born and Foreign-Born Men Ages 18-40, by Place of Birth</a:t>
            </a:r>
          </a:p>
        </p:txBody>
      </p:sp>
    </p:spTree>
    <p:extLst>
      <p:ext uri="{BB962C8B-B14F-4D97-AF65-F5344CB8AC3E}">
        <p14:creationId xmlns:p14="http://schemas.microsoft.com/office/powerpoint/2010/main" val="1975261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2C0-8DCE-EF4B-B3C9-70DE90C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n-US" dirty="0"/>
              <a:t>As: Growing Immigration and Crime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231A10-8B9E-BE49-B01D-F61FFD12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71588" y="1195450"/>
            <a:ext cx="7201163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BB5F-098C-4E42-A2F1-F96E63A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0017-3092-7A4E-BF14-3F47B1D2EB68}"/>
              </a:ext>
            </a:extLst>
          </p:cNvPr>
          <p:cNvSpPr txBox="1"/>
          <p:nvPr/>
        </p:nvSpPr>
        <p:spPr>
          <a:xfrm>
            <a:off x="9122996" y="6456851"/>
            <a:ext cx="22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(1998b).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079E-16AD-2241-8805-BEB8EE829317}"/>
              </a:ext>
            </a:extLst>
          </p:cNvPr>
          <p:cNvSpPr txBox="1"/>
          <p:nvPr/>
        </p:nvSpPr>
        <p:spPr>
          <a:xfrm>
            <a:off x="5672169" y="274320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13950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should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commit crimes at low rates.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8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What is immigration?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History of immigration to the US</a:t>
            </a:r>
          </a:p>
          <a:p>
            <a:r>
              <a:rPr lang="en-US" dirty="0"/>
              <a:t>Economics of immigration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Roger White,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rwhite1@whittier.edu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6"/>
              </a:rPr>
              <a:t>www.NEEDelegation.org/friend.php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25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BCA3-208F-9048-B728-01001099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Immigration?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964F-F6A4-5048-91BE-A01656C2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</a:t>
            </a:r>
          </a:p>
          <a:p>
            <a:pPr lvl="1"/>
            <a:r>
              <a:rPr lang="en-US" dirty="0"/>
              <a:t>The action of coming to live in another country.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Emigration</a:t>
            </a:r>
          </a:p>
          <a:p>
            <a:pPr lvl="1"/>
            <a:r>
              <a:rPr lang="en-US" dirty="0"/>
              <a:t>The act of leaving one’s own country and going to live in another country.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694E-8301-714B-9EB0-7BF0435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8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70730"/>
            <a:ext cx="10722204" cy="4351338"/>
          </a:xfrm>
        </p:spPr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Disparities in income/standards of living, and the availability of jobs, violence, climate change, population pressures, economic dislocation, religious persecution, or denial of political rights.</a:t>
            </a:r>
          </a:p>
          <a:p>
            <a:pPr lvl="1"/>
            <a:endParaRPr lang="en-US" dirty="0"/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prosperity (higher wages, job opportunities), physical security, and political or religious liberty.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00110"/>
              </p:ext>
            </p:extLst>
          </p:nvPr>
        </p:nvGraphicFramePr>
        <p:xfrm>
          <a:off x="640275" y="1560423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316779"/>
              </p:ext>
            </p:extLst>
          </p:nvPr>
        </p:nvGraphicFramePr>
        <p:xfrm>
          <a:off x="6123332" y="1565072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227044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96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91803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9192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15070</TotalTime>
  <Words>2022</Words>
  <Application>Microsoft Macintosh PowerPoint</Application>
  <PresentationFormat>Widescreen</PresentationFormat>
  <Paragraphs>430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Submitting Questions</vt:lpstr>
      <vt:lpstr>PowerPoint Presentation</vt:lpstr>
      <vt:lpstr>Outline</vt:lpstr>
      <vt:lpstr>What Is Immigration?</vt:lpstr>
      <vt:lpstr>Why Do People Migrate?</vt:lpstr>
      <vt:lpstr>History of US Immigration</vt:lpstr>
      <vt:lpstr>History of US Immigration</vt:lpstr>
      <vt:lpstr>History of US Immigration</vt:lpstr>
      <vt:lpstr>History of US Immigration</vt:lpstr>
      <vt:lpstr>History of US Immigration: 1965-2017</vt:lpstr>
      <vt:lpstr>History of US Immigration: 2011-2020</vt:lpstr>
      <vt:lpstr>Recent Trends in Authorized Immigration</vt:lpstr>
      <vt:lpstr> Authorized Immigration by Region</vt:lpstr>
      <vt:lpstr> Authorized Immigration by Source</vt:lpstr>
      <vt:lpstr>U.S.  Unauthorized Immigration Totals</vt:lpstr>
      <vt:lpstr>Unauthorized Immigration: Where They Live</vt:lpstr>
      <vt:lpstr>Unauthorized Immigration: 2012-2016</vt:lpstr>
      <vt:lpstr>U.S.  Unauthorized Immigration: Labor Force</vt:lpstr>
      <vt:lpstr>Why Do We Care?  Economic Implications</vt:lpstr>
      <vt:lpstr>GDP, Labor Markets, and Innovation, Entrepreneurship, and Inequality</vt:lpstr>
      <vt:lpstr>Two Sets of Implications</vt:lpstr>
      <vt:lpstr>GDP: How Does This Work?</vt:lpstr>
      <vt:lpstr>Labor Market Implications: Complicated</vt:lpstr>
      <vt:lpstr>Pattern of Immigration</vt:lpstr>
      <vt:lpstr>Recent Immigrants Are Less and More Educated</vt:lpstr>
      <vt:lpstr>Labor Market Implications</vt:lpstr>
      <vt:lpstr>Skilled Immigrants and Innovation</vt:lpstr>
      <vt:lpstr> Immigrants and Entrepreneurship</vt:lpstr>
      <vt:lpstr> Immigration and Inequality</vt:lpstr>
      <vt:lpstr> Immigration and Inequality: Summary</vt:lpstr>
      <vt:lpstr>Government Revenues and Expenditures</vt:lpstr>
      <vt:lpstr>Why Is This Important?</vt:lpstr>
      <vt:lpstr>Topics?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Other Implications of Immigration</vt:lpstr>
      <vt:lpstr>Exports and FDI</vt:lpstr>
      <vt:lpstr>Immigrants and Crime Rates</vt:lpstr>
      <vt:lpstr>Crime: Incarceration Rates in California</vt:lpstr>
      <vt:lpstr>Crime: Incarceration Rates in California</vt:lpstr>
      <vt:lpstr>MSAs: Growing Immigration and Crime</vt:lpstr>
      <vt:lpstr> Summary</vt:lpstr>
      <vt:lpstr> At the Same Time….</vt:lpstr>
      <vt:lpstr>Credits and Disclaimer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319</cp:revision>
  <cp:lastPrinted>2022-03-31T21:23:13Z</cp:lastPrinted>
  <dcterms:created xsi:type="dcterms:W3CDTF">2017-05-03T22:30:38Z</dcterms:created>
  <dcterms:modified xsi:type="dcterms:W3CDTF">2023-01-19T19:06:41Z</dcterms:modified>
</cp:coreProperties>
</file>