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4131" r:id="rId2"/>
    <p:sldId id="415" r:id="rId3"/>
    <p:sldId id="4428" r:id="rId4"/>
    <p:sldId id="4429" r:id="rId5"/>
    <p:sldId id="1145" r:id="rId6"/>
    <p:sldId id="4433" r:id="rId7"/>
    <p:sldId id="1080" r:id="rId8"/>
    <p:sldId id="1165" r:id="rId9"/>
    <p:sldId id="4790" r:id="rId10"/>
    <p:sldId id="1104" r:id="rId11"/>
    <p:sldId id="4671" r:id="rId12"/>
    <p:sldId id="4539" r:id="rId13"/>
    <p:sldId id="4540" r:id="rId14"/>
    <p:sldId id="4543" r:id="rId15"/>
    <p:sldId id="4785" r:id="rId16"/>
    <p:sldId id="4768" r:id="rId17"/>
    <p:sldId id="4541" r:id="rId18"/>
    <p:sldId id="4542" r:id="rId19"/>
    <p:sldId id="4772" r:id="rId20"/>
    <p:sldId id="4321" r:id="rId21"/>
    <p:sldId id="1116" r:id="rId22"/>
    <p:sldId id="4672" r:id="rId23"/>
    <p:sldId id="1162" r:id="rId24"/>
    <p:sldId id="4791" r:id="rId25"/>
    <p:sldId id="4841" r:id="rId26"/>
    <p:sldId id="4438" r:id="rId27"/>
    <p:sldId id="4682" r:id="rId28"/>
    <p:sldId id="4680" r:id="rId29"/>
    <p:sldId id="1155" r:id="rId30"/>
    <p:sldId id="1132" r:id="rId31"/>
    <p:sldId id="1133" r:id="rId32"/>
    <p:sldId id="1154" r:id="rId33"/>
    <p:sldId id="4783" r:id="rId34"/>
    <p:sldId id="1085" r:id="rId35"/>
    <p:sldId id="1086" r:id="rId36"/>
    <p:sldId id="1136" r:id="rId37"/>
    <p:sldId id="1137" r:id="rId38"/>
    <p:sldId id="1139" r:id="rId39"/>
    <p:sldId id="4434" r:id="rId40"/>
    <p:sldId id="1131" r:id="rId41"/>
    <p:sldId id="1108" r:id="rId42"/>
    <p:sldId id="4435" r:id="rId43"/>
    <p:sldId id="1109" r:id="rId44"/>
    <p:sldId id="1112" r:id="rId45"/>
    <p:sldId id="4792" r:id="rId46"/>
    <p:sldId id="4316" r:id="rId47"/>
    <p:sldId id="1163" r:id="rId48"/>
    <p:sldId id="1158" r:id="rId49"/>
    <p:sldId id="1171" r:id="rId50"/>
    <p:sldId id="4487" r:id="rId51"/>
    <p:sldId id="4492" r:id="rId52"/>
    <p:sldId id="1170" r:id="rId53"/>
    <p:sldId id="4134" r:id="rId54"/>
    <p:sldId id="4840" r:id="rId55"/>
    <p:sldId id="4795" r:id="rId56"/>
    <p:sldId id="4793" r:id="rId57"/>
    <p:sldId id="4839" r:id="rId58"/>
    <p:sldId id="4681" r:id="rId59"/>
    <p:sldId id="1157" r:id="rId60"/>
    <p:sldId id="430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189F-C5A3-4A0E-A89D-2DB17B116D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fred.stlouisfed.org/graph/?g=1W04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Employment/Nativity_Index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72D73-2CBE-92AA-0F87-248AF9DA4A52}"/>
              </a:ext>
            </a:extLst>
          </p:cNvPr>
          <p:cNvSpPr txBox="1"/>
          <p:nvPr/>
        </p:nvSpPr>
        <p:spPr>
          <a:xfrm>
            <a:off x="4399153" y="3404481"/>
            <a:ext cx="3216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Mill Valley Public Library</a:t>
            </a:r>
          </a:p>
          <a:p>
            <a:pPr algn="ctr"/>
            <a:r>
              <a:rPr lang="en-US" sz="2400" dirty="0"/>
              <a:t>May 8, 2026</a:t>
            </a:r>
          </a:p>
        </p:txBody>
      </p:sp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 (2000-2022)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66877" y="949569"/>
            <a:ext cx="7258245" cy="52806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4902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42479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11 million in mid-2023 (Latest data)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154910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917" y="211299"/>
            <a:ext cx="5613553" cy="6017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3587262" y="6472439"/>
            <a:ext cx="803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U.S. Unauthorized Immigrant Population Reached a Record 14 Million in 2023, August 21,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(2023)</a:t>
            </a:r>
          </a:p>
          <a:p>
            <a:r>
              <a:rPr lang="en-US" dirty="0"/>
              <a:t>Population: 51.8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846331" y="4506447"/>
            <a:ext cx="281455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(Mar/26)</a:t>
            </a:r>
          </a:p>
          <a:p>
            <a:r>
              <a:rPr lang="en-US" dirty="0"/>
              <a:t>Population: 49.7 million</a:t>
            </a:r>
          </a:p>
          <a:p>
            <a:pPr algn="ctr"/>
            <a:r>
              <a:rPr lang="en-US" dirty="0"/>
              <a:t>(This seems too low.)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F615-7BA8-1A1B-C9EF-7D1D48B2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Enc</a:t>
            </a:r>
            <a:r>
              <a:rPr lang="en-US" sz="3800" dirty="0"/>
              <a:t>ounters w/Migrants at the U.S.-Mexico Border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37224-950B-1CC1-6B0D-11F989E0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1BC9C-C39D-B96C-1DE8-C56B262E25D0}"/>
              </a:ext>
            </a:extLst>
          </p:cNvPr>
          <p:cNvSpPr txBox="1"/>
          <p:nvPr/>
        </p:nvSpPr>
        <p:spPr>
          <a:xfrm>
            <a:off x="3376246" y="6471138"/>
            <a:ext cx="822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www.nbcnews.com</a:t>
            </a:r>
            <a:r>
              <a:rPr lang="en-US" sz="1200" dirty="0"/>
              <a:t>/data-graphics/us-immigration-tracker-follow-arrests-detentions-border-crossings-rcna189148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CDF2F63-C3BE-9081-E231-1A93F8493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9" y="954892"/>
            <a:ext cx="8750517" cy="51225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771810F-811C-4B12-17DD-785A646D52C1}"/>
              </a:ext>
            </a:extLst>
          </p:cNvPr>
          <p:cNvGrpSpPr/>
          <p:nvPr/>
        </p:nvGrpSpPr>
        <p:grpSpPr>
          <a:xfrm>
            <a:off x="9450832" y="3983421"/>
            <a:ext cx="1964531" cy="1324303"/>
            <a:chOff x="9450832" y="3983421"/>
            <a:chExt cx="1964531" cy="13243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5106A4-E7B2-3708-E567-330ADC43C9C7}"/>
                </a:ext>
              </a:extLst>
            </p:cNvPr>
            <p:cNvSpPr txBox="1"/>
            <p:nvPr/>
          </p:nvSpPr>
          <p:spPr>
            <a:xfrm>
              <a:off x="9873338" y="3983421"/>
              <a:ext cx="15420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2025: Lowest </a:t>
              </a:r>
            </a:p>
            <a:p>
              <a:r>
                <a:rPr lang="en-US" dirty="0"/>
                <a:t>Level in more</a:t>
              </a:r>
            </a:p>
            <a:p>
              <a:r>
                <a:rPr lang="en-US" dirty="0"/>
                <a:t>Than 50 years.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D53EF-1E8F-C656-FD3B-302AA9F6FD5D}"/>
                </a:ext>
              </a:extLst>
            </p:cNvPr>
            <p:cNvSpPr/>
            <p:nvPr/>
          </p:nvSpPr>
          <p:spPr>
            <a:xfrm>
              <a:off x="9450832" y="4578760"/>
              <a:ext cx="235764" cy="72896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33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B3C9A4E-1B4C-20BA-857C-BD26E1DE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3" y="1060614"/>
            <a:ext cx="8310181" cy="5043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18F64-C1F7-B809-C1E9-23BAE5A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Border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1606-3EE9-51BF-8880-37982F4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E930-65F4-EDA8-E276-FF12BA932230}"/>
              </a:ext>
            </a:extLst>
          </p:cNvPr>
          <p:cNvSpPr txBox="1"/>
          <p:nvPr/>
        </p:nvSpPr>
        <p:spPr>
          <a:xfrm>
            <a:off x="9417417" y="2083442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4B368-2EC5-B228-8A3B-624CC271939E}"/>
              </a:ext>
            </a:extLst>
          </p:cNvPr>
          <p:cNvSpPr/>
          <p:nvPr/>
        </p:nvSpPr>
        <p:spPr>
          <a:xfrm>
            <a:off x="9404322" y="2007930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3D45B-9F3A-0EE9-29D3-EB4842FFB19A}"/>
              </a:ext>
            </a:extLst>
          </p:cNvPr>
          <p:cNvGrpSpPr/>
          <p:nvPr/>
        </p:nvGrpSpPr>
        <p:grpSpPr>
          <a:xfrm>
            <a:off x="8834788" y="5232259"/>
            <a:ext cx="678935" cy="482506"/>
            <a:chOff x="6393899" y="5251274"/>
            <a:chExt cx="678935" cy="4825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4299C-7A19-1D78-FF2C-91283273B867}"/>
                </a:ext>
              </a:extLst>
            </p:cNvPr>
            <p:cNvSpPr txBox="1"/>
            <p:nvPr/>
          </p:nvSpPr>
          <p:spPr>
            <a:xfrm>
              <a:off x="6420091" y="53127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6C9225-45EA-A26D-87EE-51F0AA423E86}"/>
                </a:ext>
              </a:extLst>
            </p:cNvPr>
            <p:cNvSpPr/>
            <p:nvPr/>
          </p:nvSpPr>
          <p:spPr>
            <a:xfrm>
              <a:off x="6393899" y="5251274"/>
              <a:ext cx="678935" cy="4825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7E497D-93BE-86B1-801A-0925E5F3286C}"/>
              </a:ext>
            </a:extLst>
          </p:cNvPr>
          <p:cNvSpPr txBox="1"/>
          <p:nvPr/>
        </p:nvSpPr>
        <p:spPr>
          <a:xfrm>
            <a:off x="9539915" y="42331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B0F77-7BE4-C06A-26A4-0AFFBDE83520}"/>
              </a:ext>
            </a:extLst>
          </p:cNvPr>
          <p:cNvSpPr/>
          <p:nvPr/>
        </p:nvSpPr>
        <p:spPr>
          <a:xfrm>
            <a:off x="9513723" y="4171645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815083-494E-C2F1-32BD-43977F4BB759}"/>
              </a:ext>
            </a:extLst>
          </p:cNvPr>
          <p:cNvGrpSpPr/>
          <p:nvPr/>
        </p:nvGrpSpPr>
        <p:grpSpPr>
          <a:xfrm>
            <a:off x="4021540" y="1636714"/>
            <a:ext cx="1379978" cy="371216"/>
            <a:chOff x="4716022" y="1714109"/>
            <a:chExt cx="1379978" cy="3712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CC3463-9E11-AEF2-3E6E-F30BE1390E65}"/>
                </a:ext>
              </a:extLst>
            </p:cNvPr>
            <p:cNvSpPr txBox="1"/>
            <p:nvPr/>
          </p:nvSpPr>
          <p:spPr>
            <a:xfrm>
              <a:off x="4734537" y="1715993"/>
              <a:ext cx="136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Dec/23 Peak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24C9C9-52BC-74BE-C71D-7DBBCF5E4475}"/>
                </a:ext>
              </a:extLst>
            </p:cNvPr>
            <p:cNvSpPr/>
            <p:nvPr/>
          </p:nvSpPr>
          <p:spPr>
            <a:xfrm>
              <a:off x="4716022" y="1714109"/>
              <a:ext cx="1356922" cy="36933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8F1A9D-832E-B84B-E50E-D5688B0A7AE3}"/>
              </a:ext>
            </a:extLst>
          </p:cNvPr>
          <p:cNvSpPr txBox="1"/>
          <p:nvPr/>
        </p:nvSpPr>
        <p:spPr>
          <a:xfrm>
            <a:off x="6330987" y="6456851"/>
            <a:ext cx="5317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www.cbp.gov</a:t>
            </a:r>
            <a:r>
              <a:rPr lang="en-US" sz="1200" dirty="0"/>
              <a:t>/newsroom/stats/southwest-land-border-encounters</a:t>
            </a:r>
          </a:p>
        </p:txBody>
      </p:sp>
    </p:spTree>
    <p:extLst>
      <p:ext uri="{BB962C8B-B14F-4D97-AF65-F5344CB8AC3E}">
        <p14:creationId xmlns:p14="http://schemas.microsoft.com/office/powerpoint/2010/main" val="2638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Totals, to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10" name="Content Placeholder 9" descr="A graph showing the growth of a number of years&#10;&#10;AI-generated content may be incorrect.">
            <a:extLst>
              <a:ext uri="{FF2B5EF4-FFF2-40B4-BE49-F238E27FC236}">
                <a16:creationId xmlns:a16="http://schemas.microsoft.com/office/drawing/2014/main" id="{2594909B-5C14-C308-25F3-C7AE3E7F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4" y="1325562"/>
            <a:ext cx="10235842" cy="4465637"/>
          </a:xfrm>
        </p:spPr>
      </p:pic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566" y="968566"/>
            <a:ext cx="5088866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44854" y="3562146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6% of labor force</a:t>
            </a:r>
          </a:p>
          <a:p>
            <a:r>
              <a:rPr lang="en-US" dirty="0"/>
              <a:t>4% of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32.8 million foreign-born persons ages 16+ in the labor force in Apr/26.</a:t>
            </a:r>
          </a:p>
          <a:p>
            <a:pPr lvl="1"/>
            <a:r>
              <a:rPr lang="en-US" dirty="0"/>
              <a:t>19.3%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89717" y="226149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1850-2022</a:t>
            </a:r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F221108B-3357-3337-0218-18A74DB4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1632"/>
            <a:ext cx="4532227" cy="777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86AB83-1A6F-2D2D-7A79-15D5E7847DEE}"/>
              </a:ext>
            </a:extLst>
          </p:cNvPr>
          <p:cNvGrpSpPr/>
          <p:nvPr/>
        </p:nvGrpSpPr>
        <p:grpSpPr>
          <a:xfrm>
            <a:off x="6802283" y="1107583"/>
            <a:ext cx="2135655" cy="4301544"/>
            <a:chOff x="6439437" y="1107583"/>
            <a:chExt cx="2498501" cy="4301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ED593-E0C2-05D3-69C4-7B5A48699E83}"/>
                </a:ext>
              </a:extLst>
            </p:cNvPr>
            <p:cNvSpPr/>
            <p:nvPr/>
          </p:nvSpPr>
          <p:spPr>
            <a:xfrm>
              <a:off x="6439437" y="1107583"/>
              <a:ext cx="2498501" cy="43015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1C5440-46C5-185D-C636-CEFBEBB3F650}"/>
                </a:ext>
              </a:extLst>
            </p:cNvPr>
            <p:cNvSpPr txBox="1"/>
            <p:nvPr/>
          </p:nvSpPr>
          <p:spPr>
            <a:xfrm>
              <a:off x="7016547" y="3256568"/>
              <a:ext cx="134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007-E5BE-9E19-5686-9112AB32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Share of US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B233B-23BC-2172-DF05-274863CC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04341" cy="5165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7ED5-D11B-7C50-7AE9-54E358E3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913A-6A95-3C03-4C9B-BC8F024B151D}"/>
              </a:ext>
            </a:extLst>
          </p:cNvPr>
          <p:cNvSpPr txBox="1"/>
          <p:nvPr/>
        </p:nvSpPr>
        <p:spPr>
          <a:xfrm>
            <a:off x="838200" y="2964873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12.4 %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85EB91-4F1F-2766-0314-121A1322BFA1}"/>
              </a:ext>
            </a:extLst>
          </p:cNvPr>
          <p:cNvSpPr/>
          <p:nvPr/>
        </p:nvSpPr>
        <p:spPr>
          <a:xfrm>
            <a:off x="2369127" y="3003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3FC0-C61D-9163-A40D-86C66040F77C}"/>
              </a:ext>
            </a:extLst>
          </p:cNvPr>
          <p:cNvSpPr txBox="1"/>
          <p:nvPr/>
        </p:nvSpPr>
        <p:spPr>
          <a:xfrm>
            <a:off x="11005286" y="2709527"/>
            <a:ext cx="1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13.9 %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0CAD1C4-56A5-3C5A-7D05-EE049EC9E23A}"/>
              </a:ext>
            </a:extLst>
          </p:cNvPr>
          <p:cNvSpPr/>
          <p:nvPr/>
        </p:nvSpPr>
        <p:spPr>
          <a:xfrm>
            <a:off x="9837210" y="27095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6961EC88-F734-8EB2-BF84-74649AF4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00" y="944611"/>
            <a:ext cx="9080399" cy="5147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2026-2056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4140924" y="2145037"/>
            <a:ext cx="4739048" cy="2799001"/>
            <a:chOff x="4309422" y="2115900"/>
            <a:chExt cx="4739048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4309422" y="3381198"/>
              <a:ext cx="1110343" cy="153370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235760" y="2115900"/>
              <a:ext cx="38127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majority of additions to the</a:t>
              </a:r>
            </a:p>
            <a:p>
              <a:r>
                <a:rPr lang="en-US" sz="2200" dirty="0"/>
                <a:t>Population in recent years</a:t>
              </a:r>
            </a:p>
            <a:p>
              <a:r>
                <a:rPr lang="en-US" sz="2200" dirty="0"/>
                <a:t>Have come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DD8F-5DA3-1CB9-CA3D-37C8E1D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 Whopping Big Increase in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D6AE-ABC1-6AEB-69F9-4FCF6D16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9F0AC-CA1F-A013-95A5-C8BE2655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529CA7F6-B6EF-B7D2-1710-A894735B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15" y="1011292"/>
            <a:ext cx="9159760" cy="5218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AB27E4-C9A0-46BB-80D3-0492189D000B}"/>
              </a:ext>
            </a:extLst>
          </p:cNvPr>
          <p:cNvSpPr/>
          <p:nvPr/>
        </p:nvSpPr>
        <p:spPr>
          <a:xfrm>
            <a:off x="9958850" y="3746398"/>
            <a:ext cx="678935" cy="15408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815-81E3-F614-B223-B7C5120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to the Rescue!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434BF-EEAA-ED3D-002D-A72A9468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86996" y="1126671"/>
            <a:ext cx="10207110" cy="5103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69E3-7376-5D01-A24C-1D1D75B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1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not native-born?</a:t>
            </a:r>
          </a:p>
          <a:p>
            <a:pPr lvl="1"/>
            <a:r>
              <a:rPr lang="en-US" b="1" dirty="0"/>
              <a:t>14.5%</a:t>
            </a:r>
          </a:p>
          <a:p>
            <a:r>
              <a:rPr lang="en-US" b="0" dirty="0"/>
              <a:t>What % of the world’s population are not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population.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  <p:pic>
        <p:nvPicPr>
          <p:cNvPr id="10" name="Content Placeholder 9" descr="A graph of people with numbers and symbols&#10;&#10;AI-generated content may be incorrect.">
            <a:extLst>
              <a:ext uri="{FF2B5EF4-FFF2-40B4-BE49-F238E27FC236}">
                <a16:creationId xmlns:a16="http://schemas.microsoft.com/office/drawing/2014/main" id="{7B203FC2-EBD0-20BE-DB19-2F8A1B15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5" y="1026089"/>
            <a:ext cx="8009066" cy="5172285"/>
          </a:xfrm>
        </p:spPr>
      </p:pic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F4311-5F4B-32D9-F277-326D0C0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74E1A5A-2AFE-C4BA-7725-AD013AF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649"/>
            <a:ext cx="9290956" cy="5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5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native-born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19.3%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709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3DF80F-86CD-953A-8913-61588961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4" y="1460937"/>
            <a:ext cx="11067592" cy="4172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ADE05-46B1-254C-7F20-94DF44A30EBE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2026-2056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067" y="1533323"/>
            <a:ext cx="6641471" cy="38682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57997-CF73-7977-DB68-B578A93E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942442"/>
            <a:ext cx="8051574" cy="51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6940959" y="6456851"/>
            <a:ext cx="4663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b="0" i="0" dirty="0">
                <a:effectLst/>
                <a:latin typeface="Crimson Pro Variable"/>
              </a:rPr>
              <a:t>Illegal Immigrant Incarceration Rates, 2010–2023</a:t>
            </a:r>
          </a:p>
        </p:txBody>
      </p:sp>
      <p:pic>
        <p:nvPicPr>
          <p:cNvPr id="10" name="Content Placeholder 9" descr="A graph of a number of people&#10;&#10;Description automatically generated">
            <a:extLst>
              <a:ext uri="{FF2B5EF4-FFF2-40B4-BE49-F238E27FC236}">
                <a16:creationId xmlns:a16="http://schemas.microsoft.com/office/drawing/2014/main" id="{95D3D00B-767B-E9B2-EABE-97A56BCC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26" y="1552188"/>
            <a:ext cx="9545747" cy="43038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FFEA7-BC87-7EC9-FBF2-A095E042CC2D}"/>
              </a:ext>
            </a:extLst>
          </p:cNvPr>
          <p:cNvSpPr txBox="1"/>
          <p:nvPr/>
        </p:nvSpPr>
        <p:spPr>
          <a:xfrm>
            <a:off x="1135120" y="3295877"/>
            <a:ext cx="2572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Unauthorized immigrants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0985A-3209-FA2D-1FE8-EF8E69D3160D}"/>
              </a:ext>
            </a:extLst>
          </p:cNvPr>
          <p:cNvSpPr txBox="1"/>
          <p:nvPr/>
        </p:nvSpPr>
        <p:spPr>
          <a:xfrm>
            <a:off x="1400944" y="4206632"/>
            <a:ext cx="232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Authorized immigrants</a:t>
            </a:r>
          </a:p>
        </p:txBody>
      </p:sp>
    </p:spTree>
    <p:extLst>
      <p:ext uri="{BB962C8B-B14F-4D97-AF65-F5344CB8AC3E}">
        <p14:creationId xmlns:p14="http://schemas.microsoft.com/office/powerpoint/2010/main" val="1456062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457200" y="1896181"/>
            <a:ext cx="58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Temporary Protected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F64-2A2F-A993-ABFB-9A2937F3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188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(Deferred Action for Childhood Arrivals)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A4F-0FA0-0A7A-EBC3-5CAEA112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Entered U.S. before age 16, now in U.S. </a:t>
            </a:r>
          </a:p>
          <a:p>
            <a:r>
              <a:rPr lang="en-US" dirty="0"/>
              <a:t>Entered before June 2007.</a:t>
            </a:r>
          </a:p>
          <a:p>
            <a:r>
              <a:rPr lang="en-US" dirty="0"/>
              <a:t>Currently in school, high school grad or honorable discharge from military.</a:t>
            </a:r>
          </a:p>
          <a:p>
            <a:r>
              <a:rPr lang="en-US" dirty="0"/>
              <a:t>No felony conviction or threat to security.</a:t>
            </a:r>
          </a:p>
          <a:p>
            <a:r>
              <a:rPr lang="en-US" dirty="0"/>
              <a:t>Renewable every 2 years.</a:t>
            </a:r>
          </a:p>
          <a:p>
            <a:r>
              <a:rPr lang="en-US" dirty="0"/>
              <a:t>Executive Order by Obama, Trump ended, Biden restored.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CB92-22C9-CE76-D9F8-846E6A4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30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05C-99BF-E4F3-7E51-3A632FA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5D1-3B43-BCE0-D77D-51A86C71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84639"/>
          </a:xfrm>
        </p:spPr>
        <p:txBody>
          <a:bodyPr/>
          <a:lstStyle/>
          <a:p>
            <a:r>
              <a:rPr lang="en-US" dirty="0"/>
              <a:t>825,000 of them.  Arrived prior to June 15, 2007</a:t>
            </a:r>
          </a:p>
          <a:p>
            <a:pPr lvl="1"/>
            <a:r>
              <a:rPr lang="en-US" dirty="0"/>
              <a:t>343,000 employed in essential jobs. (According to DHS: health/education)</a:t>
            </a:r>
          </a:p>
          <a:p>
            <a:pPr lvl="1"/>
            <a:r>
              <a:rPr lang="en-US" dirty="0"/>
              <a:t>168,000 in California</a:t>
            </a:r>
          </a:p>
          <a:p>
            <a:r>
              <a:rPr lang="en-US" dirty="0"/>
              <a:t>1/3 arrived before the age of 5.</a:t>
            </a:r>
          </a:p>
          <a:p>
            <a:r>
              <a:rPr lang="en-US" dirty="0"/>
              <a:t>Average is now 26 years old.</a:t>
            </a:r>
          </a:p>
          <a:p>
            <a:r>
              <a:rPr lang="en-US" dirty="0"/>
              <a:t>1.3 million live with a DACA individual</a:t>
            </a:r>
          </a:p>
          <a:p>
            <a:pPr lvl="1"/>
            <a:r>
              <a:rPr lang="en-US" dirty="0"/>
              <a:t>300,000 dependent children.</a:t>
            </a:r>
          </a:p>
          <a:p>
            <a:r>
              <a:rPr lang="en-US" dirty="0"/>
              <a:t>Tax revenues:</a:t>
            </a:r>
          </a:p>
          <a:p>
            <a:pPr lvl="1"/>
            <a:r>
              <a:rPr lang="en-US" dirty="0"/>
              <a:t> $6.2 billion federal, $3.3 billion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14D5-60EA-CEF5-DC23-C3B97E8E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97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52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53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8E5D-3E24-00B2-B086-2A9FD6F8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</a:t>
            </a:r>
            <a:r>
              <a:rPr lang="en-US" dirty="0"/>
              <a:t>mporary Protected Status (TPS)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8C041-BCC9-494B-B774-A1AB2675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2AEB35-6B9A-E5BB-071F-6B4EBCD6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/>
          <a:lstStyle/>
          <a:p>
            <a:r>
              <a:rPr lang="en-US" dirty="0"/>
              <a:t>The Secretary of Homeland Security can grant.</a:t>
            </a:r>
          </a:p>
          <a:p>
            <a:r>
              <a:rPr lang="en-US" dirty="0"/>
              <a:t>Can be granted to foreign-born persons who can’t return to home country safely due to their country unable to handle their return.</a:t>
            </a:r>
          </a:p>
          <a:p>
            <a:r>
              <a:rPr lang="en-US" dirty="0"/>
              <a:t>Acceptable reasons:</a:t>
            </a:r>
          </a:p>
          <a:p>
            <a:pPr lvl="1"/>
            <a:r>
              <a:rPr lang="en-US" dirty="0"/>
              <a:t>Conflict					- Epidemic</a:t>
            </a:r>
          </a:p>
          <a:p>
            <a:pPr lvl="1"/>
            <a:r>
              <a:rPr lang="en-US" dirty="0"/>
              <a:t>Hurricane or earthquake		- Other temporary conditions</a:t>
            </a:r>
          </a:p>
          <a:p>
            <a:r>
              <a:rPr lang="en-US" dirty="0"/>
              <a:t>Temporary status but can be extended.</a:t>
            </a:r>
          </a:p>
          <a:p>
            <a:r>
              <a:rPr lang="en-US" dirty="0"/>
              <a:t>Can work and travel within the United States.</a:t>
            </a:r>
          </a:p>
          <a:p>
            <a:r>
              <a:rPr lang="en-US" dirty="0"/>
              <a:t>May be eligible for welfare such as TANF, SNAP, Medicaid.</a:t>
            </a:r>
          </a:p>
        </p:txBody>
      </p:sp>
    </p:spTree>
    <p:extLst>
      <p:ext uri="{BB962C8B-B14F-4D97-AF65-F5344CB8AC3E}">
        <p14:creationId xmlns:p14="http://schemas.microsoft.com/office/powerpoint/2010/main" val="1223611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7163-A331-F987-953B-6BDCDD22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6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TPS</a:t>
            </a:r>
            <a:r>
              <a:rPr lang="en-US" dirty="0"/>
              <a:t> As of March 31, 2025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2F80D3-1235-23D8-C5FC-7EA8F63A9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890240"/>
              </p:ext>
            </p:extLst>
          </p:nvPr>
        </p:nvGraphicFramePr>
        <p:xfrm>
          <a:off x="838200" y="1484204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758390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3155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Country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Individuals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15667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Venezuela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605,015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424210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Haiti 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330,735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160820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El Salvador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170,125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68776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Ukraine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101,150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51581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Honduras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 51,225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99965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Other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39,150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48278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1,297,635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7071175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DA48-6887-F917-054D-DFD211D1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32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7163-A331-F987-953B-6BDCDD22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6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TPS</a:t>
            </a:r>
            <a:r>
              <a:rPr lang="en-US" dirty="0"/>
              <a:t> As of March 2026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2F80D3-1235-23D8-C5FC-7EA8F63A9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539467"/>
              </p:ext>
            </p:extLst>
          </p:nvPr>
        </p:nvGraphicFramePr>
        <p:xfrm>
          <a:off x="838200" y="1496468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758390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3155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Country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Individuals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- 2025 Totals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15667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Venezuela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605,015 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424210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Haiti  ???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330,735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160820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El Salvador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170,125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68776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Ukraine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101,150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51581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Honduras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    51,225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99965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Other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39,150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48278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1,297,635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7071175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DA48-6887-F917-054D-DFD211D1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94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A863-25A4-B439-B2D8-DF46AA7D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TPS Status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556182-52F6-6984-1356-111BB04CB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00764"/>
              </p:ext>
            </p:extLst>
          </p:nvPr>
        </p:nvGraphicFramePr>
        <p:xfrm>
          <a:off x="838200" y="1570038"/>
          <a:ext cx="10515600" cy="305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656">
                  <a:extLst>
                    <a:ext uri="{9D8B030D-6E8A-4147-A177-3AD203B41FA5}">
                      <a16:colId xmlns:a16="http://schemas.microsoft.com/office/drawing/2014/main" val="2765713648"/>
                    </a:ext>
                  </a:extLst>
                </a:gridCol>
                <a:gridCol w="7171944">
                  <a:extLst>
                    <a:ext uri="{9D8B030D-6E8A-4147-A177-3AD203B41FA5}">
                      <a16:colId xmlns:a16="http://schemas.microsoft.com/office/drawing/2014/main" val="1973350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 Effect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Ended but Suspended by Court Order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36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922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5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54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Somalia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0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Sudan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67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3172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182D-1C0F-5572-0EAB-980BB98E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1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476593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may lower the wages of some low-skilled workers, but…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also increases labor force participation among highly skilled workers, and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Increases economic opportunity for </a:t>
            </a:r>
            <a:r>
              <a:rPr lang="en-US"/>
              <a:t>many low-skilled </a:t>
            </a:r>
            <a:r>
              <a:rPr lang="en-US" dirty="0"/>
              <a:t>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2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015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</a:t>
            </a:r>
          </a:p>
          <a:p>
            <a:pPr algn="ctr"/>
            <a:r>
              <a:rPr lang="en-US" sz="2400" b="1" dirty="0"/>
              <a:t>1.2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6E0E-91FC-90B7-6C44-80A1CD3C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69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NU</a:t>
            </a:r>
            <a:r>
              <a:rPr lang="en-US" dirty="0"/>
              <a:t>MBER OF IMMIGRANTS</a:t>
            </a:r>
            <a:r>
              <a:rPr lang="en-US" sz="4400" dirty="0"/>
              <a:t> BY TYPE OF ADMISSION: FISCAL YEAR 2023</a:t>
            </a:r>
            <a:b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C5EB58-719C-2593-449A-4B8AEB3EB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153056"/>
              </p:ext>
            </p:extLst>
          </p:nvPr>
        </p:nvGraphicFramePr>
        <p:xfrm>
          <a:off x="2286000" y="1411016"/>
          <a:ext cx="8001000" cy="4756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9500">
                  <a:extLst>
                    <a:ext uri="{9D8B030D-6E8A-4147-A177-3AD203B41FA5}">
                      <a16:colId xmlns:a16="http://schemas.microsoft.com/office/drawing/2014/main" val="212125596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324189721"/>
                    </a:ext>
                  </a:extLst>
                </a:gridCol>
              </a:tblGrid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Family-sponsored preferences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204,240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821688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Immediate relatives of U.S. citizens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551,590 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982570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Employment-based preferences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196,760 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331440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Diversity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67,350   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224042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Refugees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59,030   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385252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Asylees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40,330       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257150"/>
                  </a:ext>
                </a:extLst>
              </a:tr>
              <a:tr h="6585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>
                          <a:effectLst/>
                        </a:rPr>
                        <a:t>Other</a:t>
                      </a:r>
                      <a:endParaRPr lang="en-US" sz="2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sng" strike="noStrike" dirty="0">
                          <a:effectLst/>
                        </a:rPr>
                        <a:t>53,610         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979760"/>
                  </a:ext>
                </a:extLst>
              </a:tr>
              <a:tr h="5853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TOTAL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1,172,910   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0071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15F75-B346-B50B-7D41-F926465A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15C6F-6581-1FA7-E42A-9FD3CA31434A}"/>
              </a:ext>
            </a:extLst>
          </p:cNvPr>
          <p:cNvSpPr txBox="1"/>
          <p:nvPr/>
        </p:nvSpPr>
        <p:spPr>
          <a:xfrm>
            <a:off x="8763000" y="1563414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4BD45-D6AE-18B0-27E8-761F3F15CA77}"/>
              </a:ext>
            </a:extLst>
          </p:cNvPr>
          <p:cNvSpPr txBox="1"/>
          <p:nvPr/>
        </p:nvSpPr>
        <p:spPr>
          <a:xfrm>
            <a:off x="7543800" y="177614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755,830</a:t>
            </a:r>
          </a:p>
        </p:txBody>
      </p:sp>
    </p:spTree>
    <p:extLst>
      <p:ext uri="{BB962C8B-B14F-4D97-AF65-F5344CB8AC3E}">
        <p14:creationId xmlns:p14="http://schemas.microsoft.com/office/powerpoint/2010/main" val="140287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6498428" y="6456851"/>
            <a:ext cx="526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US DHS (2011-2020 immigrant inflows), US Census (population values)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643454" y="2875002"/>
            <a:ext cx="5920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Immigration was </a:t>
            </a:r>
            <a:r>
              <a:rPr lang="en-US" sz="2200" b="1" dirty="0"/>
              <a:t>45%</a:t>
            </a:r>
            <a:r>
              <a:rPr lang="en-US" sz="2200" dirty="0"/>
              <a:t> of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24369308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2464</Words>
  <Application>Microsoft Macintosh PowerPoint</Application>
  <PresentationFormat>Widescreen</PresentationFormat>
  <Paragraphs>484</Paragraphs>
  <Slides>60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Courier New</vt:lpstr>
      <vt:lpstr>Crimson Pro Variable</vt:lpstr>
      <vt:lpstr>Custom Design</vt:lpstr>
      <vt:lpstr>PowerPoint Presentation</vt:lpstr>
      <vt:lpstr>Outline</vt:lpstr>
      <vt:lpstr>Immigration Quiz</vt:lpstr>
      <vt:lpstr>Immigration Quiz</vt:lpstr>
      <vt:lpstr>Why Do People Migrate?</vt:lpstr>
      <vt:lpstr>PowerPoint Presentation</vt:lpstr>
      <vt:lpstr>Recent Trends in Authorized Immigration</vt:lpstr>
      <vt:lpstr>NUMBER OF IMMIGRANTS BY TYPE OF ADMISSION: FISCAL YEAR 2023 </vt:lpstr>
      <vt:lpstr>History of US Immigration: 2011-2020</vt:lpstr>
      <vt:lpstr> Authorized Immigration by Region (2000-2022)</vt:lpstr>
      <vt:lpstr>Mexican-Born People in the US</vt:lpstr>
      <vt:lpstr>Distribution of Income</vt:lpstr>
      <vt:lpstr>UNauthorized Immigration</vt:lpstr>
      <vt:lpstr>PowerPoint Presentation</vt:lpstr>
      <vt:lpstr>Encounters w/Migrants at the U.S.-Mexico Border</vt:lpstr>
      <vt:lpstr>Recent Border Encounters</vt:lpstr>
      <vt:lpstr>U.S.  Unauthorized Immigration Totals, to 2023</vt:lpstr>
      <vt:lpstr>U.S.  Unauthorized Immigration: Labor Force</vt:lpstr>
      <vt:lpstr>Economics</vt:lpstr>
      <vt:lpstr>Why Do We Care?  Economic Implications</vt:lpstr>
      <vt:lpstr>GDP: How Does This Work?</vt:lpstr>
      <vt:lpstr>U.S. Immigrant Population and Share over Time</vt:lpstr>
      <vt:lpstr>Immigrant Share of US Population</vt:lpstr>
      <vt:lpstr>Is Immigration Saving the Day?</vt:lpstr>
      <vt:lpstr>Not A Whopping Big Increase in Population</vt:lpstr>
      <vt:lpstr>Immigrants to the Rescue!</vt:lpstr>
      <vt:lpstr>Jobs: Conventional Wisdom…Upended</vt:lpstr>
      <vt:lpstr>Share of Workers in Each Occupations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PowerPoint Presentation</vt:lpstr>
      <vt:lpstr>Government Revenues and Expenditures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2023</vt:lpstr>
      <vt:lpstr>Immigrants and Crime Rates</vt:lpstr>
      <vt:lpstr> About Conventional Wisdom</vt:lpstr>
      <vt:lpstr> At the Same Time….</vt:lpstr>
      <vt:lpstr>Recent Immigration Issues</vt:lpstr>
      <vt:lpstr>DACA (Deferred Action for Childhood Arrivals)</vt:lpstr>
      <vt:lpstr>DACA Statistics</vt:lpstr>
      <vt:lpstr>The Northern Triangle</vt:lpstr>
      <vt:lpstr>Northern Triangle Apprehensions         (Northern Triangle Countries in Red)</vt:lpstr>
      <vt:lpstr>Temporary Protected Status (TPS)</vt:lpstr>
      <vt:lpstr> TPS As of March 31, 2025</vt:lpstr>
      <vt:lpstr> TPS As of March 2026</vt:lpstr>
      <vt:lpstr>Current TPS Status</vt:lpstr>
      <vt:lpstr>Mass Deportations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75</cp:revision>
  <cp:lastPrinted>2025-09-23T14:36:13Z</cp:lastPrinted>
  <dcterms:created xsi:type="dcterms:W3CDTF">2023-10-15T19:30:37Z</dcterms:created>
  <dcterms:modified xsi:type="dcterms:W3CDTF">2026-05-08T14:13:37Z</dcterms:modified>
</cp:coreProperties>
</file>