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4131" r:id="rId2"/>
    <p:sldId id="415" r:id="rId3"/>
    <p:sldId id="4428" r:id="rId4"/>
    <p:sldId id="4429" r:id="rId5"/>
    <p:sldId id="4433" r:id="rId6"/>
    <p:sldId id="1145" r:id="rId7"/>
    <p:sldId id="1080" r:id="rId8"/>
    <p:sldId id="4307" r:id="rId9"/>
    <p:sldId id="4539" r:id="rId10"/>
    <p:sldId id="4540" r:id="rId11"/>
    <p:sldId id="4543" r:id="rId12"/>
    <p:sldId id="4541" r:id="rId13"/>
    <p:sldId id="4542" r:id="rId14"/>
    <p:sldId id="4772" r:id="rId15"/>
    <p:sldId id="4321" r:id="rId16"/>
    <p:sldId id="4682" r:id="rId17"/>
    <p:sldId id="4680" r:id="rId18"/>
    <p:sldId id="1155" r:id="rId19"/>
    <p:sldId id="4427" r:id="rId20"/>
    <p:sldId id="1133" r:id="rId21"/>
    <p:sldId id="1154" r:id="rId22"/>
    <p:sldId id="4783" r:id="rId23"/>
    <p:sldId id="1116" r:id="rId24"/>
    <p:sldId id="1085" r:id="rId25"/>
    <p:sldId id="1086" r:id="rId26"/>
    <p:sldId id="1136" r:id="rId27"/>
    <p:sldId id="1139" r:id="rId28"/>
    <p:sldId id="4434" r:id="rId29"/>
    <p:sldId id="4784" r:id="rId30"/>
    <p:sldId id="1112" r:id="rId31"/>
    <p:sldId id="4317" r:id="rId32"/>
    <p:sldId id="4316" r:id="rId33"/>
    <p:sldId id="1163" r:id="rId34"/>
    <p:sldId id="1157" r:id="rId35"/>
    <p:sldId id="468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soled" initials="ds" lastIdx="1" clrIdx="0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0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9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61E5-D069-43E6-8776-61BDDCE565FD}" type="datetimeFigureOut">
              <a:rPr lang="en-US" smtClean="0"/>
              <a:t>3/11/26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189F-C5A3-4A0E-A89D-2DB17B11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6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8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Immigration/Graphs/trends2000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9" y="2678541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3095347" y="4601836"/>
            <a:ext cx="5823751" cy="170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Jon </a:t>
            </a:r>
            <a:r>
              <a:rPr lang="en-US" sz="2800" dirty="0" err="1">
                <a:solidFill>
                  <a:schemeClr val="tx2"/>
                </a:solidFill>
              </a:rPr>
              <a:t>Haveman</a:t>
            </a:r>
            <a:r>
              <a:rPr lang="en-US" sz="28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2" y="3811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74" y="3994949"/>
            <a:ext cx="3517900" cy="2311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D72D73-2CBE-92AA-0F87-248AF9DA4A52}"/>
              </a:ext>
            </a:extLst>
          </p:cNvPr>
          <p:cNvSpPr txBox="1"/>
          <p:nvPr/>
        </p:nvSpPr>
        <p:spPr>
          <a:xfrm>
            <a:off x="4931574" y="3404481"/>
            <a:ext cx="2151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Marin Academy</a:t>
            </a:r>
          </a:p>
          <a:p>
            <a:pPr algn="ctr"/>
            <a:r>
              <a:rPr lang="en-US" sz="1600" dirty="0"/>
              <a:t>March 12, 2026</a:t>
            </a:r>
          </a:p>
        </p:txBody>
      </p:sp>
    </p:spTree>
    <p:extLst>
      <p:ext uri="{BB962C8B-B14F-4D97-AF65-F5344CB8AC3E}">
        <p14:creationId xmlns:p14="http://schemas.microsoft.com/office/powerpoint/2010/main" val="285551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1ECE-DF7C-41B9-82CB-3EF8107E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UNauthorized</a:t>
            </a:r>
            <a:r>
              <a:rPr lang="en-US" dirty="0"/>
              <a:t>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80EB5-885A-9D45-C599-C8E89E9EB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1D06-48B8-2F2A-FFE4-5C655678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4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6FC0C-3C44-3C78-10FC-B2FE15378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D81D7-6ADE-872F-03B9-AEA4EF76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AD369-7EF5-1C4F-7BF0-081E13B52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8331" y="80275"/>
            <a:ext cx="5599139" cy="6002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D0D17-D71B-38CD-6B39-664009F5EC98}"/>
              </a:ext>
            </a:extLst>
          </p:cNvPr>
          <p:cNvSpPr txBox="1"/>
          <p:nvPr/>
        </p:nvSpPr>
        <p:spPr>
          <a:xfrm>
            <a:off x="3587262" y="6472439"/>
            <a:ext cx="8031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U.S. Unauthorized Immigrant Population Reached a Record 14 Million in 2023, August 21,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C5271-DE25-C0D7-73B0-4F984FC537FE}"/>
              </a:ext>
            </a:extLst>
          </p:cNvPr>
          <p:cNvSpPr txBox="1"/>
          <p:nvPr/>
        </p:nvSpPr>
        <p:spPr>
          <a:xfrm>
            <a:off x="8693931" y="2895600"/>
            <a:ext cx="277264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Foreign-Born (2023)</a:t>
            </a:r>
          </a:p>
          <a:p>
            <a:r>
              <a:rPr lang="en-US" dirty="0"/>
              <a:t>Population: 51.8 million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744A8-789E-186F-322A-A6CDAAA74305}"/>
              </a:ext>
            </a:extLst>
          </p:cNvPr>
          <p:cNvSpPr txBox="1"/>
          <p:nvPr/>
        </p:nvSpPr>
        <p:spPr>
          <a:xfrm>
            <a:off x="8693931" y="3973047"/>
            <a:ext cx="2766270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Foreign-Born (Feb/26)</a:t>
            </a:r>
          </a:p>
          <a:p>
            <a:r>
              <a:rPr lang="en-US" dirty="0"/>
              <a:t>Population: 49.3 million</a:t>
            </a:r>
          </a:p>
          <a:p>
            <a:pPr algn="ctr"/>
            <a:r>
              <a:rPr lang="en-US" dirty="0"/>
              <a:t>(This seems too low.)</a:t>
            </a:r>
          </a:p>
        </p:txBody>
      </p:sp>
    </p:spTree>
    <p:extLst>
      <p:ext uri="{BB962C8B-B14F-4D97-AF65-F5344CB8AC3E}">
        <p14:creationId xmlns:p14="http://schemas.microsoft.com/office/powerpoint/2010/main" val="43780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Totals, to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  <p:pic>
        <p:nvPicPr>
          <p:cNvPr id="10" name="Content Placeholder 9" descr="A graph showing the growth of a number of years&#10;&#10;AI-generated content may be incorrect.">
            <a:extLst>
              <a:ext uri="{FF2B5EF4-FFF2-40B4-BE49-F238E27FC236}">
                <a16:creationId xmlns:a16="http://schemas.microsoft.com/office/drawing/2014/main" id="{2594909B-5C14-C308-25F3-C7AE3E7FB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4" y="1325562"/>
            <a:ext cx="10235842" cy="4465637"/>
          </a:xfrm>
        </p:spPr>
      </p:pic>
    </p:spTree>
    <p:extLst>
      <p:ext uri="{BB962C8B-B14F-4D97-AF65-F5344CB8AC3E}">
        <p14:creationId xmlns:p14="http://schemas.microsoft.com/office/powerpoint/2010/main" val="149093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C6D6B-8C99-B7C2-0ACC-5F134FD7B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1566" y="968566"/>
            <a:ext cx="5088866" cy="5346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DE65C-119C-7698-50A8-C4ACCB9BE407}"/>
              </a:ext>
            </a:extLst>
          </p:cNvPr>
          <p:cNvSpPr txBox="1"/>
          <p:nvPr/>
        </p:nvSpPr>
        <p:spPr>
          <a:xfrm>
            <a:off x="8861747" y="2995456"/>
            <a:ext cx="1782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of labor force</a:t>
            </a:r>
          </a:p>
          <a:p>
            <a:r>
              <a:rPr lang="en-US" dirty="0"/>
              <a:t>3% of 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0EDC6-D506-2AAB-671E-412BFFC17330}"/>
              </a:ext>
            </a:extLst>
          </p:cNvPr>
          <p:cNvSpPr txBox="1"/>
          <p:nvPr/>
        </p:nvSpPr>
        <p:spPr>
          <a:xfrm>
            <a:off x="4644245" y="6445060"/>
            <a:ext cx="6932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</p:spTree>
    <p:extLst>
      <p:ext uri="{BB962C8B-B14F-4D97-AF65-F5344CB8AC3E}">
        <p14:creationId xmlns:p14="http://schemas.microsoft.com/office/powerpoint/2010/main" val="467375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02B2-7159-563B-BC75-5E634B0F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04A8A-9A39-D4C1-5F71-01BCFC9E3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BCF05-8010-FF87-D4F6-16FBACA6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0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43" y="1602225"/>
            <a:ext cx="7177900" cy="4351338"/>
          </a:xfrm>
        </p:spPr>
        <p:txBody>
          <a:bodyPr>
            <a:normAutofit/>
          </a:bodyPr>
          <a:lstStyle/>
          <a:p>
            <a:r>
              <a:rPr lang="en-US" b="0" dirty="0"/>
              <a:t>Conventional Wisdom Issues:</a:t>
            </a:r>
          </a:p>
          <a:p>
            <a:pPr lvl="1"/>
            <a:r>
              <a:rPr lang="en-US" sz="2800" b="1" dirty="0"/>
              <a:t>Labor markets: Wages and Jobs</a:t>
            </a:r>
          </a:p>
          <a:p>
            <a:pPr lvl="1"/>
            <a:r>
              <a:rPr lang="en-US" sz="2800" b="1" dirty="0"/>
              <a:t>Government Revenue and Spending</a:t>
            </a:r>
          </a:p>
          <a:p>
            <a:pPr lvl="1"/>
            <a:r>
              <a:rPr lang="en-US" sz="2800" b="1" dirty="0"/>
              <a:t>Crime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629F-5E2B-4819-E260-62A74C15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Job</a:t>
            </a:r>
            <a:r>
              <a:rPr lang="en-US" dirty="0"/>
              <a:t>s: Conventional Wisdom…Upended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98C1-9540-0B25-4BEA-2982362F4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750826" cy="4596505"/>
          </a:xfrm>
        </p:spPr>
        <p:txBody>
          <a:bodyPr>
            <a:normAutofit/>
          </a:bodyPr>
          <a:lstStyle/>
          <a:p>
            <a:r>
              <a:rPr lang="en-US" dirty="0"/>
              <a:t>What is the conventional wisdom?</a:t>
            </a:r>
          </a:p>
          <a:p>
            <a:pPr lvl="1"/>
            <a:r>
              <a:rPr lang="en-US" dirty="0"/>
              <a:t>Low-skilled immigrants come in and take jobs from low-skilled native-born individuals.</a:t>
            </a:r>
          </a:p>
          <a:p>
            <a:pPr lvl="2"/>
            <a:r>
              <a:rPr lang="en-US" dirty="0"/>
              <a:t>1-1 tradeoff.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What does new research show?</a:t>
            </a:r>
          </a:p>
          <a:p>
            <a:pPr lvl="1"/>
            <a:r>
              <a:rPr lang="en-US" dirty="0"/>
              <a:t>Low-skilled immigrants contribute positively to the economy.</a:t>
            </a:r>
          </a:p>
          <a:p>
            <a:pPr lvl="2"/>
            <a:r>
              <a:rPr lang="en-US" dirty="0"/>
              <a:t>Every 100 low-skilled immigrants: </a:t>
            </a:r>
            <a:r>
              <a:rPr lang="en-US" b="1" dirty="0"/>
              <a:t>create 9 jobs </a:t>
            </a:r>
            <a:r>
              <a:rPr lang="en-US" dirty="0"/>
              <a:t>for low-skilled native-born.</a:t>
            </a:r>
          </a:p>
          <a:p>
            <a:pPr lvl="2"/>
            <a:r>
              <a:rPr lang="en-US" dirty="0"/>
              <a:t>They create opportunities for low-skilled native-born workers.</a:t>
            </a:r>
          </a:p>
          <a:p>
            <a:pPr lvl="2"/>
            <a:r>
              <a:rPr lang="en-US" dirty="0"/>
              <a:t>They ALSO create opportunities for high-skilled workers.</a:t>
            </a:r>
          </a:p>
          <a:p>
            <a:pPr lvl="1"/>
            <a:r>
              <a:rPr lang="en-US" dirty="0"/>
              <a:t>Low-skilled immigrants take jobs that native-born individuals don’t want.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D2AB3-658A-7365-DC68-166343B6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8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1315-38A4-515C-150F-246FD9BD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</a:t>
            </a:r>
            <a:r>
              <a:rPr lang="en-US" dirty="0"/>
              <a:t>re of Workers in Each Occupation</a:t>
            </a:r>
          </a:p>
        </p:txBody>
      </p:sp>
      <p:pic>
        <p:nvPicPr>
          <p:cNvPr id="6" name="Content Placeholder 5" descr="A graph of a number of workers&#10;&#10;Description automatically generated">
            <a:extLst>
              <a:ext uri="{FF2B5EF4-FFF2-40B4-BE49-F238E27FC236}">
                <a16:creationId xmlns:a16="http://schemas.microsoft.com/office/drawing/2014/main" id="{E14289FE-F7B1-10BF-4745-629FA0D08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230" y="921350"/>
            <a:ext cx="5728321" cy="54286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44889-C6A0-96FF-D413-BED69000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63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9818-033C-4242-A84C-0E566E3C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hway of Wage and Employment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4009-24F2-104C-AD7F-3161185E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50E44-444E-B949-9FAA-4CDF86E0412F}"/>
              </a:ext>
            </a:extLst>
          </p:cNvPr>
          <p:cNvSpPr txBox="1"/>
          <p:nvPr/>
        </p:nvSpPr>
        <p:spPr>
          <a:xfrm>
            <a:off x="1528054" y="1518311"/>
            <a:ext cx="4197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Inflows of Low-Skilled Immigrants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3FF74-638B-1B4D-B293-D43A037F7B03}"/>
              </a:ext>
            </a:extLst>
          </p:cNvPr>
          <p:cNvSpPr txBox="1"/>
          <p:nvPr/>
        </p:nvSpPr>
        <p:spPr>
          <a:xfrm>
            <a:off x="2293489" y="2501255"/>
            <a:ext cx="25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Previous Immigrants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DA59C-CE37-FF42-A8D1-E835A9D96EA5}"/>
              </a:ext>
            </a:extLst>
          </p:cNvPr>
          <p:cNvSpPr txBox="1"/>
          <p:nvPr/>
        </p:nvSpPr>
        <p:spPr>
          <a:xfrm>
            <a:off x="1989968" y="3493664"/>
            <a:ext cx="3182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Disadvantaged Minorities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F19BB-BF12-B94C-B233-0F23AED337AA}"/>
              </a:ext>
            </a:extLst>
          </p:cNvPr>
          <p:cNvSpPr txBox="1"/>
          <p:nvPr/>
        </p:nvSpPr>
        <p:spPr>
          <a:xfrm>
            <a:off x="1905682" y="4384138"/>
            <a:ext cx="3119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Native-born HS Dropouts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181E80-1CA9-4B41-B1AE-73902A22A1B3}"/>
              </a:ext>
            </a:extLst>
          </p:cNvPr>
          <p:cNvCxnSpPr/>
          <p:nvPr/>
        </p:nvCxnSpPr>
        <p:spPr>
          <a:xfrm>
            <a:off x="3465212" y="1951139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238B3-9D19-6F45-8DF1-8E504DF9A412}"/>
              </a:ext>
            </a:extLst>
          </p:cNvPr>
          <p:cNvCxnSpPr/>
          <p:nvPr/>
        </p:nvCxnSpPr>
        <p:spPr>
          <a:xfrm>
            <a:off x="3465212" y="2960441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BB4C84-5C44-3F44-A2AF-AB988FD8C3B6}"/>
              </a:ext>
            </a:extLst>
          </p:cNvPr>
          <p:cNvCxnSpPr/>
          <p:nvPr/>
        </p:nvCxnSpPr>
        <p:spPr>
          <a:xfrm>
            <a:off x="3465212" y="3913145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68E68E-8725-EB40-9A92-1D5872AC00B7}"/>
              </a:ext>
            </a:extLst>
          </p:cNvPr>
          <p:cNvSpPr txBox="1"/>
          <p:nvPr/>
        </p:nvSpPr>
        <p:spPr>
          <a:xfrm>
            <a:off x="5633904" y="679697"/>
            <a:ext cx="7749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/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0F50C-2687-C844-9AB5-DC0BB9A3F71D}"/>
              </a:ext>
            </a:extLst>
          </p:cNvPr>
          <p:cNvSpPr txBox="1"/>
          <p:nvPr/>
        </p:nvSpPr>
        <p:spPr>
          <a:xfrm>
            <a:off x="7331484" y="2126246"/>
            <a:ext cx="29876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Order of Impact</a:t>
            </a:r>
          </a:p>
          <a:p>
            <a:endParaRPr lang="en-US" sz="2800" dirty="0"/>
          </a:p>
          <a:p>
            <a:r>
              <a:rPr lang="en-US" sz="2800" dirty="0"/>
              <a:t>Impact is negative, </a:t>
            </a:r>
          </a:p>
          <a:p>
            <a:r>
              <a:rPr lang="en-US" sz="2800" dirty="0"/>
              <a:t>But is smaller</a:t>
            </a:r>
          </a:p>
          <a:p>
            <a:r>
              <a:rPr lang="en-US" sz="2800" dirty="0"/>
              <a:t>at each step.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C98A3-9910-514F-9D6D-567D70088F12}"/>
              </a:ext>
            </a:extLst>
          </p:cNvPr>
          <p:cNvSpPr txBox="1"/>
          <p:nvPr/>
        </p:nvSpPr>
        <p:spPr>
          <a:xfrm>
            <a:off x="1978686" y="5477129"/>
            <a:ext cx="823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Positive influence on wages and employment of other workers.</a:t>
            </a:r>
          </a:p>
        </p:txBody>
      </p:sp>
    </p:spTree>
    <p:extLst>
      <p:ext uri="{BB962C8B-B14F-4D97-AF65-F5344CB8AC3E}">
        <p14:creationId xmlns:p14="http://schemas.microsoft.com/office/powerpoint/2010/main" val="437155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graph showing the growth of a company&#10;&#10;Description automatically generated with medium confidence">
            <a:extLst>
              <a:ext uri="{FF2B5EF4-FFF2-40B4-BE49-F238E27FC236}">
                <a16:creationId xmlns:a16="http://schemas.microsoft.com/office/drawing/2014/main" id="{6961EC88-F734-8EB2-BF84-74649AF40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00" y="944611"/>
            <a:ext cx="9080399" cy="5147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2026-2056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983DB-6076-05FC-3781-623DDBCA916C}"/>
              </a:ext>
            </a:extLst>
          </p:cNvPr>
          <p:cNvGrpSpPr/>
          <p:nvPr/>
        </p:nvGrpSpPr>
        <p:grpSpPr>
          <a:xfrm>
            <a:off x="4140924" y="2145037"/>
            <a:ext cx="4739048" cy="2799001"/>
            <a:chOff x="4309422" y="2115900"/>
            <a:chExt cx="4739048" cy="2799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8AA743-949A-CF0B-B2BB-F37C5AA1444B}"/>
                </a:ext>
              </a:extLst>
            </p:cNvPr>
            <p:cNvSpPr/>
            <p:nvPr/>
          </p:nvSpPr>
          <p:spPr>
            <a:xfrm>
              <a:off x="4309422" y="3381198"/>
              <a:ext cx="1110343" cy="153370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AA7F78-B90C-7047-A1A1-EE797BC1FF20}"/>
                </a:ext>
              </a:extLst>
            </p:cNvPr>
            <p:cNvSpPr txBox="1"/>
            <p:nvPr/>
          </p:nvSpPr>
          <p:spPr>
            <a:xfrm>
              <a:off x="5235760" y="2115900"/>
              <a:ext cx="381271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The majority of additions to the</a:t>
              </a:r>
            </a:p>
            <a:p>
              <a:r>
                <a:rPr lang="en-US" sz="2200" dirty="0"/>
                <a:t>Population in recent years</a:t>
              </a:r>
            </a:p>
            <a:p>
              <a:r>
                <a:rPr lang="en-US" sz="2200" dirty="0"/>
                <a:t>Have come from immigration.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1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Quiz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The nature of immigration to the U.S.</a:t>
            </a:r>
          </a:p>
          <a:p>
            <a:r>
              <a:rPr lang="en-US" dirty="0"/>
              <a:t>Economics of immigration</a:t>
            </a:r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  <p:pic>
        <p:nvPicPr>
          <p:cNvPr id="10" name="Content Placeholder 9" descr="A graph of people with numbers and symbols&#10;&#10;AI-generated content may be incorrect.">
            <a:extLst>
              <a:ext uri="{FF2B5EF4-FFF2-40B4-BE49-F238E27FC236}">
                <a16:creationId xmlns:a16="http://schemas.microsoft.com/office/drawing/2014/main" id="{7B203FC2-EBD0-20BE-DB19-2F8A1B156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65" y="1026089"/>
            <a:ext cx="8009066" cy="5172285"/>
          </a:xfrm>
        </p:spPr>
      </p:pic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F4311-5F4B-32D9-F277-326D0C01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3" name="Picture 2" descr="A screenshot of a cellphone&#10;&#10;Description automatically generated">
            <a:extLst>
              <a:ext uri="{FF2B5EF4-FFF2-40B4-BE49-F238E27FC236}">
                <a16:creationId xmlns:a16="http://schemas.microsoft.com/office/drawing/2014/main" id="{674E1A5A-2AFE-C4BA-7725-AD013AFD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2649"/>
            <a:ext cx="9290956" cy="587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5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30" y="21265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32.7 million foreign-born persons ages 16+ in the labor force in Feb/26.</a:t>
            </a:r>
          </a:p>
          <a:p>
            <a:pPr lvl="1"/>
            <a:r>
              <a:rPr lang="en-US" dirty="0"/>
              <a:t>19% of the total US workforce (14% of population).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198DA-3010-4A88-8E31-FBB4B7527E35}"/>
              </a:ext>
            </a:extLst>
          </p:cNvPr>
          <p:cNvSpPr txBox="1"/>
          <p:nvPr/>
        </p:nvSpPr>
        <p:spPr>
          <a:xfrm>
            <a:off x="5104685" y="6395296"/>
            <a:ext cx="660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Federal Reserve Bank of St. Louis (https://</a:t>
            </a:r>
            <a:r>
              <a:rPr lang="en-US" sz="1000" dirty="0" err="1"/>
              <a:t>fred.stlouisfed.org</a:t>
            </a:r>
            <a:r>
              <a:rPr lang="en-US" sz="1000" dirty="0"/>
              <a:t>/)</a:t>
            </a:r>
          </a:p>
          <a:p>
            <a:r>
              <a:rPr lang="en-US" sz="1000" dirty="0"/>
              <a:t>National Academies of Sciences, Engineering, and Medicine (2017) “The Economic and Fiscal Consequences of Immigration”.</a:t>
            </a:r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/>
              <a:t>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 question: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Age</a:t>
            </a:r>
            <a:r>
              <a:rPr lang="en-US" dirty="0"/>
              <a:t>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26449" y="885394"/>
            <a:ext cx="7028304" cy="5571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2925120" y="1140897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59E67-7183-2798-278D-F4104BDD7448}"/>
              </a:ext>
            </a:extLst>
          </p:cNvPr>
          <p:cNvSpPr txBox="1"/>
          <p:nvPr/>
        </p:nvSpPr>
        <p:spPr>
          <a:xfrm>
            <a:off x="8848866" y="2612571"/>
            <a:ext cx="2578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21-year-old with a </a:t>
            </a:r>
          </a:p>
          <a:p>
            <a:r>
              <a:rPr lang="en-US" dirty="0"/>
              <a:t>high school diploma: </a:t>
            </a:r>
          </a:p>
          <a:p>
            <a:r>
              <a:rPr lang="en-US" dirty="0"/>
              <a:t>+$126,000 over a lifetime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2015D-54A9-6BFA-7891-3A9075233464}"/>
              </a:ext>
            </a:extLst>
          </p:cNvPr>
          <p:cNvSpPr txBox="1"/>
          <p:nvPr/>
        </p:nvSpPr>
        <p:spPr>
          <a:xfrm>
            <a:off x="2514600" y="3798874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Federal</a:t>
            </a:r>
            <a:r>
              <a:rPr lang="en-US" sz="3200" b="0" dirty="0"/>
              <a:t> level: fiscal impact is generally </a:t>
            </a:r>
            <a:r>
              <a:rPr lang="en-US" sz="3200" dirty="0"/>
              <a:t>positive</a:t>
            </a:r>
            <a:r>
              <a:rPr lang="en-US" sz="3200" b="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State and local </a:t>
            </a:r>
            <a:r>
              <a:rPr lang="en-US" sz="3200" b="0" dirty="0"/>
              <a:t>level: typically </a:t>
            </a:r>
            <a:r>
              <a:rPr lang="en-US" sz="3200" dirty="0"/>
              <a:t>negative</a:t>
            </a:r>
            <a:r>
              <a:rPr lang="en-US" sz="3200" b="0" dirty="0"/>
              <a:t> fiscal impact.</a:t>
            </a:r>
          </a:p>
          <a:p>
            <a:pPr marL="0" indent="0">
              <a:buNone/>
            </a:pPr>
            <a:endParaRPr lang="en-US" sz="3200" b="0" dirty="0"/>
          </a:p>
          <a:p>
            <a:r>
              <a:rPr lang="en-US" sz="3200" dirty="0"/>
              <a:t>Overall</a:t>
            </a:r>
            <a:r>
              <a:rPr lang="en-US" sz="3200" b="0" dirty="0"/>
              <a:t>: $1,300 in more on average than 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</a:t>
            </a:r>
            <a:r>
              <a:rPr lang="en-US" u="sng" dirty="0"/>
              <a:t>less likely to receive </a:t>
            </a:r>
            <a:r>
              <a:rPr lang="en-US" dirty="0"/>
              <a:t>Social Security and Medicare </a:t>
            </a:r>
            <a:r>
              <a:rPr lang="en-US" u="sng" dirty="0"/>
              <a:t>benefits</a:t>
            </a:r>
            <a:r>
              <a:rPr lang="en-US" dirty="0"/>
              <a:t> than are native-born individuals.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70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3472-703F-EC6A-F83A-51499919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F5225-1FAD-3772-65D9-12A029DC3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What % of the U.S. population are </a:t>
            </a:r>
            <a:r>
              <a:rPr lang="en-US" dirty="0"/>
              <a:t>not</a:t>
            </a:r>
            <a:r>
              <a:rPr lang="en-US" b="0" dirty="0"/>
              <a:t> native-born?</a:t>
            </a:r>
          </a:p>
          <a:p>
            <a:pPr lvl="1"/>
            <a:r>
              <a:rPr lang="en-US" b="1" dirty="0"/>
              <a:t>14%</a:t>
            </a:r>
          </a:p>
          <a:p>
            <a:r>
              <a:rPr lang="en-US" b="0" dirty="0"/>
              <a:t>What % of the world’s population are </a:t>
            </a:r>
            <a:r>
              <a:rPr lang="en-US" dirty="0"/>
              <a:t>not</a:t>
            </a:r>
            <a:r>
              <a:rPr lang="en-US" b="0" dirty="0"/>
              <a:t> native-born?</a:t>
            </a:r>
          </a:p>
          <a:p>
            <a:pPr lvl="1"/>
            <a:r>
              <a:rPr lang="en-US" b="1" dirty="0"/>
              <a:t>3.6%</a:t>
            </a:r>
          </a:p>
          <a:p>
            <a:r>
              <a:rPr lang="en-US" b="0" dirty="0"/>
              <a:t>How long has the average undocumented immigrant lived in the United States?</a:t>
            </a:r>
          </a:p>
          <a:p>
            <a:pPr lvl="1"/>
            <a:r>
              <a:rPr lang="en-US" b="1" dirty="0"/>
              <a:t>A. 3 months</a:t>
            </a:r>
          </a:p>
          <a:p>
            <a:pPr lvl="1"/>
            <a:r>
              <a:rPr lang="en-US" b="1" dirty="0"/>
              <a:t>B. 2 years</a:t>
            </a:r>
          </a:p>
          <a:p>
            <a:pPr lvl="1"/>
            <a:r>
              <a:rPr lang="en-US" b="1" dirty="0"/>
              <a:t>C. 10 years</a:t>
            </a:r>
          </a:p>
          <a:p>
            <a:pPr lvl="1"/>
            <a:r>
              <a:rPr lang="en-US" b="1" dirty="0"/>
              <a:t>D. 25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9B480-E43A-A04D-9ED7-9422AE37CD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21% of children born to native parents are high-income earners (above the middle class).</a:t>
            </a:r>
          </a:p>
          <a:p>
            <a:r>
              <a:rPr lang="en-US" b="0" dirty="0"/>
              <a:t>What % of kids born to immigrants are high-income earners?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. </a:t>
            </a:r>
            <a:r>
              <a:rPr lang="en-US" b="1" dirty="0"/>
              <a:t>15%</a:t>
            </a:r>
          </a:p>
          <a:p>
            <a:pPr lvl="1"/>
            <a:r>
              <a:rPr lang="en-US" b="1" dirty="0"/>
              <a:t>B. 21%</a:t>
            </a:r>
          </a:p>
          <a:p>
            <a:pPr lvl="1"/>
            <a:r>
              <a:rPr lang="en-US" b="1" dirty="0"/>
              <a:t>C. 28%</a:t>
            </a:r>
          </a:p>
          <a:p>
            <a:pPr lvl="1"/>
            <a:r>
              <a:rPr lang="en-US" b="1" dirty="0"/>
              <a:t>D. 35%</a:t>
            </a:r>
          </a:p>
          <a:p>
            <a:r>
              <a:rPr lang="en-US" b="0" dirty="0"/>
              <a:t>In 2021, 8% of Americans lived in poverty.  What percent of immigrants lived in poverty?</a:t>
            </a:r>
          </a:p>
          <a:p>
            <a:pPr lvl="1"/>
            <a:r>
              <a:rPr lang="en-US" b="1" dirty="0"/>
              <a:t>13%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F09DD-9C53-29E1-1F0A-64FF5BD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8F7EA-6930-F717-1FEB-D64371A6E853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8025F-5AAD-A7AC-2F8F-4ABF0446967A}"/>
              </a:ext>
            </a:extLst>
          </p:cNvPr>
          <p:cNvSpPr/>
          <p:nvPr/>
        </p:nvSpPr>
        <p:spPr>
          <a:xfrm>
            <a:off x="6554603" y="4150472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C16B3-43CF-2F70-278F-15EDC306FF6F}"/>
              </a:ext>
            </a:extLst>
          </p:cNvPr>
          <p:cNvSpPr/>
          <p:nvPr/>
        </p:nvSpPr>
        <p:spPr>
          <a:xfrm>
            <a:off x="1193464" y="5141916"/>
            <a:ext cx="2057858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470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9B78-9B3A-74A5-C2C8-FD11F6F4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by Immigration Status,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D65CF-D83E-1CC5-AC73-02B95B89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31CA3-E108-5B2C-C21A-041C0016E38A}"/>
              </a:ext>
            </a:extLst>
          </p:cNvPr>
          <p:cNvSpPr txBox="1"/>
          <p:nvPr/>
        </p:nvSpPr>
        <p:spPr>
          <a:xfrm>
            <a:off x="6940959" y="6456851"/>
            <a:ext cx="4663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Cato Institute, </a:t>
            </a:r>
            <a:r>
              <a:rPr lang="en-US" sz="1200" b="0" i="0" dirty="0">
                <a:effectLst/>
                <a:latin typeface="Crimson Pro Variable"/>
              </a:rPr>
              <a:t>Illegal Immigrant Incarceration Rates, 2010–2023</a:t>
            </a:r>
          </a:p>
        </p:txBody>
      </p:sp>
      <p:pic>
        <p:nvPicPr>
          <p:cNvPr id="10" name="Content Placeholder 9" descr="A graph of a number of people&#10;&#10;Description automatically generated">
            <a:extLst>
              <a:ext uri="{FF2B5EF4-FFF2-40B4-BE49-F238E27FC236}">
                <a16:creationId xmlns:a16="http://schemas.microsoft.com/office/drawing/2014/main" id="{95D3D00B-767B-E9B2-EABE-97A56BCCC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26" y="1552188"/>
            <a:ext cx="9545747" cy="43038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5FFEA7-BC87-7EC9-FBF2-A095E042CC2D}"/>
              </a:ext>
            </a:extLst>
          </p:cNvPr>
          <p:cNvSpPr txBox="1"/>
          <p:nvPr/>
        </p:nvSpPr>
        <p:spPr>
          <a:xfrm>
            <a:off x="1135120" y="3295877"/>
            <a:ext cx="25723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Unauthorized immigrants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70985A-3209-FA2D-1FE8-EF8E69D3160D}"/>
              </a:ext>
            </a:extLst>
          </p:cNvPr>
          <p:cNvSpPr txBox="1"/>
          <p:nvPr/>
        </p:nvSpPr>
        <p:spPr>
          <a:xfrm>
            <a:off x="1400944" y="4206632"/>
            <a:ext cx="232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Authorized immigrants</a:t>
            </a:r>
          </a:p>
        </p:txBody>
      </p:sp>
    </p:spTree>
    <p:extLst>
      <p:ext uri="{BB962C8B-B14F-4D97-AF65-F5344CB8AC3E}">
        <p14:creationId xmlns:p14="http://schemas.microsoft.com/office/powerpoint/2010/main" val="1665360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Rates of incarceration are lower for the foreign born than US born.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Neighborhoods with more immigrants have lower crime rates.</a:t>
            </a:r>
          </a:p>
          <a:p>
            <a:pPr lvl="1"/>
            <a:r>
              <a:rPr lang="en-US" dirty="0"/>
              <a:t>There is no evidence that deporting noncitizen immigrants affects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Some may experience negative impact on their wages.</a:t>
            </a:r>
          </a:p>
          <a:p>
            <a:pPr lvl="1"/>
            <a:r>
              <a:rPr lang="en-US" dirty="0"/>
              <a:t>But opportunities are also created for </a:t>
            </a:r>
            <a:r>
              <a:rPr lang="en-US"/>
              <a:t>many others.</a:t>
            </a:r>
            <a:endParaRPr lang="en-US" dirty="0"/>
          </a:p>
          <a:p>
            <a:r>
              <a:rPr lang="en-US" dirty="0"/>
              <a:t>Government programs</a:t>
            </a:r>
          </a:p>
          <a:p>
            <a:pPr lvl="1"/>
            <a:r>
              <a:rPr lang="en-US" b="1" dirty="0"/>
              <a:t>Federal</a:t>
            </a:r>
            <a:r>
              <a:rPr lang="en-US" dirty="0"/>
              <a:t>: immigrants are a source of revenue and stability for some important programs.</a:t>
            </a:r>
          </a:p>
          <a:p>
            <a:pPr lvl="1"/>
            <a:r>
              <a:rPr lang="en-US" b="1" dirty="0"/>
              <a:t>State and local</a:t>
            </a:r>
            <a:r>
              <a:rPr lang="en-US" dirty="0"/>
              <a:t>: because education is funded at the local level, this can be a drain on local government coffers.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98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631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can be thought of as increasing the population of the United States.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they are a select group.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not crime.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may lower the wages of some low-skilled workers.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But it creates opportunities for others.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Increases the availability and lowers prices of goods produced using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It also increases labor force participation among highly-skilled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A40C-88AE-30B3-D23C-2E163896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5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Mas</a:t>
            </a:r>
            <a:r>
              <a:rPr lang="en-US" sz="3600" dirty="0"/>
              <a:t>s Deportations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DAD5-B978-431B-F340-DE1EC99CD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332"/>
            <a:ext cx="10515600" cy="48284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Immigrants work different jobs than do native-born workers.</a:t>
            </a:r>
          </a:p>
          <a:p>
            <a:r>
              <a:rPr lang="en-US" dirty="0"/>
              <a:t>Immigrants contribute to the local economy.</a:t>
            </a:r>
          </a:p>
          <a:p>
            <a:pPr lvl="1"/>
            <a:r>
              <a:rPr lang="en-US" dirty="0"/>
              <a:t>GDP losses of up to $1.7 trillion annually.</a:t>
            </a:r>
          </a:p>
          <a:p>
            <a:r>
              <a:rPr lang="en-US" dirty="0"/>
              <a:t>Immigrants keep prices low: in particular, food!</a:t>
            </a:r>
          </a:p>
          <a:p>
            <a:r>
              <a:rPr lang="en-US" dirty="0"/>
              <a:t>Deportations impact tax revenues.</a:t>
            </a:r>
          </a:p>
          <a:p>
            <a:pPr lvl="1"/>
            <a:r>
              <a:rPr lang="en-US" dirty="0"/>
              <a:t>$1,300 more in on average than out, annually.</a:t>
            </a:r>
          </a:p>
          <a:p>
            <a:pPr lvl="1"/>
            <a:r>
              <a:rPr lang="en-US" dirty="0"/>
              <a:t>Unauthorized immigrants: $22.6 billion in Social Security and $5.7 billion in Medicare payments. </a:t>
            </a:r>
          </a:p>
          <a:p>
            <a:r>
              <a:rPr lang="en-US" dirty="0"/>
              <a:t>Deportations are expensive ($13,000 each).</a:t>
            </a:r>
          </a:p>
          <a:p>
            <a:pPr lvl="1"/>
            <a:r>
              <a:rPr lang="en-US" dirty="0"/>
              <a:t>Total cost $315 billion.</a:t>
            </a:r>
          </a:p>
          <a:p>
            <a:r>
              <a:rPr lang="en-US" dirty="0"/>
              <a:t>They rob people of their dignity.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040B5-8AA9-912B-9191-2BBBA859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8232-FBCD-C24F-EA77-C1DE3E58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055A-95DC-F343-EC7B-5D9E8F000A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Immigrants are responsible for what % of patents in the United States?</a:t>
            </a:r>
          </a:p>
          <a:p>
            <a:pPr lvl="1"/>
            <a:r>
              <a:rPr lang="en-US" b="1" dirty="0"/>
              <a:t>36%</a:t>
            </a:r>
          </a:p>
          <a:p>
            <a:pPr lvl="2"/>
            <a:r>
              <a:rPr lang="en-US" dirty="0"/>
              <a:t>23% of inventors on record</a:t>
            </a:r>
          </a:p>
          <a:p>
            <a:pPr lvl="2"/>
            <a:r>
              <a:rPr lang="en-US" dirty="0"/>
              <a:t>13% from increase in native born patenting</a:t>
            </a:r>
          </a:p>
          <a:p>
            <a:r>
              <a:rPr lang="en-US" b="0" dirty="0"/>
              <a:t>What % of green cards go to family rather than employment-based immigration?</a:t>
            </a:r>
          </a:p>
          <a:p>
            <a:pPr lvl="1"/>
            <a:r>
              <a:rPr lang="en-US" b="1" dirty="0"/>
              <a:t>66% go to family-based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DAB77-E14B-272F-B35A-5C586E301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843751" cy="4189162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What % of the U.S. workforce are immigrants?</a:t>
            </a:r>
          </a:p>
          <a:p>
            <a:pPr lvl="1"/>
            <a:r>
              <a:rPr lang="en-US" b="1" dirty="0"/>
              <a:t>19%</a:t>
            </a:r>
          </a:p>
          <a:p>
            <a:r>
              <a:rPr lang="en-US" b="0" dirty="0"/>
              <a:t>Native-born Americans receive $8k on average in benefits. What is it for immigrants?</a:t>
            </a:r>
          </a:p>
          <a:p>
            <a:pPr lvl="1"/>
            <a:r>
              <a:rPr lang="en-US" b="1" dirty="0"/>
              <a:t>$6,000</a:t>
            </a:r>
          </a:p>
          <a:p>
            <a:r>
              <a:rPr lang="en-US" b="0" dirty="0"/>
              <a:t>100 years ago, most immigrants were from Europe. Today, Latin America and Asia. Is the rate of assimilation:</a:t>
            </a:r>
          </a:p>
          <a:p>
            <a:pPr lvl="1"/>
            <a:r>
              <a:rPr lang="en-US" b="1" dirty="0"/>
              <a:t>Faster?	Slower?     About the same?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852A0-9B97-87E4-B5BA-C2E457DD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3B3B9-7F9D-911D-19C6-BC46D04CE7C3}"/>
              </a:ext>
            </a:extLst>
          </p:cNvPr>
          <p:cNvSpPr/>
          <p:nvPr/>
        </p:nvSpPr>
        <p:spPr>
          <a:xfrm>
            <a:off x="9295942" y="5447579"/>
            <a:ext cx="2354590" cy="3279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ADB322-C0F6-2419-FF95-866E05AD2A3D}"/>
              </a:ext>
            </a:extLst>
          </p:cNvPr>
          <p:cNvSpPr txBox="1"/>
          <p:nvPr/>
        </p:nvSpPr>
        <p:spPr>
          <a:xfrm>
            <a:off x="7096540" y="6456851"/>
            <a:ext cx="45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Freakonomics – How Much Do You Know About Immigration?</a:t>
            </a:r>
          </a:p>
        </p:txBody>
      </p:sp>
    </p:spTree>
    <p:extLst>
      <p:ext uri="{BB962C8B-B14F-4D97-AF65-F5344CB8AC3E}">
        <p14:creationId xmlns:p14="http://schemas.microsoft.com/office/powerpoint/2010/main" val="13036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13FD7-E60F-F2C3-D2A5-8B4C11DE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5915-A25A-75F7-6009-352D3FC8A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01" y="112431"/>
            <a:ext cx="8598685" cy="6117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B6E9B5-BEA3-C51B-CDF9-C074F61035A5}"/>
              </a:ext>
            </a:extLst>
          </p:cNvPr>
          <p:cNvSpPr txBox="1"/>
          <p:nvPr/>
        </p:nvSpPr>
        <p:spPr>
          <a:xfrm>
            <a:off x="6249725" y="4373217"/>
            <a:ext cx="88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Great</a:t>
            </a:r>
            <a:br>
              <a:rPr lang="en-US" sz="1200" dirty="0"/>
            </a:br>
            <a:r>
              <a:rPr lang="en-US" sz="1200" dirty="0"/>
              <a:t>Depression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4704A-105B-CDE3-0295-F68679F6AEEC}"/>
              </a:ext>
            </a:extLst>
          </p:cNvPr>
          <p:cNvSpPr txBox="1"/>
          <p:nvPr/>
        </p:nvSpPr>
        <p:spPr>
          <a:xfrm>
            <a:off x="4406622" y="4650216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Europe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25AE8-7173-B163-C669-83A2CDB371B9}"/>
              </a:ext>
            </a:extLst>
          </p:cNvPr>
          <p:cNvSpPr txBox="1"/>
          <p:nvPr/>
        </p:nvSpPr>
        <p:spPr>
          <a:xfrm>
            <a:off x="8420100" y="3059668"/>
            <a:ext cx="104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Americas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900EA-8024-9E04-B103-9FF756B7360B}"/>
              </a:ext>
            </a:extLst>
          </p:cNvPr>
          <p:cNvSpPr txBox="1"/>
          <p:nvPr/>
        </p:nvSpPr>
        <p:spPr>
          <a:xfrm>
            <a:off x="8548851" y="4419383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Asia</a:t>
            </a:r>
          </a:p>
        </p:txBody>
      </p:sp>
    </p:spTree>
    <p:extLst>
      <p:ext uri="{BB962C8B-B14F-4D97-AF65-F5344CB8AC3E}">
        <p14:creationId xmlns:p14="http://schemas.microsoft.com/office/powerpoint/2010/main" val="398012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70730"/>
            <a:ext cx="10722204" cy="4351338"/>
          </a:xfrm>
        </p:spPr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Disparities in income/standards of living, and the availability of jobs, violence/war, climate change, natural disasters, population pressures, economic dislocation, religious persecution, and denial of political rights.</a:t>
            </a:r>
          </a:p>
          <a:p>
            <a:pPr lvl="1"/>
            <a:endParaRPr lang="en-US" dirty="0"/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economic prosperity (higher wages, job opportunities), physical security, political freedom, and religious liberty.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Family reunification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</a:t>
            </a:r>
            <a:r>
              <a:rPr lang="en-US" u="sng" dirty="0"/>
              <a:t>Authorized</a:t>
            </a:r>
            <a:r>
              <a:rPr lang="en-US" dirty="0"/>
              <a:t>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1743" y="996594"/>
            <a:ext cx="9208513" cy="502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F38F4-235D-22EE-A469-C081715ED6B8}"/>
              </a:ext>
            </a:extLst>
          </p:cNvPr>
          <p:cNvSpPr txBox="1"/>
          <p:nvPr/>
        </p:nvSpPr>
        <p:spPr>
          <a:xfrm>
            <a:off x="8675721" y="2015584"/>
            <a:ext cx="1547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2023</a:t>
            </a:r>
          </a:p>
          <a:p>
            <a:pPr algn="ctr"/>
            <a:r>
              <a:rPr lang="en-US" sz="2400" b="1" dirty="0"/>
              <a:t>1.2 Million</a:t>
            </a:r>
          </a:p>
        </p:txBody>
      </p:sp>
    </p:spTree>
    <p:extLst>
      <p:ext uri="{BB962C8B-B14F-4D97-AF65-F5344CB8AC3E}">
        <p14:creationId xmlns:p14="http://schemas.microsoft.com/office/powerpoint/2010/main" val="215044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6498428" y="6456851"/>
            <a:ext cx="526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US DHS (2011-2020 immigrant inflows), US Census (population values)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4143" y="1148965"/>
          <a:ext cx="4609709" cy="496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22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46248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Sources (top 10)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2011-2020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468365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1,491,000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721,000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395926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637,000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421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466313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473,000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 Salvador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563789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29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Jamaica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2CD64A-5BFD-44EB-6995-47979E1CC64C}"/>
              </a:ext>
            </a:extLst>
          </p:cNvPr>
          <p:cNvSpPr txBox="1"/>
          <p:nvPr/>
        </p:nvSpPr>
        <p:spPr>
          <a:xfrm>
            <a:off x="5643454" y="2875002"/>
            <a:ext cx="59200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Total immigrant inflow, 2011-2020 = 10,125,000</a:t>
            </a:r>
          </a:p>
          <a:p>
            <a:endParaRPr lang="en-US" sz="2200" dirty="0"/>
          </a:p>
          <a:p>
            <a:r>
              <a:rPr lang="en-US" sz="2200" dirty="0"/>
              <a:t>US population growth, 2011-2020 = 22,700,000</a:t>
            </a:r>
          </a:p>
          <a:p>
            <a:endParaRPr lang="en-US" sz="2200" dirty="0"/>
          </a:p>
          <a:p>
            <a:r>
              <a:rPr lang="en-US" sz="2200" dirty="0"/>
              <a:t>Immigration was </a:t>
            </a:r>
            <a:r>
              <a:rPr lang="en-US" sz="2200" b="1" dirty="0"/>
              <a:t>45%</a:t>
            </a:r>
            <a:r>
              <a:rPr lang="en-US" sz="2200" dirty="0"/>
              <a:t> of population growth.</a:t>
            </a:r>
          </a:p>
        </p:txBody>
      </p:sp>
    </p:spTree>
    <p:extLst>
      <p:ext uri="{BB962C8B-B14F-4D97-AF65-F5344CB8AC3E}">
        <p14:creationId xmlns:p14="http://schemas.microsoft.com/office/powerpoint/2010/main" val="174329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BEFF-07F1-522A-940C-00D8E03F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Dist</a:t>
            </a:r>
            <a:r>
              <a:rPr lang="en-US" dirty="0"/>
              <a:t>ribution of Income: A Big Pull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3986A-0E38-1A60-5DEF-03328638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11386"/>
            <a:ext cx="7924800" cy="3398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278AB-8C70-B91F-085A-FFE9302F7B6E}"/>
              </a:ext>
            </a:extLst>
          </p:cNvPr>
          <p:cNvSpPr txBox="1"/>
          <p:nvPr/>
        </p:nvSpPr>
        <p:spPr>
          <a:xfrm>
            <a:off x="7740503" y="3200400"/>
            <a:ext cx="361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92412-10F2-E61A-A95B-3AA7CBDF8D7F}"/>
              </a:ext>
            </a:extLst>
          </p:cNvPr>
          <p:cNvSpPr txBox="1"/>
          <p:nvPr/>
        </p:nvSpPr>
        <p:spPr>
          <a:xfrm>
            <a:off x="3848986" y="3200400"/>
            <a:ext cx="1467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Mexico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7CFE7-10FB-7506-DEF7-C859FD83549A}"/>
              </a:ext>
            </a:extLst>
          </p:cNvPr>
          <p:cNvSpPr txBox="1"/>
          <p:nvPr/>
        </p:nvSpPr>
        <p:spPr>
          <a:xfrm>
            <a:off x="5583382" y="5154808"/>
            <a:ext cx="1371600" cy="53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3BE36-D7DC-9791-BF6B-D86D5763E0B5}"/>
              </a:ext>
            </a:extLst>
          </p:cNvPr>
          <p:cNvSpPr txBox="1"/>
          <p:nvPr/>
        </p:nvSpPr>
        <p:spPr>
          <a:xfrm>
            <a:off x="838199" y="3986921"/>
            <a:ext cx="284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Number of People</a:t>
            </a:r>
          </a:p>
        </p:txBody>
      </p:sp>
    </p:spTree>
    <p:extLst>
      <p:ext uri="{BB962C8B-B14F-4D97-AF65-F5344CB8AC3E}">
        <p14:creationId xmlns:p14="http://schemas.microsoft.com/office/powerpoint/2010/main" val="34176887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10867</TotalTime>
  <Words>1579</Words>
  <Application>Microsoft Macintosh PowerPoint</Application>
  <PresentationFormat>Widescreen</PresentationFormat>
  <Paragraphs>283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Crimson Pro Variable</vt:lpstr>
      <vt:lpstr>Custom Design</vt:lpstr>
      <vt:lpstr>PowerPoint Presentation</vt:lpstr>
      <vt:lpstr>Outline</vt:lpstr>
      <vt:lpstr>Immigration Quiz</vt:lpstr>
      <vt:lpstr>Immigration Quiz</vt:lpstr>
      <vt:lpstr>PowerPoint Presentation</vt:lpstr>
      <vt:lpstr>Why Do People Migrate?</vt:lpstr>
      <vt:lpstr>Recent Trends in Authorized Immigration</vt:lpstr>
      <vt:lpstr>History of US Immigration: 2011-2020</vt:lpstr>
      <vt:lpstr>Distribution of Income: A Big Pull</vt:lpstr>
      <vt:lpstr>UNauthorized Immigration</vt:lpstr>
      <vt:lpstr>PowerPoint Presentation</vt:lpstr>
      <vt:lpstr>U.S.  Unauthorized Immigration Totals, to 2023</vt:lpstr>
      <vt:lpstr>U.S.  Unauthorized Immigration: Labor Force</vt:lpstr>
      <vt:lpstr>Economics</vt:lpstr>
      <vt:lpstr>Why Do We Care?  Economic Implications</vt:lpstr>
      <vt:lpstr>Jobs: Conventional Wisdom…Upended</vt:lpstr>
      <vt:lpstr>Share of Workers in Each Occupation</vt:lpstr>
      <vt:lpstr>Pathway of Wage and Employment Effects</vt:lpstr>
      <vt:lpstr>Is Immigration Saving the Day?</vt:lpstr>
      <vt:lpstr> Immigrants and Entrepreneurship</vt:lpstr>
      <vt:lpstr>Fortune 500: First- and Second-Generation Founders</vt:lpstr>
      <vt:lpstr>PowerPoint Presentation</vt:lpstr>
      <vt:lpstr>GDP: How Does This Work?</vt:lpstr>
      <vt:lpstr>Government Revenues and Expenditures</vt:lpstr>
      <vt:lpstr>Questions?</vt:lpstr>
      <vt:lpstr> Age-Specific Taxes and Benefits</vt:lpstr>
      <vt:lpstr>Bottom Line/Consensus of Estimates</vt:lpstr>
      <vt:lpstr> Implications for Major Federal Programs</vt:lpstr>
      <vt:lpstr>Crime</vt:lpstr>
      <vt:lpstr>Immigrants and Crime Rates</vt:lpstr>
      <vt:lpstr>Incarceration by Immigration Status, 2023</vt:lpstr>
      <vt:lpstr>Immigrants and Crime Rates</vt:lpstr>
      <vt:lpstr> About Conventional Wisdom</vt:lpstr>
      <vt:lpstr> Summary</vt:lpstr>
      <vt:lpstr>Mass Deportations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77</cp:revision>
  <cp:lastPrinted>2025-09-23T14:36:13Z</cp:lastPrinted>
  <dcterms:created xsi:type="dcterms:W3CDTF">2023-10-15T19:30:37Z</dcterms:created>
  <dcterms:modified xsi:type="dcterms:W3CDTF">2026-03-12T18:19:22Z</dcterms:modified>
</cp:coreProperties>
</file>