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0"/>
  </p:notesMasterIdLst>
  <p:handoutMasterIdLst>
    <p:handoutMasterId r:id="rId41"/>
  </p:handoutMasterIdLst>
  <p:sldIdLst>
    <p:sldId id="256" r:id="rId2"/>
    <p:sldId id="328" r:id="rId3"/>
    <p:sldId id="434" r:id="rId4"/>
    <p:sldId id="1169" r:id="rId5"/>
    <p:sldId id="415" r:id="rId6"/>
    <p:sldId id="1156" r:id="rId7"/>
    <p:sldId id="1104" r:id="rId8"/>
    <p:sldId id="1174" r:id="rId9"/>
    <p:sldId id="1078" r:id="rId10"/>
    <p:sldId id="1159" r:id="rId11"/>
    <p:sldId id="1171" r:id="rId12"/>
    <p:sldId id="1178" r:id="rId13"/>
    <p:sldId id="1081" r:id="rId14"/>
    <p:sldId id="1082" r:id="rId15"/>
    <p:sldId id="1116" r:id="rId16"/>
    <p:sldId id="1128" r:id="rId17"/>
    <p:sldId id="1084" r:id="rId18"/>
    <p:sldId id="1165" r:id="rId19"/>
    <p:sldId id="1173" r:id="rId20"/>
    <p:sldId id="1127" r:id="rId21"/>
    <p:sldId id="1148" r:id="rId22"/>
    <p:sldId id="1132" r:id="rId23"/>
    <p:sldId id="1133" r:id="rId24"/>
    <p:sldId id="1153" r:id="rId25"/>
    <p:sldId id="1154" r:id="rId26"/>
    <p:sldId id="1175" r:id="rId27"/>
    <p:sldId id="1176" r:id="rId28"/>
    <p:sldId id="1177" r:id="rId29"/>
    <p:sldId id="1086" r:id="rId30"/>
    <p:sldId id="1137" r:id="rId31"/>
    <p:sldId id="1138" r:id="rId32"/>
    <p:sldId id="1108" r:id="rId33"/>
    <p:sldId id="1139" r:id="rId34"/>
    <p:sldId id="1114" r:id="rId35"/>
    <p:sldId id="1110" r:id="rId36"/>
    <p:sldId id="1157" r:id="rId37"/>
    <p:sldId id="1027" r:id="rId38"/>
    <p:sldId id="1075"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autoAdjust="0"/>
    <p:restoredTop sz="94694"/>
  </p:normalViewPr>
  <p:slideViewPr>
    <p:cSldViewPr snapToGrid="0" snapToObjects="1">
      <p:cViewPr varScale="1">
        <p:scale>
          <a:sx n="121" d="100"/>
          <a:sy n="121" d="100"/>
        </p:scale>
        <p:origin x="384" y="176"/>
      </p:cViewPr>
      <p:guideLst>
        <p:guide orient="horz" pos="2160"/>
        <p:guide pos="3840"/>
      </p:guideLst>
    </p:cSldViewPr>
  </p:slideViewPr>
  <p:notesTextViewPr>
    <p:cViewPr>
      <p:scale>
        <a:sx n="1" d="1"/>
        <a:sy n="1" d="1"/>
      </p:scale>
      <p:origin x="0" y="0"/>
    </p:cViewPr>
  </p:notesTextViewPr>
  <p:sorterViewPr>
    <p:cViewPr>
      <p:scale>
        <a:sx n="140" d="100"/>
        <a:sy n="140" d="100"/>
      </p:scale>
      <p:origin x="0" y="-1443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F11409-4078-421E-99DA-57ABAC794F53}" type="datetimeFigureOut">
              <a:rPr lang="en-US" smtClean="0"/>
              <a:t>2/10/22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B71229-73EA-459B-858E-834D87D45341}" type="slidenum">
              <a:rPr lang="en-US" smtClean="0"/>
              <a:t>‹#›</a:t>
            </a:fld>
            <a:endParaRPr lang="en-US"/>
          </a:p>
        </p:txBody>
      </p:sp>
    </p:spTree>
    <p:extLst>
      <p:ext uri="{BB962C8B-B14F-4D97-AF65-F5344CB8AC3E}">
        <p14:creationId xmlns:p14="http://schemas.microsoft.com/office/powerpoint/2010/main" val="291106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EC6A77-897B-A94D-8179-085D1B4EE98D}" type="datetimeFigureOut">
              <a:rPr lang="en-US" smtClean="0"/>
              <a:t>2/10/22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avidcard.berkeley.edu/papers/mariel-impac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144478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196699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Lato"/>
              </a:rPr>
              <a:t>While many people may assume that annual deportation figures refer to the removal of unauthorized immigrants living and working in the United States, in reality these numbers combine interior deportations with actions at the border — such as when asylum seekers turn themselves in to authorities or individuals are captured while attempting to cross the border without authorization. It is important to break down deportation statistics in order to get a clearer understanding of immigration enforcement inside the country. Relative to the late Bush and early Obama eras, the Trump administration removed a modest number of immigrants from the nation’s interior. Instead, the administration increased the visibility and unpredictability of enforcement activity directed at unauthorized individuals living within the U.S. and expanded the use of detention as part of immigration enforcement.</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75435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396428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 million of unauthorized immigrants live in CA</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576012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112323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002454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Alternative: inflow of immigrants increase size and productivity of the economy – on average all native-born workers are better off/ per-capita income may increase. </a:t>
            </a:r>
            <a:endParaRPr lang="en-US" dirty="0"/>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819080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748073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Mariel Boat lift story</a:t>
            </a:r>
            <a:r>
              <a:rPr lang="en-US" baseline="0" dirty="0"/>
              <a:t>/ language skills (</a:t>
            </a:r>
            <a:r>
              <a:rPr lang="en-US" baseline="0" dirty="0" err="1"/>
              <a:t>Peri</a:t>
            </a:r>
            <a:r>
              <a:rPr lang="en-US" baseline="0" dirty="0"/>
              <a:t> research) : </a:t>
            </a:r>
            <a:r>
              <a:rPr lang="en-US" sz="1200" b="0" i="0" kern="1200" dirty="0">
                <a:solidFill>
                  <a:schemeClr val="tx1"/>
                </a:solidFill>
                <a:effectLst/>
                <a:latin typeface="+mn-lt"/>
                <a:ea typeface="+mn-ea"/>
                <a:cs typeface="+mn-cs"/>
              </a:rPr>
              <a:t>The events were just the type of “natural experiments” Card searched for. </a:t>
            </a:r>
            <a:r>
              <a:rPr lang="en-US" sz="1200" b="0" i="0" kern="1200">
                <a:solidFill>
                  <a:schemeClr val="tx1"/>
                </a:solidFill>
                <a:effectLst/>
                <a:latin typeface="+mn-lt"/>
                <a:ea typeface="+mn-ea"/>
                <a:cs typeface="+mn-cs"/>
              </a:rPr>
              <a:t>In a 1990 paper for </a:t>
            </a:r>
            <a:r>
              <a:rPr lang="en-US" sz="1200" b="0" i="0" u="none" strike="noStrike" kern="1200">
                <a:solidFill>
                  <a:schemeClr val="tx1"/>
                </a:solidFill>
                <a:effectLst/>
                <a:latin typeface="+mn-lt"/>
                <a:ea typeface="+mn-ea"/>
                <a:cs typeface="+mn-cs"/>
                <a:hlinkClick r:id="rId3"/>
              </a:rPr>
              <a:t>Industrial and Labor Review, </a:t>
            </a:r>
            <a:r>
              <a:rPr lang="en-US" sz="1200" b="0" i="0" kern="1200">
                <a:solidFill>
                  <a:schemeClr val="tx1"/>
                </a:solidFill>
                <a:effectLst/>
                <a:latin typeface="+mn-lt"/>
                <a:ea typeface="+mn-ea"/>
                <a:cs typeface="+mn-cs"/>
              </a:rPr>
              <a:t>he said Miami’s labor force jumped 7%, but that growth showed “virtually no effect on the wage rates of less skilled non-Cuban workers.”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231248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24877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a:t>
            </a:fld>
            <a:endParaRPr lang="en-US"/>
          </a:p>
        </p:txBody>
      </p:sp>
    </p:spTree>
    <p:extLst>
      <p:ext uri="{BB962C8B-B14F-4D97-AF65-F5344CB8AC3E}">
        <p14:creationId xmlns:p14="http://schemas.microsoft.com/office/powerpoint/2010/main" val="3449983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583686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359037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1617871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373619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13965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666083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3586652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870731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851786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427003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576908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4097828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1816627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age of US</a:t>
            </a:r>
            <a:r>
              <a:rPr lang="en-US" baseline="0" dirty="0"/>
              <a:t> population increases and the birthrates are the lowest they have been in decades. Background of a slowing birthrates around the globe.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1762478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374917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477536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039518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195344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914492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426626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82395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399112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1989-1991: 1986 Immigration Reform</a:t>
            </a:r>
            <a:r>
              <a:rPr lang="en-US" baseline="0" dirty="0"/>
              <a:t> and Control Act – naturalization of unauthorized immigrants who had arrived prior to 1986 and Immigration Act of 1990 more than doubled the entry cap for authorized immigration.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23931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25230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https://www.migrationpolicy.org/programs/data-hub/us-immigration-trends#history</a:t>
            </a:r>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98203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44419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migrationpolicy.org/programs/data-hub/charts/unauthorized-immigrant-populations-country-and-region-top-state-and-count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recent_ed.p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tiff"/><Relationship Id="rId13" Type="http://schemas.openxmlformats.org/officeDocument/2006/relationships/image" Target="../media/image26.tiff"/><Relationship Id="rId3" Type="http://schemas.openxmlformats.org/officeDocument/2006/relationships/image" Target="../media/image16.tiff"/><Relationship Id="rId7" Type="http://schemas.openxmlformats.org/officeDocument/2006/relationships/image" Target="../media/image20.tiff"/><Relationship Id="rId12" Type="http://schemas.openxmlformats.org/officeDocument/2006/relationships/image" Target="../media/image25.png"/><Relationship Id="rId2" Type="http://schemas.openxmlformats.org/officeDocument/2006/relationships/notesSlide" Target="../notesSlides/notesSlide24.xml"/><Relationship Id="rId16"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tiff"/><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file:////Users/Jon/NEED%20Dropbox/Presentations/Immigration/Images/IncarcerationRates.tif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eedelegation.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imm.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regions.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pewresearch.org/fact-tank/2019/07/12/how-pew-research-center-counts-unauthorized-immigrants-in-us/" TargetMode="External"/><Relationship Id="rId4" Type="http://schemas.openxmlformats.org/officeDocument/2006/relationships/image" Target="file:////Users/Jon/NEED%20Dropbox/Presentations/Immigration/Images/IllegalShare.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02884"/>
            <a:ext cx="9144000" cy="128329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Ogden League of Women Voters  </a:t>
            </a:r>
          </a:p>
          <a:p>
            <a:pPr>
              <a:lnSpc>
                <a:spcPct val="100000"/>
              </a:lnSpc>
              <a:spcBef>
                <a:spcPts val="0"/>
              </a:spcBef>
            </a:pPr>
            <a:r>
              <a:rPr lang="en-US" sz="1800" dirty="0">
                <a:solidFill>
                  <a:schemeClr val="tx2"/>
                </a:solidFill>
              </a:rPr>
              <a:t>Feb. 7, 2022</a:t>
            </a:r>
          </a:p>
          <a:p>
            <a:pPr>
              <a:lnSpc>
                <a:spcPct val="100000"/>
              </a:lnSpc>
              <a:spcBef>
                <a:spcPts val="0"/>
              </a:spcBef>
            </a:pPr>
            <a:r>
              <a:rPr lang="en-US" sz="2900" dirty="0">
                <a:solidFill>
                  <a:schemeClr val="tx2"/>
                </a:solidFill>
              </a:rPr>
              <a:t>Doris </a:t>
            </a:r>
            <a:r>
              <a:rPr lang="en-US" sz="2900" dirty="0" err="1">
                <a:solidFill>
                  <a:schemeClr val="tx2"/>
                </a:solidFill>
              </a:rPr>
              <a:t>Geide</a:t>
            </a:r>
            <a:r>
              <a:rPr lang="en-US" sz="2900" dirty="0">
                <a:solidFill>
                  <a:schemeClr val="tx2"/>
                </a:solidFill>
              </a:rPr>
              <a:t>-Stevenson, PhD</a:t>
            </a:r>
            <a:br>
              <a:rPr lang="en-US" sz="2900" dirty="0">
                <a:solidFill>
                  <a:schemeClr val="tx2"/>
                </a:solidFill>
              </a:rPr>
            </a:br>
            <a:r>
              <a:rPr lang="en-US" sz="2600" dirty="0">
                <a:solidFill>
                  <a:schemeClr val="tx2"/>
                </a:solidFill>
              </a:rPr>
              <a:t>Weber State University </a:t>
            </a: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3"/>
          <a:stretch>
            <a:fillRect/>
          </a:stretch>
        </p:blipFill>
        <p:spPr>
          <a:xfrm>
            <a:off x="986246" y="572552"/>
            <a:ext cx="3492500" cy="232410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4"/>
          <a:stretch>
            <a:fillRect/>
          </a:stretch>
        </p:blipFill>
        <p:spPr>
          <a:xfrm>
            <a:off x="8466991" y="3869840"/>
            <a:ext cx="354896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1628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3"/>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4"/>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Im</a:t>
            </a:r>
            <a:r>
              <a:rPr lang="en-US" dirty="0"/>
              <a:t>migrant Deportations </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pic>
        <p:nvPicPr>
          <p:cNvPr id="1026" name="Picture 2" descr="https://econofact.org/wp-content/uploads/2021/03/Watson_chart1_web_v2-e1616698562407.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2497" y="1570038"/>
            <a:ext cx="6527005" cy="4351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4447" y="1570038"/>
            <a:ext cx="2110153" cy="2862322"/>
          </a:xfrm>
          <a:prstGeom prst="rect">
            <a:avLst/>
          </a:prstGeom>
          <a:noFill/>
        </p:spPr>
        <p:txBody>
          <a:bodyPr wrap="square" rtlCol="0">
            <a:spAutoFit/>
          </a:bodyPr>
          <a:lstStyle/>
          <a:p>
            <a:r>
              <a:rPr lang="en-US" dirty="0"/>
              <a:t>“Relative to the late Bush and early Obama eras, the Trump administration removed a </a:t>
            </a:r>
          </a:p>
          <a:p>
            <a:r>
              <a:rPr lang="en-US" dirty="0"/>
              <a:t>modest number of immigrants </a:t>
            </a:r>
          </a:p>
          <a:p>
            <a:r>
              <a:rPr lang="en-US" dirty="0"/>
              <a:t>from the nation’s interior.”</a:t>
            </a:r>
          </a:p>
        </p:txBody>
      </p:sp>
    </p:spTree>
    <p:extLst>
      <p:ext uri="{BB962C8B-B14F-4D97-AF65-F5344CB8AC3E}">
        <p14:creationId xmlns:p14="http://schemas.microsoft.com/office/powerpoint/2010/main" val="61774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bg1"/>
                </a:solidFill>
              </a:rPr>
              <a:t>En</a:t>
            </a:r>
            <a:r>
              <a:rPr lang="en-US" dirty="0">
                <a:solidFill>
                  <a:schemeClr val="accent1">
                    <a:lumMod val="75000"/>
                  </a:schemeClr>
                </a:solidFill>
              </a:rPr>
              <a:t>forcement focused more on detention</a:t>
            </a:r>
            <a:endParaRPr lang="en-US" dirty="0"/>
          </a:p>
        </p:txBody>
      </p:sp>
      <p:pic>
        <p:nvPicPr>
          <p:cNvPr id="5" name="Content Placeholder 4"/>
          <p:cNvPicPr>
            <a:picLocks noGrp="1" noChangeAspect="1"/>
          </p:cNvPicPr>
          <p:nvPr>
            <p:ph idx="1"/>
          </p:nvPr>
        </p:nvPicPr>
        <p:blipFill>
          <a:blip r:embed="rId3"/>
          <a:stretch>
            <a:fillRect/>
          </a:stretch>
        </p:blipFill>
        <p:spPr>
          <a:xfrm>
            <a:off x="2847975" y="1740694"/>
            <a:ext cx="6496050" cy="4010025"/>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50456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B0AC-1E09-0144-8058-CD6A8284F19F}"/>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2012-2016</a:t>
            </a:r>
          </a:p>
        </p:txBody>
      </p:sp>
      <p:pic>
        <p:nvPicPr>
          <p:cNvPr id="6" name="Content Placeholder 5" descr="A close up of a map&#10;&#10;Description automatically generated">
            <a:extLst>
              <a:ext uri="{FF2B5EF4-FFF2-40B4-BE49-F238E27FC236}">
                <a16:creationId xmlns:a16="http://schemas.microsoft.com/office/drawing/2014/main" id="{8E3C0D53-2B16-CB4B-932C-CD01B286519B}"/>
              </a:ext>
            </a:extLst>
          </p:cNvPr>
          <p:cNvPicPr>
            <a:picLocks noGrp="1" noChangeAspect="1"/>
          </p:cNvPicPr>
          <p:nvPr>
            <p:ph idx="1"/>
          </p:nvPr>
        </p:nvPicPr>
        <p:blipFill>
          <a:blip r:embed="rId3"/>
          <a:stretch>
            <a:fillRect/>
          </a:stretch>
        </p:blipFill>
        <p:spPr>
          <a:xfrm>
            <a:off x="1945331" y="1570038"/>
            <a:ext cx="8301337" cy="4351337"/>
          </a:xfrm>
        </p:spPr>
      </p:pic>
      <p:sp>
        <p:nvSpPr>
          <p:cNvPr id="4" name="Slide Number Placeholder 3">
            <a:extLst>
              <a:ext uri="{FF2B5EF4-FFF2-40B4-BE49-F238E27FC236}">
                <a16:creationId xmlns:a16="http://schemas.microsoft.com/office/drawing/2014/main" id="{6EC0EC66-E547-EB4A-8F52-4481E296D3F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C55D06F6-3A5A-A84F-BCFC-FC61230C34E8}"/>
              </a:ext>
            </a:extLst>
          </p:cNvPr>
          <p:cNvSpPr txBox="1"/>
          <p:nvPr/>
        </p:nvSpPr>
        <p:spPr>
          <a:xfrm>
            <a:off x="3273661" y="6456851"/>
            <a:ext cx="8918339" cy="276999"/>
          </a:xfrm>
          <a:prstGeom prst="rect">
            <a:avLst/>
          </a:prstGeom>
          <a:noFill/>
        </p:spPr>
        <p:txBody>
          <a:bodyPr wrap="none" rtlCol="0">
            <a:spAutoFit/>
          </a:bodyPr>
          <a:lstStyle/>
          <a:p>
            <a:r>
              <a:rPr lang="en-US" sz="1200" dirty="0">
                <a:hlinkClick r:id="rId4"/>
              </a:rPr>
              <a:t>https://www.migrationpolicy.org/programs/data-hub/charts/unauthorized-immigrant-populations-country-and-region-top-state-and-county</a:t>
            </a:r>
            <a:endParaRPr lang="en-US" sz="1200" dirty="0"/>
          </a:p>
        </p:txBody>
      </p:sp>
    </p:spTree>
    <p:extLst>
      <p:ext uri="{BB962C8B-B14F-4D97-AF65-F5344CB8AC3E}">
        <p14:creationId xmlns:p14="http://schemas.microsoft.com/office/powerpoint/2010/main" val="348441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6814457" cy="4351338"/>
          </a:xfrm>
        </p:spPr>
        <p:txBody>
          <a:bodyPr/>
          <a:lstStyle/>
          <a:p>
            <a:r>
              <a:rPr lang="en-US" dirty="0"/>
              <a:t>GDP</a:t>
            </a:r>
          </a:p>
          <a:p>
            <a:r>
              <a:rPr lang="en-US" dirty="0"/>
              <a:t>Labor markets</a:t>
            </a:r>
          </a:p>
          <a:p>
            <a:r>
              <a:rPr lang="en-US" dirty="0"/>
              <a:t>Government revenue and spending</a:t>
            </a:r>
          </a:p>
          <a:p>
            <a:r>
              <a:rPr lang="en-US" dirty="0"/>
              <a:t>Crime </a:t>
            </a:r>
          </a:p>
          <a:p>
            <a:pPr marL="0" indent="0">
              <a:buNone/>
            </a:pPr>
            <a:endParaRPr lang="en-US" dirty="0"/>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92506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 (little less than 5% unauthorized) </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2900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The Surplus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a:bodyPr>
          <a:lstStyle/>
          <a:p>
            <a:r>
              <a:rPr lang="en-US" dirty="0"/>
              <a:t>The Surplus</a:t>
            </a:r>
          </a:p>
          <a:p>
            <a:pPr lvl="1"/>
            <a:r>
              <a:rPr lang="en-US" dirty="0"/>
              <a:t>Immigration CAN make all native-born workers and capital more productive.</a:t>
            </a:r>
          </a:p>
          <a:p>
            <a:pPr lvl="1"/>
            <a:r>
              <a:rPr lang="en-US" dirty="0"/>
              <a:t>This increases incomes of the native born.</a:t>
            </a:r>
          </a:p>
          <a:p>
            <a:pPr lvl="1"/>
            <a:endParaRPr lang="en-US" dirty="0"/>
          </a:p>
          <a:p>
            <a:pPr lvl="1"/>
            <a:r>
              <a:rPr lang="en-US" dirty="0"/>
              <a:t>In other words, the economy might not just get bigger, it might become more productive as well!</a:t>
            </a:r>
          </a:p>
          <a:p>
            <a:pPr lvl="1"/>
            <a:endParaRPr lang="en-US" dirty="0"/>
          </a:p>
          <a:p>
            <a:pPr lvl="1"/>
            <a:r>
              <a:rPr lang="en-US" dirty="0"/>
              <a:t>This will, on average, increase the living standards of all native-born workers and owners of capital.</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64913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Complicated</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Depends on the type of immigrant: Skills/education</a:t>
            </a:r>
          </a:p>
          <a:p>
            <a:pPr lvl="1"/>
            <a:r>
              <a:rPr lang="en-US" dirty="0"/>
              <a:t>Similar to native-born population?   - Immigration surplus? </a:t>
            </a:r>
          </a:p>
          <a:p>
            <a:pPr lvl="1"/>
            <a:r>
              <a:rPr lang="en-US" dirty="0"/>
              <a:t>Low-skilled?  - increases immigration surplus</a:t>
            </a:r>
          </a:p>
          <a:p>
            <a:pPr lvl="1"/>
            <a:r>
              <a:rPr lang="en-US" dirty="0"/>
              <a:t>Highly skilled? – increases immigration surplus</a:t>
            </a:r>
          </a:p>
          <a:p>
            <a:pPr marL="457200" lvl="1" indent="0">
              <a:buNone/>
            </a:pPr>
            <a:endParaRPr lang="en-US" dirty="0"/>
          </a:p>
          <a:p>
            <a:r>
              <a:rPr lang="en-US" dirty="0"/>
              <a:t>In the long-run: Brings capital market implications</a:t>
            </a:r>
          </a:p>
          <a:p>
            <a:pPr lvl="1"/>
            <a:r>
              <a:rPr lang="en-US" dirty="0"/>
              <a:t>Expansion of capital stock through increased investments in equipment etc. (scale effects)  </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797022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fontScale="85000" lnSpcReduction="10000"/>
          </a:bodyPr>
          <a:lstStyle/>
          <a:p>
            <a:r>
              <a:rPr lang="en-US" dirty="0"/>
              <a:t>Short run</a:t>
            </a:r>
          </a:p>
          <a:p>
            <a:pPr lvl="1">
              <a:spcAft>
                <a:spcPts val="500"/>
              </a:spcAft>
            </a:pPr>
            <a:r>
              <a:rPr lang="en-US" dirty="0"/>
              <a:t>Harm likely to native-born workers who are similar to immigrants.</a:t>
            </a:r>
          </a:p>
          <a:p>
            <a:pPr lvl="2">
              <a:spcAft>
                <a:spcPts val="500"/>
              </a:spcAft>
            </a:pPr>
            <a:r>
              <a:rPr lang="en-US" dirty="0"/>
              <a:t>Hard to show with careful data analysis – usually negligible effects. </a:t>
            </a:r>
          </a:p>
          <a:p>
            <a:pPr lvl="1">
              <a:spcAft>
                <a:spcPts val="500"/>
              </a:spcAft>
            </a:pPr>
            <a:r>
              <a:rPr lang="en-US" dirty="0"/>
              <a:t>Benefit likely for other workers and owners of capital.</a:t>
            </a:r>
          </a:p>
          <a:p>
            <a:r>
              <a:rPr lang="en-US" dirty="0"/>
              <a:t>Long run</a:t>
            </a:r>
          </a:p>
          <a:p>
            <a:pPr lvl="1">
              <a:spcAft>
                <a:spcPts val="500"/>
              </a:spcAft>
            </a:pPr>
            <a:r>
              <a:rPr lang="en-US" b="1" i="1" dirty="0"/>
              <a:t>Expanded opportunities </a:t>
            </a:r>
            <a:r>
              <a:rPr lang="en-US" dirty="0"/>
              <a:t>may restore wages of harmed native-born workers.</a:t>
            </a:r>
          </a:p>
          <a:p>
            <a:pPr lvl="1">
              <a:spcAft>
                <a:spcPts val="500"/>
              </a:spcAft>
            </a:pPr>
            <a:r>
              <a:rPr lang="en-US" b="1" dirty="0"/>
              <a:t>Lower prices </a:t>
            </a:r>
            <a:r>
              <a:rPr lang="en-US" dirty="0"/>
              <a:t>in some areas will restore purchasing-power of harmed workers and others. </a:t>
            </a:r>
          </a:p>
          <a:p>
            <a:pPr lvl="1">
              <a:spcAft>
                <a:spcPts val="500"/>
              </a:spcAft>
            </a:pPr>
            <a:r>
              <a:rPr lang="en-US" dirty="0"/>
              <a:t>Inflows of other types of labor and capital may </a:t>
            </a:r>
            <a:r>
              <a:rPr lang="en-US" b="1" i="1" dirty="0"/>
              <a:t>return the economy to its pre-immigration wage structure and production patterns</a:t>
            </a:r>
            <a:r>
              <a:rPr lang="en-US" dirty="0"/>
              <a:t>, </a:t>
            </a:r>
            <a:r>
              <a:rPr lang="en-US" b="1" dirty="0"/>
              <a:t>but may also increase overall productivity. </a:t>
            </a:r>
          </a:p>
          <a:p>
            <a:pPr lvl="1">
              <a:spcAft>
                <a:spcPts val="500"/>
              </a:spcAft>
            </a:pPr>
            <a:endParaRPr lang="en-US" dirty="0"/>
          </a:p>
          <a:p>
            <a:pPr lvl="0"/>
            <a:r>
              <a:rPr lang="en-US" sz="2600" dirty="0"/>
              <a:t>Note: Repeated short run shocks can make the medium and long run look like the short run.</a:t>
            </a:r>
          </a:p>
          <a:p>
            <a:pPr lvl="1">
              <a:spcAft>
                <a:spcPts val="500"/>
              </a:spcAft>
            </a:pPr>
            <a:endParaRPr lang="en-US" dirty="0"/>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50536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a:t>
            </a:r>
            <a:r>
              <a:rPr lang="en-US" dirty="0" err="1">
                <a:solidFill>
                  <a:schemeClr val="bg1"/>
                </a:solidFill>
              </a:rPr>
              <a:t>C</a:t>
            </a:r>
            <a:r>
              <a:rPr lang="en-US" dirty="0" err="1">
                <a:solidFill>
                  <a:schemeClr val="accent1">
                    <a:lumMod val="75000"/>
                  </a:schemeClr>
                </a:solidFill>
              </a:rPr>
              <a:t>onsensus</a:t>
            </a:r>
            <a:r>
              <a:rPr lang="en-US" dirty="0">
                <a:solidFill>
                  <a:schemeClr val="accent1">
                    <a:lumMod val="75000"/>
                  </a:schemeClr>
                </a:solidFill>
              </a:rPr>
              <a:t> among Economists</a:t>
            </a:r>
            <a:endParaRPr lang="en-US" dirty="0"/>
          </a:p>
        </p:txBody>
      </p:sp>
      <p:sp>
        <p:nvSpPr>
          <p:cNvPr id="3" name="Content Placeholder 2"/>
          <p:cNvSpPr>
            <a:spLocks noGrp="1"/>
          </p:cNvSpPr>
          <p:nvPr>
            <p:ph idx="1"/>
          </p:nvPr>
        </p:nvSpPr>
        <p:spPr/>
        <p:txBody>
          <a:bodyPr/>
          <a:lstStyle/>
          <a:p>
            <a:r>
              <a:rPr lang="en-US" dirty="0"/>
              <a:t>97% of economists agree or agree with provisos that immigration generally has a net positive economic effect for the US economy.</a:t>
            </a:r>
          </a:p>
          <a:p>
            <a:endParaRPr lang="en-US" dirty="0"/>
          </a:p>
          <a:p>
            <a:r>
              <a:rPr lang="en-US" dirty="0"/>
              <a:t>64% of economists disagree with the statement that easing restrictions on immigration will depress the average wage rate in the US.</a:t>
            </a:r>
          </a:p>
          <a:p>
            <a:endParaRPr lang="en-US" dirty="0"/>
          </a:p>
          <a:p>
            <a:endParaRPr lang="en-US" dirty="0"/>
          </a:p>
          <a:p>
            <a:pPr marL="0" indent="0">
              <a:buNone/>
            </a:pPr>
            <a:r>
              <a:rPr lang="en-US" sz="1200" dirty="0" err="1"/>
              <a:t>Geide</a:t>
            </a:r>
            <a:r>
              <a:rPr lang="en-US" sz="1200" dirty="0"/>
              <a:t>-Stevenson, </a:t>
            </a:r>
            <a:r>
              <a:rPr lang="en-US" sz="1200" dirty="0" err="1"/>
              <a:t>LaParraPerez</a:t>
            </a:r>
            <a:r>
              <a:rPr lang="en-US" sz="1200" dirty="0"/>
              <a:t>, (2021)</a:t>
            </a:r>
          </a:p>
        </p:txBody>
      </p:sp>
      <p:sp>
        <p:nvSpPr>
          <p:cNvPr id="4" name="Slide Number Placeholder 3"/>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5111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5E25-3498-7E4D-8EB9-A953205D3D16}"/>
              </a:ext>
            </a:extLst>
          </p:cNvPr>
          <p:cNvSpPr>
            <a:spLocks noGrp="1"/>
          </p:cNvSpPr>
          <p:nvPr>
            <p:ph type="title"/>
          </p:nvPr>
        </p:nvSpPr>
        <p:spPr/>
        <p:txBody>
          <a:bodyPr>
            <a:normAutofit/>
          </a:bodyPr>
          <a:lstStyle/>
          <a:p>
            <a:r>
              <a:rPr lang="en-US" sz="3800" dirty="0">
                <a:solidFill>
                  <a:schemeClr val="bg1"/>
                </a:solidFill>
              </a:rPr>
              <a:t>Lab</a:t>
            </a:r>
            <a:r>
              <a:rPr lang="en-US" sz="3800" dirty="0"/>
              <a:t>or Market Implications: Evidence of Surplus</a:t>
            </a:r>
          </a:p>
        </p:txBody>
      </p:sp>
      <p:graphicFrame>
        <p:nvGraphicFramePr>
          <p:cNvPr id="5" name="Content Placeholder 4">
            <a:extLst>
              <a:ext uri="{FF2B5EF4-FFF2-40B4-BE49-F238E27FC236}">
                <a16:creationId xmlns:a16="http://schemas.microsoft.com/office/drawing/2014/main" id="{2DC55008-2A54-8544-BFA8-F56C959834FA}"/>
              </a:ext>
            </a:extLst>
          </p:cNvPr>
          <p:cNvGraphicFramePr>
            <a:graphicFrameLocks noGrp="1"/>
          </p:cNvGraphicFramePr>
          <p:nvPr>
            <p:ph idx="1"/>
            <p:extLst>
              <p:ext uri="{D42A27DB-BD31-4B8C-83A1-F6EECF244321}">
                <p14:modId xmlns:p14="http://schemas.microsoft.com/office/powerpoint/2010/main" val="1380913978"/>
              </p:ext>
            </p:extLst>
          </p:nvPr>
        </p:nvGraphicFramePr>
        <p:xfrm>
          <a:off x="838200" y="1570038"/>
          <a:ext cx="10515600" cy="358775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93696182"/>
                    </a:ext>
                  </a:extLst>
                </a:gridCol>
                <a:gridCol w="3505200">
                  <a:extLst>
                    <a:ext uri="{9D8B030D-6E8A-4147-A177-3AD203B41FA5}">
                      <a16:colId xmlns:a16="http://schemas.microsoft.com/office/drawing/2014/main" val="3108800935"/>
                    </a:ext>
                  </a:extLst>
                </a:gridCol>
                <a:gridCol w="3505200">
                  <a:extLst>
                    <a:ext uri="{9D8B030D-6E8A-4147-A177-3AD203B41FA5}">
                      <a16:colId xmlns:a16="http://schemas.microsoft.com/office/drawing/2014/main" val="4035300010"/>
                    </a:ext>
                  </a:extLst>
                </a:gridCol>
              </a:tblGrid>
              <a:tr h="717550">
                <a:tc>
                  <a:txBody>
                    <a:bodyPr/>
                    <a:lstStyle/>
                    <a:p>
                      <a:endParaRPr lang="en-US" sz="2800" b="1" dirty="0"/>
                    </a:p>
                  </a:txBody>
                  <a:tcPr anchor="b"/>
                </a:tc>
                <a:tc gridSpan="2">
                  <a:txBody>
                    <a:bodyPr/>
                    <a:lstStyle/>
                    <a:p>
                      <a:pPr algn="ctr"/>
                      <a:r>
                        <a:rPr lang="en-US" sz="2800" b="1" dirty="0"/>
                        <a:t>Surplus: % of GDP</a:t>
                      </a:r>
                    </a:p>
                  </a:txBody>
                  <a:tcPr anchor="b"/>
                </a:tc>
                <a:tc hMerge="1">
                  <a:txBody>
                    <a:bodyPr/>
                    <a:lstStyle/>
                    <a:p>
                      <a:pPr algn="ctr"/>
                      <a:endParaRPr lang="en-US" dirty="0"/>
                    </a:p>
                  </a:txBody>
                  <a:tcPr/>
                </a:tc>
                <a:extLst>
                  <a:ext uri="{0D108BD9-81ED-4DB2-BD59-A6C34878D82A}">
                    <a16:rowId xmlns:a16="http://schemas.microsoft.com/office/drawing/2014/main" val="3958664078"/>
                  </a:ext>
                </a:extLst>
              </a:tr>
              <a:tr h="717550">
                <a:tc>
                  <a:txBody>
                    <a:bodyPr/>
                    <a:lstStyle/>
                    <a:p>
                      <a:r>
                        <a:rPr lang="en-US" sz="2800" b="1" dirty="0"/>
                        <a:t>Type of Immigrants</a:t>
                      </a:r>
                    </a:p>
                  </a:txBody>
                  <a:tcPr anchor="b"/>
                </a:tc>
                <a:tc>
                  <a:txBody>
                    <a:bodyPr/>
                    <a:lstStyle/>
                    <a:p>
                      <a:pPr algn="ctr"/>
                      <a:r>
                        <a:rPr lang="en-US" sz="2800" b="1" dirty="0"/>
                        <a:t>Short Run</a:t>
                      </a:r>
                    </a:p>
                  </a:txBody>
                  <a:tcPr anchor="b"/>
                </a:tc>
                <a:tc>
                  <a:txBody>
                    <a:bodyPr/>
                    <a:lstStyle/>
                    <a:p>
                      <a:pPr algn="ctr"/>
                      <a:r>
                        <a:rPr lang="en-US" sz="2800" b="1" dirty="0"/>
                        <a:t>Long Run</a:t>
                      </a:r>
                    </a:p>
                  </a:txBody>
                  <a:tcPr anchor="b"/>
                </a:tc>
                <a:extLst>
                  <a:ext uri="{0D108BD9-81ED-4DB2-BD59-A6C34878D82A}">
                    <a16:rowId xmlns:a16="http://schemas.microsoft.com/office/drawing/2014/main" val="754103777"/>
                  </a:ext>
                </a:extLst>
              </a:tr>
              <a:tr h="717550">
                <a:tc>
                  <a:txBody>
                    <a:bodyPr/>
                    <a:lstStyle/>
                    <a:p>
                      <a:r>
                        <a:rPr lang="en-US" sz="2800" dirty="0"/>
                        <a:t>No Skill Bias</a:t>
                      </a:r>
                    </a:p>
                  </a:txBody>
                  <a:tcPr anchor="ctr"/>
                </a:tc>
                <a:tc>
                  <a:txBody>
                    <a:bodyPr/>
                    <a:lstStyle/>
                    <a:p>
                      <a:pPr algn="ctr"/>
                      <a:r>
                        <a:rPr lang="en-US" sz="2800" dirty="0"/>
                        <a:t>0.24 to 0.50</a:t>
                      </a:r>
                    </a:p>
                  </a:txBody>
                  <a:tcPr anchor="ctr"/>
                </a:tc>
                <a:tc>
                  <a:txBody>
                    <a:bodyPr/>
                    <a:lstStyle/>
                    <a:p>
                      <a:pPr algn="ctr"/>
                      <a:r>
                        <a:rPr lang="en-US" sz="2800" dirty="0"/>
                        <a:t>0.02 to 0.03</a:t>
                      </a:r>
                    </a:p>
                  </a:txBody>
                  <a:tcPr anchor="ctr"/>
                </a:tc>
                <a:extLst>
                  <a:ext uri="{0D108BD9-81ED-4DB2-BD59-A6C34878D82A}">
                    <a16:rowId xmlns:a16="http://schemas.microsoft.com/office/drawing/2014/main" val="2067436320"/>
                  </a:ext>
                </a:extLst>
              </a:tr>
              <a:tr h="717550">
                <a:tc>
                  <a:txBody>
                    <a:bodyPr/>
                    <a:lstStyle/>
                    <a:p>
                      <a:r>
                        <a:rPr lang="en-US" sz="2800" dirty="0"/>
                        <a:t>Low skilled </a:t>
                      </a:r>
                    </a:p>
                  </a:txBody>
                  <a:tcPr anchor="ctr"/>
                </a:tc>
                <a:tc>
                  <a:txBody>
                    <a:bodyPr/>
                    <a:lstStyle/>
                    <a:p>
                      <a:pPr algn="ctr"/>
                      <a:r>
                        <a:rPr lang="en-US" sz="2800" dirty="0"/>
                        <a:t>0.45 to 0.90</a:t>
                      </a:r>
                    </a:p>
                  </a:txBody>
                  <a:tcPr anchor="ctr"/>
                </a:tc>
                <a:tc>
                  <a:txBody>
                    <a:bodyPr/>
                    <a:lstStyle/>
                    <a:p>
                      <a:pPr algn="ctr"/>
                      <a:r>
                        <a:rPr lang="en-US" sz="2800" dirty="0"/>
                        <a:t>0.42 to 0.77</a:t>
                      </a:r>
                    </a:p>
                  </a:txBody>
                  <a:tcPr anchor="ctr"/>
                </a:tc>
                <a:extLst>
                  <a:ext uri="{0D108BD9-81ED-4DB2-BD59-A6C34878D82A}">
                    <a16:rowId xmlns:a16="http://schemas.microsoft.com/office/drawing/2014/main" val="4113747512"/>
                  </a:ext>
                </a:extLst>
              </a:tr>
              <a:tr h="717550">
                <a:tc>
                  <a:txBody>
                    <a:bodyPr/>
                    <a:lstStyle/>
                    <a:p>
                      <a:r>
                        <a:rPr lang="en-US" sz="2800" dirty="0"/>
                        <a:t>Highly skilled</a:t>
                      </a:r>
                    </a:p>
                  </a:txBody>
                  <a:tcPr anchor="ctr"/>
                </a:tc>
                <a:tc>
                  <a:txBody>
                    <a:bodyPr/>
                    <a:lstStyle/>
                    <a:p>
                      <a:pPr algn="ctr"/>
                      <a:r>
                        <a:rPr lang="en-US" sz="2800" dirty="0"/>
                        <a:t>0.75 to 1.35</a:t>
                      </a:r>
                    </a:p>
                  </a:txBody>
                  <a:tcPr anchor="ctr"/>
                </a:tc>
                <a:tc>
                  <a:txBody>
                    <a:bodyPr/>
                    <a:lstStyle/>
                    <a:p>
                      <a:pPr algn="ctr"/>
                      <a:r>
                        <a:rPr lang="en-US" sz="2800" dirty="0"/>
                        <a:t>0.16 to 0.31</a:t>
                      </a:r>
                    </a:p>
                  </a:txBody>
                  <a:tcPr anchor="ctr"/>
                </a:tc>
                <a:extLst>
                  <a:ext uri="{0D108BD9-81ED-4DB2-BD59-A6C34878D82A}">
                    <a16:rowId xmlns:a16="http://schemas.microsoft.com/office/drawing/2014/main" val="2304042941"/>
                  </a:ext>
                </a:extLst>
              </a:tr>
            </a:tbl>
          </a:graphicData>
        </a:graphic>
      </p:graphicFrame>
      <p:sp>
        <p:nvSpPr>
          <p:cNvPr id="4" name="Slide Number Placeholder 3">
            <a:extLst>
              <a:ext uri="{FF2B5EF4-FFF2-40B4-BE49-F238E27FC236}">
                <a16:creationId xmlns:a16="http://schemas.microsoft.com/office/drawing/2014/main" id="{9AFED31C-6999-2D45-92B2-D9B5C045494C}"/>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TextBox 5">
            <a:extLst>
              <a:ext uri="{FF2B5EF4-FFF2-40B4-BE49-F238E27FC236}">
                <a16:creationId xmlns:a16="http://schemas.microsoft.com/office/drawing/2014/main" id="{17CEDA2D-1801-334D-8192-AAE05D63A916}"/>
              </a:ext>
            </a:extLst>
          </p:cNvPr>
          <p:cNvSpPr txBox="1"/>
          <p:nvPr/>
        </p:nvSpPr>
        <p:spPr>
          <a:xfrm>
            <a:off x="9601200" y="6483194"/>
            <a:ext cx="1752600" cy="276999"/>
          </a:xfrm>
          <a:prstGeom prst="rect">
            <a:avLst/>
          </a:prstGeom>
          <a:noFill/>
        </p:spPr>
        <p:txBody>
          <a:bodyPr wrap="square" rtlCol="0">
            <a:spAutoFit/>
          </a:bodyPr>
          <a:lstStyle/>
          <a:p>
            <a:r>
              <a:rPr lang="en-US" sz="1200" dirty="0"/>
              <a:t>Source: </a:t>
            </a:r>
            <a:r>
              <a:rPr lang="en-US" sz="1200" dirty="0" err="1"/>
              <a:t>Borjas</a:t>
            </a:r>
            <a:r>
              <a:rPr lang="en-US" sz="1200" dirty="0"/>
              <a:t> (2014a).</a:t>
            </a:r>
          </a:p>
        </p:txBody>
      </p:sp>
    </p:spTree>
    <p:extLst>
      <p:ext uri="{BB962C8B-B14F-4D97-AF65-F5344CB8AC3E}">
        <p14:creationId xmlns:p14="http://schemas.microsoft.com/office/powerpoint/2010/main" val="2927346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78740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3" r:link="rId4"/>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a:t>
            </a:r>
            <a:r>
              <a:rPr lang="en-US"/>
              <a:t>immigration increases </a:t>
            </a:r>
            <a:r>
              <a:rPr lang="en-US" dirty="0"/>
              <a:t>patenting by native-born population</a:t>
            </a:r>
          </a:p>
          <a:p>
            <a:pPr lvl="1"/>
            <a:r>
              <a:rPr lang="en-US" dirty="0"/>
              <a:t>Nonetheless, the effect is positive</a:t>
            </a:r>
          </a:p>
          <a:p>
            <a:r>
              <a:rPr lang="en-US" dirty="0"/>
              <a:t>In the 1990s</a:t>
            </a:r>
          </a:p>
          <a:p>
            <a:pPr lvl="1"/>
            <a:r>
              <a:rPr lang="en-US" dirty="0"/>
              <a:t>Increased skilled immigration can account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15371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3"/>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3"/>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4"/>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5"/>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6"/>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7"/>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8"/>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9"/>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10"/>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1"/>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2"/>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3"/>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4"/>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5"/>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6"/>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38200"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3"/>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9076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bg1"/>
                </a:solidFill>
              </a:rPr>
              <a:t>Co</a:t>
            </a:r>
            <a:r>
              <a:rPr lang="en-US" dirty="0">
                <a:solidFill>
                  <a:schemeClr val="accent1">
                    <a:lumMod val="75000"/>
                  </a:schemeClr>
                </a:solidFill>
              </a:rPr>
              <a:t>vid-19 and Immigration</a:t>
            </a: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26</a:t>
            </a:fld>
            <a:endParaRPr lang="en-GB"/>
          </a:p>
        </p:txBody>
      </p:sp>
      <p:pic>
        <p:nvPicPr>
          <p:cNvPr id="1026" name="Picture 2" descr="https://ci4.googleusercontent.com/proxy/GkIqym_-c8zdNNDlBM0dlj5OnBPL5t7Qeob9SSWR0r6cYuplitWMT8kf_9hIvIJvZAIC_VAZVgZgmWYecQAugNpHU7w6NfaDev_7QMlEenK_NjF_Bmq5joFml2Y3Gok7wo0lm5LLdN6zBz4yH63uqkHC7ocLgg=s0-d-e1-ft#https://mcusercontent.com/c8897bdf6637ad44acc04c44c/images/73c48038-ab48-0303-9a48-7375d94f18b9.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8615" y="1570038"/>
            <a:ext cx="7007470"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7538" y="1881554"/>
            <a:ext cx="3570978" cy="2308324"/>
          </a:xfrm>
          <a:prstGeom prst="rect">
            <a:avLst/>
          </a:prstGeom>
          <a:noFill/>
        </p:spPr>
        <p:txBody>
          <a:bodyPr wrap="none" rtlCol="0">
            <a:spAutoFit/>
          </a:bodyPr>
          <a:lstStyle/>
          <a:p>
            <a:r>
              <a:rPr lang="en-US" dirty="0"/>
              <a:t>Feb. 4: + 467,000 jobs</a:t>
            </a:r>
          </a:p>
          <a:p>
            <a:r>
              <a:rPr lang="en-US" dirty="0"/>
              <a:t>US unemployment rate:  4%</a:t>
            </a:r>
          </a:p>
          <a:p>
            <a:r>
              <a:rPr lang="en-US" dirty="0"/>
              <a:t>Utah unemployment rate: 1.9%</a:t>
            </a:r>
          </a:p>
          <a:p>
            <a:endParaRPr lang="en-US" dirty="0"/>
          </a:p>
          <a:p>
            <a:r>
              <a:rPr lang="en-US" dirty="0"/>
              <a:t>High number of unfilled jobs. </a:t>
            </a:r>
          </a:p>
          <a:p>
            <a:endParaRPr lang="en-US" dirty="0"/>
          </a:p>
          <a:p>
            <a:r>
              <a:rPr lang="en-US" dirty="0"/>
              <a:t>Employment is still 2.9 million lower</a:t>
            </a:r>
          </a:p>
          <a:p>
            <a:r>
              <a:rPr lang="en-US" dirty="0"/>
              <a:t>than before the pandemic. </a:t>
            </a:r>
          </a:p>
        </p:txBody>
      </p:sp>
    </p:spTree>
    <p:extLst>
      <p:ext uri="{BB962C8B-B14F-4D97-AF65-F5344CB8AC3E}">
        <p14:creationId xmlns:p14="http://schemas.microsoft.com/office/powerpoint/2010/main" val="1864379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a:t>
            </a:r>
            <a:r>
              <a:rPr lang="en-US" dirty="0">
                <a:solidFill>
                  <a:schemeClr val="accent1">
                    <a:lumMod val="75000"/>
                  </a:schemeClr>
                </a:solidFill>
              </a:rPr>
              <a:t>ere did all the workers go? </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27</a:t>
            </a:fld>
            <a:endParaRPr lang="en-GB"/>
          </a:p>
        </p:txBody>
      </p:sp>
      <p:pic>
        <p:nvPicPr>
          <p:cNvPr id="2050" name="Picture 2" descr="https://econofact.org/wp-content/uploads/2022/01/1.3-PeriZaiourfigScatter-WEB.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23592" y="1570038"/>
            <a:ext cx="6849208"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447" y="1811215"/>
            <a:ext cx="3552092" cy="1754326"/>
          </a:xfrm>
          <a:prstGeom prst="rect">
            <a:avLst/>
          </a:prstGeom>
          <a:noFill/>
        </p:spPr>
        <p:txBody>
          <a:bodyPr wrap="square" rtlCol="0">
            <a:spAutoFit/>
          </a:bodyPr>
          <a:lstStyle/>
          <a:p>
            <a:r>
              <a:rPr lang="en-US" dirty="0"/>
              <a:t>Significant correlation across </a:t>
            </a:r>
            <a:br>
              <a:rPr lang="en-US" dirty="0"/>
            </a:br>
            <a:r>
              <a:rPr lang="en-US" dirty="0"/>
              <a:t>industries between the reliance </a:t>
            </a:r>
            <a:br>
              <a:rPr lang="en-US" dirty="0"/>
            </a:br>
            <a:r>
              <a:rPr lang="en-US" dirty="0"/>
              <a:t>of foreign workers before the pandemic and the rate of unfilled jobs in 2021. </a:t>
            </a:r>
          </a:p>
          <a:p>
            <a:endParaRPr lang="en-US" dirty="0"/>
          </a:p>
        </p:txBody>
      </p:sp>
    </p:spTree>
    <p:extLst>
      <p:ext uri="{BB962C8B-B14F-4D97-AF65-F5344CB8AC3E}">
        <p14:creationId xmlns:p14="http://schemas.microsoft.com/office/powerpoint/2010/main" val="1713301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a:t>
            </a:r>
            <a:r>
              <a:rPr lang="en-US" dirty="0">
                <a:solidFill>
                  <a:schemeClr val="accent1">
                    <a:lumMod val="75000"/>
                  </a:schemeClr>
                </a:solidFill>
              </a:rPr>
              <a:t>migrant Workers and Care for the Elderly</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28</a:t>
            </a:fld>
            <a:endParaRPr lang="en-GB"/>
          </a:p>
        </p:txBody>
      </p:sp>
      <p:pic>
        <p:nvPicPr>
          <p:cNvPr id="3076" name="Picture 4" descr="https://econofact.org/wp-content/uploads/2021/12/1.1-foreign-born-employ-V6.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86200" y="1570038"/>
            <a:ext cx="7025054"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1" y="1846385"/>
            <a:ext cx="3429000" cy="1477328"/>
          </a:xfrm>
          <a:prstGeom prst="rect">
            <a:avLst/>
          </a:prstGeom>
          <a:noFill/>
        </p:spPr>
        <p:txBody>
          <a:bodyPr wrap="square" rtlCol="0">
            <a:spAutoFit/>
          </a:bodyPr>
          <a:lstStyle/>
          <a:p>
            <a:r>
              <a:rPr lang="en-US" dirty="0"/>
              <a:t>US born people aged 65 and older</a:t>
            </a:r>
            <a:br>
              <a:rPr lang="en-US" dirty="0"/>
            </a:br>
            <a:r>
              <a:rPr lang="en-US" dirty="0"/>
              <a:t>are less likely to live in an </a:t>
            </a:r>
            <a:br>
              <a:rPr lang="en-US" dirty="0"/>
            </a:br>
            <a:r>
              <a:rPr lang="en-US" dirty="0"/>
              <a:t>institutional setting if more </a:t>
            </a:r>
            <a:br>
              <a:rPr lang="en-US" dirty="0"/>
            </a:br>
            <a:r>
              <a:rPr lang="en-US" dirty="0"/>
              <a:t>less-educated immigrants are in the working population. </a:t>
            </a:r>
          </a:p>
        </p:txBody>
      </p:sp>
    </p:spTree>
    <p:extLst>
      <p:ext uri="{BB962C8B-B14F-4D97-AF65-F5344CB8AC3E}">
        <p14:creationId xmlns:p14="http://schemas.microsoft.com/office/powerpoint/2010/main" val="1851668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87400" y="0"/>
            <a:ext cx="10515600" cy="1325563"/>
          </a:xfrm>
        </p:spPr>
        <p:txBody>
          <a:bodyPr/>
          <a:lstStyle/>
          <a:p>
            <a:r>
              <a:rPr lang="en-US" dirty="0">
                <a:solidFill>
                  <a:schemeClr val="bg1"/>
                </a:solidFill>
              </a:rPr>
              <a:t>Gov</a:t>
            </a:r>
            <a:r>
              <a:rPr lang="en-US" dirty="0">
                <a:solidFill>
                  <a:schemeClr val="accent1">
                    <a:lumMod val="75000"/>
                  </a:schemeClr>
                </a:solidFill>
              </a:rPr>
              <a:t>ernment Revenues versus Expenditures</a:t>
            </a:r>
            <a:endParaRPr lang="en-US" dirty="0"/>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What are the taxes (income, sales, and other) immigrants pay vs. government expenditures on public benefits and services they receive. </a:t>
            </a:r>
          </a:p>
          <a:p>
            <a:pPr marL="457200" lvl="1" indent="0">
              <a:buNone/>
            </a:pPr>
            <a:endParaRPr lang="en-US" dirty="0"/>
          </a:p>
          <a:p>
            <a:r>
              <a:rPr lang="en-US" dirty="0"/>
              <a:t>More complicated:</a:t>
            </a:r>
          </a:p>
          <a:p>
            <a:pPr lvl="1"/>
            <a:r>
              <a:rPr lang="en-US" dirty="0"/>
              <a:t>Immigrants also affect the fiscal equation for many native-born residents.</a:t>
            </a:r>
          </a:p>
          <a:p>
            <a:pPr lvl="2"/>
            <a:r>
              <a:rPr lang="en-US" dirty="0"/>
              <a:t>Indirectly through labor and capital markets.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65742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52 members</a:t>
            </a:r>
          </a:p>
          <a:p>
            <a:pPr lvl="1"/>
            <a:r>
              <a:rPr lang="en-US" dirty="0"/>
              <a:t>2 Fed chairs: Janet Yellen, Ben Bernanke</a:t>
            </a:r>
          </a:p>
          <a:p>
            <a:pPr lvl="1"/>
            <a:r>
              <a:rPr lang="en-US" dirty="0"/>
              <a:t>6 chairs of the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520+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net contributors.</a:t>
            </a:r>
          </a:p>
          <a:p>
            <a:pPr lvl="1"/>
            <a:r>
              <a:rPr lang="en-US" dirty="0"/>
              <a:t>21-year-old with a high school diploma: +$126,000 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220754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endParaRPr lang="en-US" dirty="0"/>
          </a:p>
          <a:p>
            <a:r>
              <a:rPr lang="en-US" dirty="0"/>
              <a:t>Unauthorized immigrants are ineligible.</a:t>
            </a:r>
          </a:p>
          <a:p>
            <a:pPr lvl="1"/>
            <a:r>
              <a:rPr lang="en-US" dirty="0"/>
              <a:t>They may pay into the system but cannot receive benefits.</a:t>
            </a:r>
          </a:p>
          <a:p>
            <a:pPr marL="0" indent="0">
              <a:buNone/>
            </a:pPr>
            <a:endParaRPr lang="en-US" dirty="0"/>
          </a:p>
          <a:p>
            <a:r>
              <a:rPr lang="en-US" dirty="0"/>
              <a:t>Medicaid: not available to legal residents for the first five years.</a:t>
            </a:r>
          </a:p>
          <a:p>
            <a:pPr marL="457200" lvl="1"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278544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B36-3ADF-9D4D-AA3D-A2E9E0215BD5}"/>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Social Security</a:t>
            </a:r>
          </a:p>
        </p:txBody>
      </p:sp>
      <p:pic>
        <p:nvPicPr>
          <p:cNvPr id="6" name="Content Placeholder 5" descr="A close up of a map&#10;&#10;Description automatically generated">
            <a:extLst>
              <a:ext uri="{FF2B5EF4-FFF2-40B4-BE49-F238E27FC236}">
                <a16:creationId xmlns:a16="http://schemas.microsoft.com/office/drawing/2014/main" id="{EECCBD09-726E-FC43-8996-4E1F2C319775}"/>
              </a:ext>
            </a:extLst>
          </p:cNvPr>
          <p:cNvPicPr>
            <a:picLocks noGrp="1" noChangeAspect="1"/>
          </p:cNvPicPr>
          <p:nvPr>
            <p:ph idx="1"/>
          </p:nvPr>
        </p:nvPicPr>
        <p:blipFill>
          <a:blip r:embed="rId3"/>
          <a:stretch>
            <a:fillRect/>
          </a:stretch>
        </p:blipFill>
        <p:spPr>
          <a:xfrm>
            <a:off x="2838855" y="1325563"/>
            <a:ext cx="6514289" cy="4800600"/>
          </a:xfrm>
        </p:spPr>
      </p:pic>
      <p:sp>
        <p:nvSpPr>
          <p:cNvPr id="4" name="Slide Number Placeholder 3">
            <a:extLst>
              <a:ext uri="{FF2B5EF4-FFF2-40B4-BE49-F238E27FC236}">
                <a16:creationId xmlns:a16="http://schemas.microsoft.com/office/drawing/2014/main" id="{85202C15-554E-AF4D-80F6-886F2FD95F9F}"/>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TextBox 6">
            <a:extLst>
              <a:ext uri="{FF2B5EF4-FFF2-40B4-BE49-F238E27FC236}">
                <a16:creationId xmlns:a16="http://schemas.microsoft.com/office/drawing/2014/main" id="{1FE82D8F-9841-084D-B20A-89742894878A}"/>
              </a:ext>
            </a:extLst>
          </p:cNvPr>
          <p:cNvSpPr txBox="1"/>
          <p:nvPr/>
        </p:nvSpPr>
        <p:spPr>
          <a:xfrm>
            <a:off x="3208342" y="956231"/>
            <a:ext cx="5008679" cy="369332"/>
          </a:xfrm>
          <a:prstGeom prst="rect">
            <a:avLst/>
          </a:prstGeom>
          <a:noFill/>
        </p:spPr>
        <p:txBody>
          <a:bodyPr wrap="none" rtlCol="0">
            <a:spAutoFit/>
          </a:bodyPr>
          <a:lstStyle/>
          <a:p>
            <a:r>
              <a:rPr lang="en-US" dirty="0"/>
              <a:t>Population Age 65+ per 100 of Working Age (25-64)</a:t>
            </a:r>
          </a:p>
        </p:txBody>
      </p:sp>
      <p:sp>
        <p:nvSpPr>
          <p:cNvPr id="8" name="TextBox 7">
            <a:extLst>
              <a:ext uri="{FF2B5EF4-FFF2-40B4-BE49-F238E27FC236}">
                <a16:creationId xmlns:a16="http://schemas.microsoft.com/office/drawing/2014/main" id="{656F23E4-2487-F94D-9E39-056CF9A25681}"/>
              </a:ext>
            </a:extLst>
          </p:cNvPr>
          <p:cNvSpPr txBox="1"/>
          <p:nvPr/>
        </p:nvSpPr>
        <p:spPr>
          <a:xfrm>
            <a:off x="9547384" y="6560914"/>
            <a:ext cx="2069156" cy="276999"/>
          </a:xfrm>
          <a:prstGeom prst="rect">
            <a:avLst/>
          </a:prstGeom>
          <a:noFill/>
        </p:spPr>
        <p:txBody>
          <a:bodyPr wrap="none" rtlCol="0">
            <a:spAutoFit/>
          </a:bodyPr>
          <a:lstStyle/>
          <a:p>
            <a:r>
              <a:rPr lang="en-US" sz="1200" dirty="0"/>
              <a:t>Source: </a:t>
            </a:r>
            <a:r>
              <a:rPr lang="en-US" sz="1200" dirty="0" err="1"/>
              <a:t>Blau</a:t>
            </a:r>
            <a:r>
              <a:rPr lang="en-US" sz="1200" dirty="0"/>
              <a:t> &amp; Mackie (2017).</a:t>
            </a:r>
          </a:p>
        </p:txBody>
      </p:sp>
    </p:spTree>
    <p:extLst>
      <p:ext uri="{BB962C8B-B14F-4D97-AF65-F5344CB8AC3E}">
        <p14:creationId xmlns:p14="http://schemas.microsoft.com/office/powerpoint/2010/main" val="3529528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positive.</a:t>
            </a:r>
          </a:p>
          <a:p>
            <a:endParaRPr lang="en-US" dirty="0"/>
          </a:p>
          <a:p>
            <a:r>
              <a:rPr lang="en-US" dirty="0"/>
              <a:t>State and local level: typically negative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488468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a:t>
            </a:r>
            <a:r>
              <a:rPr lang="en-US"/>
              <a:t>immigrants affects crime rates.</a:t>
            </a:r>
            <a:endParaRPr lang="en-US" dirty="0"/>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711619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pic>
        <p:nvPicPr>
          <p:cNvPr id="6" name="Content Placeholder 5" descr="A screenshot of a cell phone&#10;&#10;Description automatically generated">
            <a:extLst>
              <a:ext uri="{FF2B5EF4-FFF2-40B4-BE49-F238E27FC236}">
                <a16:creationId xmlns:a16="http://schemas.microsoft.com/office/drawing/2014/main" id="{0481BE87-BD3B-014D-B981-ABBAC28AEB85}"/>
              </a:ext>
            </a:extLst>
          </p:cNvPr>
          <p:cNvPicPr>
            <a:picLocks noGrp="1" noChangeAspect="1"/>
          </p:cNvPicPr>
          <p:nvPr>
            <p:ph idx="1"/>
          </p:nvPr>
        </p:nvPicPr>
        <p:blipFill>
          <a:blip r:embed="rId3" r:link="rId4"/>
          <a:stretch>
            <a:fillRect/>
          </a:stretch>
        </p:blipFill>
        <p:spPr>
          <a:xfrm>
            <a:off x="1455632" y="1325563"/>
            <a:ext cx="9280736" cy="4521689"/>
          </a:xfrm>
        </p:spPr>
      </p:pic>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272750" y="6456851"/>
            <a:ext cx="2182649" cy="276999"/>
          </a:xfrm>
          <a:prstGeom prst="rect">
            <a:avLst/>
          </a:prstGeom>
          <a:noFill/>
        </p:spPr>
        <p:txBody>
          <a:bodyPr wrap="square" rtlCol="0">
            <a:spAutoFit/>
          </a:bodyPr>
          <a:lstStyle/>
          <a:p>
            <a:r>
              <a:rPr lang="en-US" sz="1200" dirty="0"/>
              <a:t>Source: Butcher &amp; </a:t>
            </a:r>
            <a:r>
              <a:rPr lang="en-US" sz="1200" dirty="0" err="1"/>
              <a:t>Piehl</a:t>
            </a:r>
            <a:r>
              <a:rPr lang="en-US" sz="1200" dirty="0"/>
              <a:t> (2008).</a:t>
            </a:r>
          </a:p>
        </p:txBody>
      </p:sp>
    </p:spTree>
    <p:extLst>
      <p:ext uri="{BB962C8B-B14F-4D97-AF65-F5344CB8AC3E}">
        <p14:creationId xmlns:p14="http://schemas.microsoft.com/office/powerpoint/2010/main" val="641633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is increased</a:t>
            </a:r>
          </a:p>
          <a:p>
            <a:pPr lvl="1">
              <a:spcAft>
                <a:spcPts val="1000"/>
              </a:spcAft>
            </a:pPr>
            <a:r>
              <a:rPr lang="en-US" dirty="0"/>
              <a:t>This may lower the wages of low-skilled workers (temporarily) </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851475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56920" y="0"/>
            <a:ext cx="10515600" cy="1325563"/>
          </a:xfrm>
        </p:spPr>
        <p:txBody>
          <a:bodyPr/>
          <a:lstStyle/>
          <a:p>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3"/>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dirty="0">
                <a:hlinkClick r:id="rId5"/>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957927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p:txBody>
          <a:bodyPr/>
          <a:lstStyle/>
          <a:p>
            <a:pPr>
              <a:spcAft>
                <a:spcPts val="1000"/>
              </a:spcAft>
            </a:pPr>
            <a:r>
              <a:rPr lang="en-US" dirty="0"/>
              <a:t>US Economy</a:t>
            </a:r>
          </a:p>
          <a:p>
            <a:pPr>
              <a:spcAft>
                <a:spcPts val="1000"/>
              </a:spcAft>
            </a:pPr>
            <a:r>
              <a:rPr lang="en-US" dirty="0"/>
              <a:t>Economic Inequality</a:t>
            </a:r>
          </a:p>
          <a:p>
            <a:pPr>
              <a:spcAft>
                <a:spcPts val="1000"/>
              </a:spcAft>
            </a:pPr>
            <a:r>
              <a:rPr lang="en-US" dirty="0"/>
              <a:t>Climate Change</a:t>
            </a:r>
          </a:p>
          <a:p>
            <a:pPr>
              <a:spcAft>
                <a:spcPts val="1000"/>
              </a:spcAft>
            </a:pPr>
            <a:r>
              <a:rPr lang="en-US" dirty="0"/>
              <a:t>US Social Policy</a:t>
            </a:r>
          </a:p>
          <a:p>
            <a:pPr>
              <a:spcAft>
                <a:spcPts val="1000"/>
              </a:spcAft>
            </a:pPr>
            <a:r>
              <a:rPr lang="en-US" dirty="0"/>
              <a:t>Trade and Globalization</a:t>
            </a:r>
          </a:p>
          <a:p>
            <a:pPr>
              <a:spcAft>
                <a:spcPts val="1000"/>
              </a:spcAft>
            </a:pPr>
            <a:r>
              <a:rPr lang="en-US" dirty="0"/>
              <a:t>Economic Mobility</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p:txBody>
          <a:bodyPr/>
          <a:lstStyle/>
          <a:p>
            <a:pPr>
              <a:spcAft>
                <a:spcPts val="1000"/>
              </a:spcAft>
            </a:pPr>
            <a:r>
              <a:rPr lang="en-US" dirty="0"/>
              <a:t>Trade Wars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a:t>Autonomous Vehicles</a:t>
            </a:r>
            <a:endParaRPr lang="en-US" dirty="0"/>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15340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72572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History/Data of immigration to the US</a:t>
            </a:r>
          </a:p>
          <a:p>
            <a:r>
              <a:rPr lang="en-US" dirty="0"/>
              <a:t>Economics of immigration</a:t>
            </a:r>
          </a:p>
          <a:p>
            <a:r>
              <a:rPr lang="en-US" dirty="0"/>
              <a:t>Immigration during the Covid-19 Pandemic </a:t>
            </a:r>
          </a:p>
        </p:txBody>
      </p:sp>
    </p:spTree>
    <p:extLst>
      <p:ext uri="{BB962C8B-B14F-4D97-AF65-F5344CB8AC3E}">
        <p14:creationId xmlns:p14="http://schemas.microsoft.com/office/powerpoint/2010/main" val="346619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EC69-55E7-4A45-9CA0-3A49C1AA2ED5}"/>
              </a:ext>
            </a:extLst>
          </p:cNvPr>
          <p:cNvSpPr>
            <a:spLocks noGrp="1"/>
          </p:cNvSpPr>
          <p:nvPr>
            <p:ph type="title"/>
          </p:nvPr>
        </p:nvSpPr>
        <p:spPr>
          <a:xfrm>
            <a:off x="746760" y="0"/>
            <a:ext cx="10515600" cy="1325563"/>
          </a:xfrm>
        </p:spPr>
        <p:txBody>
          <a:bodyPr/>
          <a:lstStyle/>
          <a:p>
            <a:r>
              <a:rPr lang="en-US" dirty="0">
                <a:solidFill>
                  <a:schemeClr val="bg1"/>
                </a:solidFill>
              </a:rPr>
              <a:t>Hist</a:t>
            </a:r>
            <a:r>
              <a:rPr lang="en-US" dirty="0"/>
              <a:t>orical Trends in Authorized Immigration</a:t>
            </a:r>
          </a:p>
        </p:txBody>
      </p:sp>
      <p:pic>
        <p:nvPicPr>
          <p:cNvPr id="6" name="Content Placeholder 5" descr="A screenshot of a cell phone&#10;&#10;Description automatically generated">
            <a:extLst>
              <a:ext uri="{FF2B5EF4-FFF2-40B4-BE49-F238E27FC236}">
                <a16:creationId xmlns:a16="http://schemas.microsoft.com/office/drawing/2014/main" id="{13175C31-3680-2645-B6C4-F6A3F74638AD}"/>
              </a:ext>
            </a:extLst>
          </p:cNvPr>
          <p:cNvPicPr>
            <a:picLocks noGrp="1" noChangeAspect="1"/>
          </p:cNvPicPr>
          <p:nvPr>
            <p:ph idx="1"/>
          </p:nvPr>
        </p:nvPicPr>
        <p:blipFill>
          <a:blip r:embed="rId3" r:link="rId4"/>
          <a:stretch>
            <a:fillRect/>
          </a:stretch>
        </p:blipFill>
        <p:spPr>
          <a:xfrm>
            <a:off x="2639691" y="1149982"/>
            <a:ext cx="6912618" cy="5029200"/>
          </a:xfrm>
        </p:spPr>
      </p:pic>
      <p:sp>
        <p:nvSpPr>
          <p:cNvPr id="4" name="Slide Number Placeholder 3">
            <a:extLst>
              <a:ext uri="{FF2B5EF4-FFF2-40B4-BE49-F238E27FC236}">
                <a16:creationId xmlns:a16="http://schemas.microsoft.com/office/drawing/2014/main" id="{18D7EF5F-3CB5-9446-8305-021AD612A1F6}"/>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DB978E4D-56BD-C649-80AA-19D764C81147}"/>
              </a:ext>
            </a:extLst>
          </p:cNvPr>
          <p:cNvSpPr txBox="1"/>
          <p:nvPr/>
        </p:nvSpPr>
        <p:spPr>
          <a:xfrm>
            <a:off x="7518400" y="6456851"/>
            <a:ext cx="4137992" cy="276999"/>
          </a:xfrm>
          <a:prstGeom prst="rect">
            <a:avLst/>
          </a:prstGeom>
          <a:noFill/>
        </p:spPr>
        <p:txBody>
          <a:bodyPr wrap="none" rtlCol="0">
            <a:spAutoFit/>
          </a:bodyPr>
          <a:lstStyle/>
          <a:p>
            <a:r>
              <a:rPr lang="en-US" sz="1200" dirty="0"/>
              <a:t>https://</a:t>
            </a:r>
            <a:r>
              <a:rPr lang="en-US" sz="1200" dirty="0" err="1"/>
              <a:t>www.libertyellisfoundation.org</a:t>
            </a:r>
            <a:r>
              <a:rPr lang="en-US" sz="1200" dirty="0"/>
              <a:t>/immigration-timeline</a:t>
            </a:r>
          </a:p>
        </p:txBody>
      </p:sp>
    </p:spTree>
    <p:extLst>
      <p:ext uri="{BB962C8B-B14F-4D97-AF65-F5344CB8AC3E}">
        <p14:creationId xmlns:p14="http://schemas.microsoft.com/office/powerpoint/2010/main" val="67375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3" r:link="rId4"/>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09420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976"/>
            <a:ext cx="10515600" cy="1315753"/>
          </a:xfrm>
        </p:spPr>
        <p:txBody>
          <a:bodyPr>
            <a:normAutofit/>
          </a:bodyPr>
          <a:lstStyle/>
          <a:p>
            <a:r>
              <a:rPr lang="en-US" sz="3600" dirty="0">
                <a:solidFill>
                  <a:schemeClr val="bg1"/>
                </a:solidFill>
              </a:rPr>
              <a:t>Nu</a:t>
            </a:r>
            <a:r>
              <a:rPr lang="en-US" sz="3600" dirty="0"/>
              <a:t>mber of Immigrants and their Share of the U.S. Population, 1850 -2019</a:t>
            </a:r>
          </a:p>
        </p:txBody>
      </p:sp>
      <p:pic>
        <p:nvPicPr>
          <p:cNvPr id="6" name="Content Placeholder 5"/>
          <p:cNvPicPr>
            <a:picLocks noGrp="1" noChangeAspect="1"/>
          </p:cNvPicPr>
          <p:nvPr>
            <p:ph idx="1"/>
          </p:nvPr>
        </p:nvPicPr>
        <p:blipFill>
          <a:blip r:embed="rId3"/>
          <a:stretch>
            <a:fillRect/>
          </a:stretch>
        </p:blipFill>
        <p:spPr>
          <a:xfrm>
            <a:off x="3279532" y="1450732"/>
            <a:ext cx="5758960" cy="4779494"/>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7388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3" r:link="rId4"/>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5"/>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1243401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42738</TotalTime>
  <Words>2108</Words>
  <Application>Microsoft Macintosh PowerPoint</Application>
  <PresentationFormat>Widescreen</PresentationFormat>
  <Paragraphs>320</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Courier New</vt:lpstr>
      <vt:lpstr>Lato</vt:lpstr>
      <vt:lpstr>Custom Design</vt:lpstr>
      <vt:lpstr>PowerPoint Presentation</vt:lpstr>
      <vt:lpstr> National Economic Education Delegation</vt:lpstr>
      <vt:lpstr>Who Are We?</vt:lpstr>
      <vt:lpstr>Credits and Disclaimer</vt:lpstr>
      <vt:lpstr>Outline</vt:lpstr>
      <vt:lpstr>Historical Trends in Authorized Immigration</vt:lpstr>
      <vt:lpstr> Authorized Immigration by Region</vt:lpstr>
      <vt:lpstr>Number of Immigrants and their Share of the U.S. Population, 1850 -2019</vt:lpstr>
      <vt:lpstr> Immigrant Population in 2017</vt:lpstr>
      <vt:lpstr>U.S.  Unauthorized Immigration: Labor Force</vt:lpstr>
      <vt:lpstr>  Immigrant Deportations </vt:lpstr>
      <vt:lpstr> Enforcement focused more on detention</vt:lpstr>
      <vt:lpstr>Unauthorized Immigration: 2012-2016</vt:lpstr>
      <vt:lpstr>Why Do We Care?  Economic Implications</vt:lpstr>
      <vt:lpstr>GDP: How Does This Work?</vt:lpstr>
      <vt:lpstr>Labor Market Implications: The Surplus</vt:lpstr>
      <vt:lpstr>Labor Market Implications: Complicated</vt:lpstr>
      <vt:lpstr>Labor Market Implications: General Principles</vt:lpstr>
      <vt:lpstr> CConsensus among Economists</vt:lpstr>
      <vt:lpstr>Labor Market Implications: Evidence of Surplus</vt:lpstr>
      <vt:lpstr>Recent Immigrants Are Less and More Educated</vt:lpstr>
      <vt:lpstr>Skilled Immigrants and Innovation</vt:lpstr>
      <vt:lpstr> Immigrants and Entrepreneurship</vt:lpstr>
      <vt:lpstr>PowerPoint Presentation</vt:lpstr>
      <vt:lpstr>Fortune 500: First- and Second-Generation Founders</vt:lpstr>
      <vt:lpstr> Covid-19 and Immigration</vt:lpstr>
      <vt:lpstr>Where did all the workers go? </vt:lpstr>
      <vt:lpstr>Immigrant Workers and Care for the Elderly</vt:lpstr>
      <vt:lpstr>Government Revenues versus Expenditures</vt:lpstr>
      <vt:lpstr>What Do We Know?</vt:lpstr>
      <vt:lpstr> Implications for Major Federal Programs</vt:lpstr>
      <vt:lpstr> Implications for Social Security</vt:lpstr>
      <vt:lpstr>Bottom Line/Consensus of Estimates</vt:lpstr>
      <vt:lpstr>Immigrants and Crime Rates</vt:lpstr>
      <vt:lpstr>Crime: Incarceration Rates in California</vt:lpstr>
      <vt:lpstr> Summary</vt:lpstr>
      <vt:lpstr>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298</cp:revision>
  <cp:lastPrinted>2022-02-07T01:52:39Z</cp:lastPrinted>
  <dcterms:created xsi:type="dcterms:W3CDTF">2017-05-03T22:30:38Z</dcterms:created>
  <dcterms:modified xsi:type="dcterms:W3CDTF">2022-02-10T19:05:25Z</dcterms:modified>
</cp:coreProperties>
</file>