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6"/>
  </p:notesMasterIdLst>
  <p:handoutMasterIdLst>
    <p:handoutMasterId r:id="rId37"/>
  </p:handoutMasterIdLst>
  <p:sldIdLst>
    <p:sldId id="256" r:id="rId2"/>
    <p:sldId id="328" r:id="rId3"/>
    <p:sldId id="434" r:id="rId4"/>
    <p:sldId id="1169" r:id="rId5"/>
    <p:sldId id="415" r:id="rId6"/>
    <p:sldId id="1156" r:id="rId7"/>
    <p:sldId id="1104" r:id="rId8"/>
    <p:sldId id="1174" r:id="rId9"/>
    <p:sldId id="1078" r:id="rId10"/>
    <p:sldId id="1159" r:id="rId11"/>
    <p:sldId id="1171" r:id="rId12"/>
    <p:sldId id="1081" r:id="rId13"/>
    <p:sldId id="1082" r:id="rId14"/>
    <p:sldId id="1116" r:id="rId15"/>
    <p:sldId id="1084" r:id="rId16"/>
    <p:sldId id="1165" r:id="rId17"/>
    <p:sldId id="1173" r:id="rId18"/>
    <p:sldId id="1128" r:id="rId19"/>
    <p:sldId id="1127" r:id="rId20"/>
    <p:sldId id="1148" r:id="rId21"/>
    <p:sldId id="1132" r:id="rId22"/>
    <p:sldId id="1133" r:id="rId23"/>
    <p:sldId id="1153" r:id="rId24"/>
    <p:sldId id="1154" r:id="rId25"/>
    <p:sldId id="1086" r:id="rId26"/>
    <p:sldId id="1137" r:id="rId27"/>
    <p:sldId id="1138" r:id="rId28"/>
    <p:sldId id="1108" r:id="rId29"/>
    <p:sldId id="1139" r:id="rId30"/>
    <p:sldId id="1114" r:id="rId31"/>
    <p:sldId id="1110" r:id="rId32"/>
    <p:sldId id="1157" r:id="rId33"/>
    <p:sldId id="1027" r:id="rId34"/>
    <p:sldId id="1075"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debra soled" initials="ds" lastIdx="2" clrIdx="1">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4" autoAdjust="0"/>
    <p:restoredTop sz="94694"/>
  </p:normalViewPr>
  <p:slideViewPr>
    <p:cSldViewPr snapToGrid="0" snapToObjects="1">
      <p:cViewPr varScale="1">
        <p:scale>
          <a:sx n="121" d="100"/>
          <a:sy n="121" d="100"/>
        </p:scale>
        <p:origin x="384" y="176"/>
      </p:cViewPr>
      <p:guideLst>
        <p:guide orient="horz" pos="2160"/>
        <p:guide pos="3840"/>
      </p:guideLst>
    </p:cSldViewPr>
  </p:slideViewPr>
  <p:notesTextViewPr>
    <p:cViewPr>
      <p:scale>
        <a:sx n="1" d="1"/>
        <a:sy n="1" d="1"/>
      </p:scale>
      <p:origin x="0" y="0"/>
    </p:cViewPr>
  </p:notesTextViewPr>
  <p:sorterViewPr>
    <p:cViewPr>
      <p:scale>
        <a:sx n="140" d="100"/>
        <a:sy n="140" d="100"/>
      </p:scale>
      <p:origin x="0" y="-155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EF11409-4078-421E-99DA-57ABAC794F53}" type="datetimeFigureOut">
              <a:rPr lang="en-US" smtClean="0"/>
              <a:t>11/8/21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5B71229-73EA-459B-858E-834D87D45341}" type="slidenum">
              <a:rPr lang="en-US" smtClean="0"/>
              <a:t>‹#›</a:t>
            </a:fld>
            <a:endParaRPr lang="en-US"/>
          </a:p>
        </p:txBody>
      </p:sp>
    </p:spTree>
    <p:extLst>
      <p:ext uri="{BB962C8B-B14F-4D97-AF65-F5344CB8AC3E}">
        <p14:creationId xmlns:p14="http://schemas.microsoft.com/office/powerpoint/2010/main" val="2911067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7EC6A77-897B-A94D-8179-085D1B4EE98D}" type="datetimeFigureOut">
              <a:rPr lang="en-US" smtClean="0"/>
              <a:t>11/8/21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avidcard.berkeley.edu/papers/mariel-impact.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1989-1991: 1986 Immigration Reform</a:t>
            </a:r>
            <a:r>
              <a:rPr lang="en-US" baseline="0" dirty="0"/>
              <a:t> and Control Act – naturalization of unauthorized immigrants who had arrived prior to 1986 and Immigration Act of 1990 more than doubled the entry cap for authorized immigration.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323931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https://www.migrationpolicy.org/programs/data-hub/us-immigration-trends#history</a:t>
            </a:r>
          </a:p>
        </p:txBody>
      </p:sp>
      <p:sp>
        <p:nvSpPr>
          <p:cNvPr id="4" name="Slide Number Placeholder 3"/>
          <p:cNvSpPr>
            <a:spLocks noGrp="1"/>
          </p:cNvSpPr>
          <p:nvPr>
            <p:ph type="sldNum" sz="quarter" idx="10"/>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98203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latin typeface="Lato"/>
              </a:rPr>
              <a:t>While many people may assume that annual deportation figures refer to the removal of unauthorized immigrants living and working in the United States, in reality these numbers combine interior deportations with actions at the border — such as when asylum seekers turn themselves in to authorities or individuals are captured while attempting to cross the border without authorization. It is important to break down deportation statistics in order to get a clearer understanding of immigration enforcement inside the country. Relative to the late Bush and early Obama eras, the Trump administration removed a modest number of immigrants from the nation’s interior. Instead, the administration increased the visibility and unpredictability of enforcement activity directed at unauthorized individuals living within the U.S. and expanded the use of detention as part of immigration enforcement.</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754356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3/11 million of unauthorized immigrants live in CA</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576012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1123238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Immigration surplus arises when native</a:t>
            </a:r>
            <a:r>
              <a:rPr lang="en-US" baseline="0" dirty="0"/>
              <a:t> wages fall as a result of immigration . Losses in wages are offset by income accruing to capital owners. The greater the differences in terms of skills of immigrants relative to native workforce, the greater the disruption to labor markets and the greater is the opportunity for native born labor and owners of capital.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74807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Mariel Boat lift story</a:t>
            </a:r>
            <a:r>
              <a:rPr lang="en-US" baseline="0" dirty="0"/>
              <a:t>/ language skills (</a:t>
            </a:r>
            <a:r>
              <a:rPr lang="en-US" baseline="0" dirty="0" err="1"/>
              <a:t>Peri</a:t>
            </a:r>
            <a:r>
              <a:rPr lang="en-US" baseline="0" dirty="0"/>
              <a:t> research) : </a:t>
            </a:r>
            <a:r>
              <a:rPr lang="en-US" sz="1200" b="0" i="0" kern="1200" dirty="0">
                <a:solidFill>
                  <a:schemeClr val="tx1"/>
                </a:solidFill>
                <a:effectLst/>
                <a:latin typeface="+mn-lt"/>
                <a:ea typeface="+mn-ea"/>
                <a:cs typeface="+mn-cs"/>
              </a:rPr>
              <a:t>The events were just the type of “natural experiments” Card searched for. </a:t>
            </a:r>
            <a:r>
              <a:rPr lang="en-US" sz="1200" b="0" i="0" kern="1200">
                <a:solidFill>
                  <a:schemeClr val="tx1"/>
                </a:solidFill>
                <a:effectLst/>
                <a:latin typeface="+mn-lt"/>
                <a:ea typeface="+mn-ea"/>
                <a:cs typeface="+mn-cs"/>
              </a:rPr>
              <a:t>In a 1990 paper for </a:t>
            </a:r>
            <a:r>
              <a:rPr lang="en-US" sz="1200" b="0" i="0" u="none" strike="noStrike" kern="1200">
                <a:solidFill>
                  <a:schemeClr val="tx1"/>
                </a:solidFill>
                <a:effectLst/>
                <a:latin typeface="+mn-lt"/>
                <a:ea typeface="+mn-ea"/>
                <a:cs typeface="+mn-cs"/>
                <a:hlinkClick r:id="rId3"/>
              </a:rPr>
              <a:t>Industrial and Labor Review, </a:t>
            </a:r>
            <a:r>
              <a:rPr lang="en-US" sz="1200" b="0" i="0" kern="1200">
                <a:solidFill>
                  <a:schemeClr val="tx1"/>
                </a:solidFill>
                <a:effectLst/>
                <a:latin typeface="+mn-lt"/>
                <a:ea typeface="+mn-ea"/>
                <a:cs typeface="+mn-cs"/>
              </a:rPr>
              <a:t>he said Miami’s labor force jumped 7%, but that growth showed “virtually no effect on the wage rates of less skilled non-Cuban workers.”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231248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Immigration surplus arises when native</a:t>
            </a:r>
            <a:r>
              <a:rPr lang="en-US" baseline="0" dirty="0"/>
              <a:t> wages fall as a result of immigration . Losses in wages are offset by income accruing to capital owners. The greater the differences in terms of skills of immigrants relative to native workforce, the greater the disruption to labor markets and the greater is the opportunity for native born labor and owners of capital.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Alternative: inflow of immigrants increase size and productivity of the economy – on average all native-born workers are better off/ per-capita income may increase. </a:t>
            </a:r>
            <a:endParaRPr lang="en-US" dirty="0"/>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819080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Average age of US</a:t>
            </a:r>
            <a:r>
              <a:rPr lang="en-US" baseline="0" dirty="0"/>
              <a:t> population increases and the birthrates are the lowest they have been in decades. Background of a slowing birthrates around the globe.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762478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migrationpolicy.org/programs/data-hub/charts/unauthorized-immigrant-populations-country-and-region-top-state-and-county"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file:////Users/Jon/NEED%20Dropbox/Presentations/Immigration/Graphs/recent_ed.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tiff"/><Relationship Id="rId12" Type="http://schemas.openxmlformats.org/officeDocument/2006/relationships/image" Target="../media/image25.tiff"/><Relationship Id="rId2" Type="http://schemas.openxmlformats.org/officeDocument/2006/relationships/image" Target="../media/image15.tiff"/><Relationship Id="rId1" Type="http://schemas.openxmlformats.org/officeDocument/2006/relationships/slideLayout" Target="../slideLayouts/slideLayout9.xml"/><Relationship Id="rId6" Type="http://schemas.openxmlformats.org/officeDocument/2006/relationships/image" Target="../media/image19.tiff"/><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tiff"/><Relationship Id="rId9" Type="http://schemas.openxmlformats.org/officeDocument/2006/relationships/image" Target="../media/image22.png"/><Relationship Id="rId1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file:////Users/Jon/NEED%20Dropbox/Presentations/Immigration/Images/IncarcerationRates.tiff" TargetMode="External"/><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Users/Jon/NEED%20Dropbox/Presentations/Immigration/Graphs/imm.p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file:////Users/Jon/NEED%20Dropbox/Presentations/Immigration/Graphs/regions.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Users/Jon/NEED%20Dropbox/Presentations/Immigration/Images/IllegalShare.png"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pewresearch.org/fact-tank/2019/07/12/how-pew-research-center-counts-unauthorized-immigrants-in-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The Economics of Immigration</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202884"/>
            <a:ext cx="9144000" cy="1283297"/>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Democracy Winters </a:t>
            </a:r>
          </a:p>
          <a:p>
            <a:pPr>
              <a:lnSpc>
                <a:spcPct val="100000"/>
              </a:lnSpc>
              <a:spcBef>
                <a:spcPts val="0"/>
              </a:spcBef>
            </a:pPr>
            <a:r>
              <a:rPr lang="en-US" sz="1800" dirty="0">
                <a:solidFill>
                  <a:schemeClr val="tx2"/>
                </a:solidFill>
              </a:rPr>
              <a:t>Nov. 6, 2021</a:t>
            </a:r>
          </a:p>
          <a:p>
            <a:pPr>
              <a:lnSpc>
                <a:spcPct val="100000"/>
              </a:lnSpc>
              <a:spcBef>
                <a:spcPts val="0"/>
              </a:spcBef>
            </a:pPr>
            <a:endParaRPr lang="en-US" sz="1800" dirty="0">
              <a:solidFill>
                <a:schemeClr val="tx2"/>
              </a:solidFill>
            </a:endParaRPr>
          </a:p>
          <a:p>
            <a:pPr>
              <a:lnSpc>
                <a:spcPct val="100000"/>
              </a:lnSpc>
              <a:spcBef>
                <a:spcPts val="0"/>
              </a:spcBef>
            </a:pPr>
            <a:r>
              <a:rPr lang="en-US" sz="2900" dirty="0">
                <a:solidFill>
                  <a:schemeClr val="tx2"/>
                </a:solidFill>
              </a:rPr>
              <a:t>Doris </a:t>
            </a:r>
            <a:r>
              <a:rPr lang="en-US" sz="2900" dirty="0" err="1">
                <a:solidFill>
                  <a:schemeClr val="tx2"/>
                </a:solidFill>
              </a:rPr>
              <a:t>Geide</a:t>
            </a:r>
            <a:r>
              <a:rPr lang="en-US" sz="2900" dirty="0">
                <a:solidFill>
                  <a:schemeClr val="tx2"/>
                </a:solidFill>
              </a:rPr>
              <a:t>-Stevenson, PhD</a:t>
            </a:r>
            <a:br>
              <a:rPr lang="en-US" sz="2900" dirty="0">
                <a:solidFill>
                  <a:schemeClr val="tx2"/>
                </a:solidFill>
              </a:rPr>
            </a:br>
            <a:r>
              <a:rPr lang="en-US" sz="2600" dirty="0">
                <a:solidFill>
                  <a:schemeClr val="tx2"/>
                </a:solidFill>
              </a:rPr>
              <a:t>Weber State University </a:t>
            </a:r>
          </a:p>
        </p:txBody>
      </p:sp>
      <p:pic>
        <p:nvPicPr>
          <p:cNvPr id="4" name="Picture 3" descr="A screenshot of a cell phone&#10;&#10;Description automatically generated">
            <a:extLst>
              <a:ext uri="{FF2B5EF4-FFF2-40B4-BE49-F238E27FC236}">
                <a16:creationId xmlns:a16="http://schemas.microsoft.com/office/drawing/2014/main" id="{DDCD7B4E-2843-5E42-BD7B-2CEA54746E7F}"/>
              </a:ext>
            </a:extLst>
          </p:cNvPr>
          <p:cNvPicPr>
            <a:picLocks noChangeAspect="1"/>
          </p:cNvPicPr>
          <p:nvPr/>
        </p:nvPicPr>
        <p:blipFill>
          <a:blip r:embed="rId2"/>
          <a:stretch>
            <a:fillRect/>
          </a:stretch>
        </p:blipFill>
        <p:spPr>
          <a:xfrm>
            <a:off x="986246" y="572552"/>
            <a:ext cx="3492500" cy="2324100"/>
          </a:xfrm>
          <a:prstGeom prst="rect">
            <a:avLst/>
          </a:prstGeom>
        </p:spPr>
      </p:pic>
      <p:pic>
        <p:nvPicPr>
          <p:cNvPr id="7" name="Picture 6" descr="A statue of a person&#10;&#10;Description automatically generated">
            <a:extLst>
              <a:ext uri="{FF2B5EF4-FFF2-40B4-BE49-F238E27FC236}">
                <a16:creationId xmlns:a16="http://schemas.microsoft.com/office/drawing/2014/main" id="{DB2F1D5D-1B3B-5E4F-9B0B-5B9013118BDB}"/>
              </a:ext>
            </a:extLst>
          </p:cNvPr>
          <p:cNvPicPr>
            <a:picLocks noChangeAspect="1"/>
          </p:cNvPicPr>
          <p:nvPr/>
        </p:nvPicPr>
        <p:blipFill>
          <a:blip r:embed="rId3"/>
          <a:stretch>
            <a:fillRect/>
          </a:stretch>
        </p:blipFill>
        <p:spPr>
          <a:xfrm>
            <a:off x="7961993" y="3869840"/>
            <a:ext cx="3517900" cy="2311400"/>
          </a:xfrm>
          <a:prstGeom prst="rect">
            <a:avLst/>
          </a:prstGeom>
        </p:spPr>
      </p:pic>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0A17F-A627-164B-ABE1-55D0BF052371}"/>
              </a:ext>
            </a:extLst>
          </p:cNvPr>
          <p:cNvSpPr>
            <a:spLocks noGrp="1"/>
          </p:cNvSpPr>
          <p:nvPr>
            <p:ph type="title"/>
          </p:nvPr>
        </p:nvSpPr>
        <p:spPr>
          <a:xfrm>
            <a:off x="716280" y="0"/>
            <a:ext cx="10515600" cy="1325563"/>
          </a:xfrm>
        </p:spPr>
        <p:txBody>
          <a:bodyPr/>
          <a:lstStyle/>
          <a:p>
            <a:r>
              <a:rPr lang="en-US" dirty="0">
                <a:solidFill>
                  <a:schemeClr val="bg1"/>
                </a:solidFill>
              </a:rPr>
              <a:t>U.S. </a:t>
            </a:r>
            <a:r>
              <a:rPr lang="en-US" dirty="0"/>
              <a:t> Unauthorized Immigration: Labor Force</a:t>
            </a:r>
          </a:p>
        </p:txBody>
      </p:sp>
      <p:pic>
        <p:nvPicPr>
          <p:cNvPr id="7" name="Content Placeholder 6" descr="A close up of a map&#10;&#10;Description automatically generated">
            <a:extLst>
              <a:ext uri="{FF2B5EF4-FFF2-40B4-BE49-F238E27FC236}">
                <a16:creationId xmlns:a16="http://schemas.microsoft.com/office/drawing/2014/main" id="{F1B4BF71-0251-3C4C-B045-2303D0C88E04}"/>
              </a:ext>
            </a:extLst>
          </p:cNvPr>
          <p:cNvPicPr>
            <a:picLocks noGrp="1" noChangeAspect="1"/>
          </p:cNvPicPr>
          <p:nvPr>
            <p:ph sz="half" idx="1"/>
          </p:nvPr>
        </p:nvPicPr>
        <p:blipFill>
          <a:blip r:embed="rId2"/>
          <a:stretch>
            <a:fillRect/>
          </a:stretch>
        </p:blipFill>
        <p:spPr>
          <a:xfrm>
            <a:off x="1016001" y="1968144"/>
            <a:ext cx="4838700" cy="3619500"/>
          </a:xfrm>
        </p:spPr>
      </p:pic>
      <p:pic>
        <p:nvPicPr>
          <p:cNvPr id="9" name="Content Placeholder 8" descr="A close up of a map&#10;&#10;Description automatically generated">
            <a:extLst>
              <a:ext uri="{FF2B5EF4-FFF2-40B4-BE49-F238E27FC236}">
                <a16:creationId xmlns:a16="http://schemas.microsoft.com/office/drawing/2014/main" id="{8839CEC5-FE77-8F47-971A-0A2F45926AB3}"/>
              </a:ext>
            </a:extLst>
          </p:cNvPr>
          <p:cNvPicPr>
            <a:picLocks noGrp="1" noChangeAspect="1"/>
          </p:cNvPicPr>
          <p:nvPr>
            <p:ph sz="half" idx="2"/>
          </p:nvPr>
        </p:nvPicPr>
        <p:blipFill>
          <a:blip r:embed="rId3"/>
          <a:stretch>
            <a:fillRect/>
          </a:stretch>
        </p:blipFill>
        <p:spPr>
          <a:xfrm>
            <a:off x="6337300" y="2001044"/>
            <a:ext cx="4851400" cy="3517900"/>
          </a:xfrm>
        </p:spPr>
      </p:pic>
      <p:sp>
        <p:nvSpPr>
          <p:cNvPr id="5" name="Slide Number Placeholder 4">
            <a:extLst>
              <a:ext uri="{FF2B5EF4-FFF2-40B4-BE49-F238E27FC236}">
                <a16:creationId xmlns:a16="http://schemas.microsoft.com/office/drawing/2014/main" id="{30D4ADDD-519B-CE46-BCCA-D5B15755AC39}"/>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10" name="TextBox 9">
            <a:extLst>
              <a:ext uri="{FF2B5EF4-FFF2-40B4-BE49-F238E27FC236}">
                <a16:creationId xmlns:a16="http://schemas.microsoft.com/office/drawing/2014/main" id="{5D57BF44-9436-4347-A428-9E0A1F8D9304}"/>
              </a:ext>
            </a:extLst>
          </p:cNvPr>
          <p:cNvSpPr txBox="1"/>
          <p:nvPr/>
        </p:nvSpPr>
        <p:spPr>
          <a:xfrm>
            <a:off x="6334238" y="6456851"/>
            <a:ext cx="5202835" cy="276999"/>
          </a:xfrm>
          <a:prstGeom prst="rect">
            <a:avLst/>
          </a:prstGeom>
          <a:noFill/>
        </p:spPr>
        <p:txBody>
          <a:bodyPr wrap="none" rtlCol="0">
            <a:spAutoFit/>
          </a:bodyPr>
          <a:lstStyle/>
          <a:p>
            <a:r>
              <a:rPr lang="en-US" sz="1200" dirty="0"/>
              <a:t>Pew Research Center, 5 facts about illegal immigration in the U.S., June 12, 2019</a:t>
            </a:r>
          </a:p>
        </p:txBody>
      </p:sp>
    </p:spTree>
    <p:extLst>
      <p:ext uri="{BB962C8B-B14F-4D97-AF65-F5344CB8AC3E}">
        <p14:creationId xmlns:p14="http://schemas.microsoft.com/office/powerpoint/2010/main" val="3400252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Im</a:t>
            </a:r>
            <a:r>
              <a:rPr lang="en-US" dirty="0"/>
              <a:t>migrant Deportations </a:t>
            </a:r>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pic>
        <p:nvPicPr>
          <p:cNvPr id="1026" name="Picture 2" descr="https://econofact.org/wp-content/uploads/2021/03/Watson_chart1_web_v2-e1616698562407.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2497" y="1570038"/>
            <a:ext cx="6527005" cy="435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748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B0AC-1E09-0144-8058-CD6A8284F19F}"/>
              </a:ext>
            </a:extLst>
          </p:cNvPr>
          <p:cNvSpPr>
            <a:spLocks noGrp="1"/>
          </p:cNvSpPr>
          <p:nvPr>
            <p:ph type="title"/>
          </p:nvPr>
        </p:nvSpPr>
        <p:spPr>
          <a:xfrm>
            <a:off x="909320" y="0"/>
            <a:ext cx="10515600" cy="1325563"/>
          </a:xfrm>
        </p:spPr>
        <p:txBody>
          <a:bodyPr/>
          <a:lstStyle/>
          <a:p>
            <a:r>
              <a:rPr lang="en-US" dirty="0">
                <a:solidFill>
                  <a:schemeClr val="bg1"/>
                </a:solidFill>
              </a:rPr>
              <a:t>Un</a:t>
            </a:r>
            <a:r>
              <a:rPr lang="en-US" dirty="0"/>
              <a:t>authorized Immigration: 2012-2016</a:t>
            </a:r>
          </a:p>
        </p:txBody>
      </p:sp>
      <p:pic>
        <p:nvPicPr>
          <p:cNvPr id="6" name="Content Placeholder 5" descr="A close up of a map&#10;&#10;Description automatically generated">
            <a:extLst>
              <a:ext uri="{FF2B5EF4-FFF2-40B4-BE49-F238E27FC236}">
                <a16:creationId xmlns:a16="http://schemas.microsoft.com/office/drawing/2014/main" id="{8E3C0D53-2B16-CB4B-932C-CD01B286519B}"/>
              </a:ext>
            </a:extLst>
          </p:cNvPr>
          <p:cNvPicPr>
            <a:picLocks noGrp="1" noChangeAspect="1"/>
          </p:cNvPicPr>
          <p:nvPr>
            <p:ph idx="1"/>
          </p:nvPr>
        </p:nvPicPr>
        <p:blipFill>
          <a:blip r:embed="rId3"/>
          <a:stretch>
            <a:fillRect/>
          </a:stretch>
        </p:blipFill>
        <p:spPr>
          <a:xfrm>
            <a:off x="1945331" y="1570038"/>
            <a:ext cx="8301337" cy="4351337"/>
          </a:xfrm>
        </p:spPr>
      </p:pic>
      <p:sp>
        <p:nvSpPr>
          <p:cNvPr id="4" name="Slide Number Placeholder 3">
            <a:extLst>
              <a:ext uri="{FF2B5EF4-FFF2-40B4-BE49-F238E27FC236}">
                <a16:creationId xmlns:a16="http://schemas.microsoft.com/office/drawing/2014/main" id="{6EC0EC66-E547-EB4A-8F52-4481E296D3FD}"/>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extBox 6">
            <a:extLst>
              <a:ext uri="{FF2B5EF4-FFF2-40B4-BE49-F238E27FC236}">
                <a16:creationId xmlns:a16="http://schemas.microsoft.com/office/drawing/2014/main" id="{C55D06F6-3A5A-A84F-BCFC-FC61230C34E8}"/>
              </a:ext>
            </a:extLst>
          </p:cNvPr>
          <p:cNvSpPr txBox="1"/>
          <p:nvPr/>
        </p:nvSpPr>
        <p:spPr>
          <a:xfrm>
            <a:off x="3273661" y="6456851"/>
            <a:ext cx="8918339" cy="276999"/>
          </a:xfrm>
          <a:prstGeom prst="rect">
            <a:avLst/>
          </a:prstGeom>
          <a:noFill/>
        </p:spPr>
        <p:txBody>
          <a:bodyPr wrap="none" rtlCol="0">
            <a:spAutoFit/>
          </a:bodyPr>
          <a:lstStyle/>
          <a:p>
            <a:r>
              <a:rPr lang="en-US" sz="1200" dirty="0">
                <a:hlinkClick r:id="rId4"/>
              </a:rPr>
              <a:t>https://www.migrationpolicy.org/programs/data-hub/charts/unauthorized-immigrant-populations-country-and-region-top-state-and-county</a:t>
            </a:r>
            <a:endParaRPr lang="en-US" sz="1200" dirty="0"/>
          </a:p>
        </p:txBody>
      </p:sp>
    </p:spTree>
    <p:extLst>
      <p:ext uri="{BB962C8B-B14F-4D97-AF65-F5344CB8AC3E}">
        <p14:creationId xmlns:p14="http://schemas.microsoft.com/office/powerpoint/2010/main" val="348441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CE81-6ABF-1348-91B2-A93F9178F57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y Do We Care?  Economic Implications</a:t>
            </a:r>
          </a:p>
        </p:txBody>
      </p:sp>
      <p:sp>
        <p:nvSpPr>
          <p:cNvPr id="3" name="Content Placeholder 2">
            <a:extLst>
              <a:ext uri="{FF2B5EF4-FFF2-40B4-BE49-F238E27FC236}">
                <a16:creationId xmlns:a16="http://schemas.microsoft.com/office/drawing/2014/main" id="{810242A6-158C-D24E-B5BC-1CA866666703}"/>
              </a:ext>
            </a:extLst>
          </p:cNvPr>
          <p:cNvSpPr>
            <a:spLocks noGrp="1"/>
          </p:cNvSpPr>
          <p:nvPr>
            <p:ph idx="1"/>
          </p:nvPr>
        </p:nvSpPr>
        <p:spPr>
          <a:xfrm>
            <a:off x="2688771" y="1602225"/>
            <a:ext cx="6814457" cy="4351338"/>
          </a:xfrm>
        </p:spPr>
        <p:txBody>
          <a:bodyPr/>
          <a:lstStyle/>
          <a:p>
            <a:r>
              <a:rPr lang="en-US" dirty="0"/>
              <a:t>GDP</a:t>
            </a:r>
          </a:p>
          <a:p>
            <a:r>
              <a:rPr lang="en-US" dirty="0"/>
              <a:t>Labor markets</a:t>
            </a:r>
          </a:p>
          <a:p>
            <a:r>
              <a:rPr lang="en-US" dirty="0"/>
              <a:t>Government revenue and spending</a:t>
            </a:r>
          </a:p>
          <a:p>
            <a:r>
              <a:rPr lang="en-US" dirty="0"/>
              <a:t>Crime </a:t>
            </a:r>
          </a:p>
          <a:p>
            <a:pPr marL="0" indent="0">
              <a:buNone/>
            </a:pPr>
            <a:endParaRPr lang="en-US" dirty="0"/>
          </a:p>
        </p:txBody>
      </p:sp>
      <p:sp>
        <p:nvSpPr>
          <p:cNvPr id="4" name="Slide Number Placeholder 3">
            <a:extLst>
              <a:ext uri="{FF2B5EF4-FFF2-40B4-BE49-F238E27FC236}">
                <a16:creationId xmlns:a16="http://schemas.microsoft.com/office/drawing/2014/main" id="{33FB01EB-E343-3A49-B16C-BBCD5676D86C}"/>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92506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6A8A-B2FB-E84A-8092-F417A6CBB17A}"/>
              </a:ext>
            </a:extLst>
          </p:cNvPr>
          <p:cNvSpPr>
            <a:spLocks noGrp="1"/>
          </p:cNvSpPr>
          <p:nvPr>
            <p:ph type="title"/>
          </p:nvPr>
        </p:nvSpPr>
        <p:spPr>
          <a:xfrm>
            <a:off x="838200" y="0"/>
            <a:ext cx="10556240" cy="1325563"/>
          </a:xfrm>
        </p:spPr>
        <p:txBody>
          <a:bodyPr/>
          <a:lstStyle/>
          <a:p>
            <a:r>
              <a:rPr lang="en-US" dirty="0">
                <a:solidFill>
                  <a:schemeClr val="bg1"/>
                </a:solidFill>
              </a:rPr>
              <a:t>GD</a:t>
            </a:r>
            <a:r>
              <a:rPr lang="en-US" dirty="0"/>
              <a:t>P: How Does This Work?</a:t>
            </a:r>
          </a:p>
        </p:txBody>
      </p:sp>
      <p:sp>
        <p:nvSpPr>
          <p:cNvPr id="3" name="Content Placeholder 2">
            <a:extLst>
              <a:ext uri="{FF2B5EF4-FFF2-40B4-BE49-F238E27FC236}">
                <a16:creationId xmlns:a16="http://schemas.microsoft.com/office/drawing/2014/main" id="{5E0C34B1-7664-B94A-BE13-AF97388F999E}"/>
              </a:ext>
            </a:extLst>
          </p:cNvPr>
          <p:cNvSpPr>
            <a:spLocks noGrp="1"/>
          </p:cNvSpPr>
          <p:nvPr>
            <p:ph idx="1"/>
          </p:nvPr>
        </p:nvSpPr>
        <p:spPr/>
        <p:txBody>
          <a:bodyPr/>
          <a:lstStyle/>
          <a:p>
            <a:r>
              <a:rPr lang="en-US" dirty="0"/>
              <a:t>What determines the size of an economy?</a:t>
            </a:r>
          </a:p>
          <a:p>
            <a:pPr lvl="1"/>
            <a:r>
              <a:rPr lang="en-US" dirty="0"/>
              <a:t>Technology/productivity</a:t>
            </a:r>
          </a:p>
          <a:p>
            <a:pPr lvl="1"/>
            <a:r>
              <a:rPr lang="en-US" dirty="0"/>
              <a:t>Physical capital</a:t>
            </a:r>
          </a:p>
          <a:p>
            <a:pPr lvl="1"/>
            <a:r>
              <a:rPr lang="en-US" dirty="0"/>
              <a:t>The number of workers</a:t>
            </a:r>
          </a:p>
          <a:p>
            <a:pPr lvl="2"/>
            <a:r>
              <a:rPr lang="en-US" dirty="0"/>
              <a:t>Immigration adds to the number of workers.</a:t>
            </a:r>
          </a:p>
          <a:p>
            <a:r>
              <a:rPr lang="en-US" dirty="0"/>
              <a:t>Number of immigrants in the labor force is high</a:t>
            </a:r>
          </a:p>
          <a:p>
            <a:pPr lvl="1"/>
            <a:r>
              <a:rPr lang="en-US" dirty="0"/>
              <a:t>28.2 million foreign-born persons ages 16+ in the labor force in 2018.</a:t>
            </a:r>
          </a:p>
          <a:p>
            <a:pPr lvl="1"/>
            <a:r>
              <a:rPr lang="en-US" dirty="0"/>
              <a:t>17.4% of the total US workforce (little less than 5% unauthorized) </a:t>
            </a:r>
          </a:p>
          <a:p>
            <a:r>
              <a:rPr lang="en-US" dirty="0"/>
              <a:t>Evidence</a:t>
            </a:r>
          </a:p>
          <a:p>
            <a:pPr lvl="1"/>
            <a:r>
              <a:rPr lang="en-US" dirty="0"/>
              <a:t>Immigrants added 11% to GDP ($2 trillion) in 2016.</a:t>
            </a:r>
          </a:p>
        </p:txBody>
      </p:sp>
      <p:sp>
        <p:nvSpPr>
          <p:cNvPr id="4" name="Slide Number Placeholder 3">
            <a:extLst>
              <a:ext uri="{FF2B5EF4-FFF2-40B4-BE49-F238E27FC236}">
                <a16:creationId xmlns:a16="http://schemas.microsoft.com/office/drawing/2014/main" id="{BDA2B726-8AF5-C344-AD86-78D13A16815B}"/>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29006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6E5C-22C1-294A-AA09-534D6328DB34}"/>
              </a:ext>
            </a:extLst>
          </p:cNvPr>
          <p:cNvSpPr>
            <a:spLocks noGrp="1"/>
          </p:cNvSpPr>
          <p:nvPr>
            <p:ph type="title"/>
          </p:nvPr>
        </p:nvSpPr>
        <p:spPr>
          <a:xfrm>
            <a:off x="787400" y="0"/>
            <a:ext cx="10515600" cy="1325563"/>
          </a:xfrm>
        </p:spPr>
        <p:txBody>
          <a:bodyPr/>
          <a:lstStyle/>
          <a:p>
            <a:r>
              <a:rPr lang="en-US" dirty="0">
                <a:solidFill>
                  <a:schemeClr val="bg1"/>
                </a:solidFill>
              </a:rPr>
              <a:t>Lab</a:t>
            </a:r>
            <a:r>
              <a:rPr lang="en-US" dirty="0"/>
              <a:t>or Market Implications: Complicated</a:t>
            </a:r>
          </a:p>
        </p:txBody>
      </p:sp>
      <p:sp>
        <p:nvSpPr>
          <p:cNvPr id="3" name="Content Placeholder 2">
            <a:extLst>
              <a:ext uri="{FF2B5EF4-FFF2-40B4-BE49-F238E27FC236}">
                <a16:creationId xmlns:a16="http://schemas.microsoft.com/office/drawing/2014/main" id="{F05077F8-E634-5F41-A90F-4A8ECBC6DD48}"/>
              </a:ext>
            </a:extLst>
          </p:cNvPr>
          <p:cNvSpPr>
            <a:spLocks noGrp="1"/>
          </p:cNvSpPr>
          <p:nvPr>
            <p:ph idx="1"/>
          </p:nvPr>
        </p:nvSpPr>
        <p:spPr/>
        <p:txBody>
          <a:bodyPr/>
          <a:lstStyle/>
          <a:p>
            <a:r>
              <a:rPr lang="en-US" dirty="0"/>
              <a:t>Depends on the type of immigrant: Skills/education</a:t>
            </a:r>
          </a:p>
          <a:p>
            <a:pPr lvl="1"/>
            <a:r>
              <a:rPr lang="en-US" dirty="0"/>
              <a:t>Similar to native-born population?   - Immigration surplus? </a:t>
            </a:r>
          </a:p>
          <a:p>
            <a:pPr lvl="1"/>
            <a:r>
              <a:rPr lang="en-US" dirty="0"/>
              <a:t>Low-skilled?  - increases immigration surplus</a:t>
            </a:r>
          </a:p>
          <a:p>
            <a:pPr lvl="1"/>
            <a:r>
              <a:rPr lang="en-US" dirty="0"/>
              <a:t>Highly skilled? – increases immigration surplus</a:t>
            </a:r>
          </a:p>
          <a:p>
            <a:pPr marL="457200" lvl="1" indent="0">
              <a:buNone/>
            </a:pPr>
            <a:endParaRPr lang="en-US" dirty="0"/>
          </a:p>
          <a:p>
            <a:r>
              <a:rPr lang="en-US" dirty="0"/>
              <a:t>In the long-run: Brings capital market implications</a:t>
            </a:r>
          </a:p>
          <a:p>
            <a:pPr lvl="1"/>
            <a:r>
              <a:rPr lang="en-US" dirty="0"/>
              <a:t>Expansion of capital stock through increased investments in equipment etc. </a:t>
            </a:r>
          </a:p>
        </p:txBody>
      </p:sp>
      <p:sp>
        <p:nvSpPr>
          <p:cNvPr id="4" name="Slide Number Placeholder 3">
            <a:extLst>
              <a:ext uri="{FF2B5EF4-FFF2-40B4-BE49-F238E27FC236}">
                <a16:creationId xmlns:a16="http://schemas.microsoft.com/office/drawing/2014/main" id="{60528512-04FA-144D-BFC3-F7E338B9889C}"/>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5" name="TextBox 4">
            <a:extLst>
              <a:ext uri="{FF2B5EF4-FFF2-40B4-BE49-F238E27FC236}">
                <a16:creationId xmlns:a16="http://schemas.microsoft.com/office/drawing/2014/main" id="{BBC2CCCF-25E0-0C43-AAD7-9F2EB5BD1C96}"/>
              </a:ext>
            </a:extLst>
          </p:cNvPr>
          <p:cNvSpPr txBox="1"/>
          <p:nvPr/>
        </p:nvSpPr>
        <p:spPr>
          <a:xfrm>
            <a:off x="9007773" y="6478751"/>
            <a:ext cx="2216184" cy="276999"/>
          </a:xfrm>
          <a:prstGeom prst="rect">
            <a:avLst/>
          </a:prstGeom>
          <a:noFill/>
        </p:spPr>
        <p:txBody>
          <a:bodyPr wrap="none" rtlCol="0">
            <a:spAutoFit/>
          </a:bodyPr>
          <a:lstStyle/>
          <a:p>
            <a:r>
              <a:rPr lang="en-US" sz="1200" dirty="0"/>
              <a:t>Source: Hong &amp; McLaren (2015).</a:t>
            </a:r>
          </a:p>
        </p:txBody>
      </p:sp>
    </p:spTree>
    <p:extLst>
      <p:ext uri="{BB962C8B-B14F-4D97-AF65-F5344CB8AC3E}">
        <p14:creationId xmlns:p14="http://schemas.microsoft.com/office/powerpoint/2010/main" val="3797022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General Principles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normAutofit fontScale="92500" lnSpcReduction="20000"/>
          </a:bodyPr>
          <a:lstStyle/>
          <a:p>
            <a:r>
              <a:rPr lang="en-US" dirty="0"/>
              <a:t>Short run</a:t>
            </a:r>
          </a:p>
          <a:p>
            <a:pPr lvl="1">
              <a:spcAft>
                <a:spcPts val="500"/>
              </a:spcAft>
            </a:pPr>
            <a:r>
              <a:rPr lang="en-US" dirty="0"/>
              <a:t>Harm likely to native-born workers who are similar to immigrants.</a:t>
            </a:r>
          </a:p>
          <a:p>
            <a:pPr lvl="1">
              <a:spcAft>
                <a:spcPts val="500"/>
              </a:spcAft>
            </a:pPr>
            <a:r>
              <a:rPr lang="en-US" dirty="0"/>
              <a:t>Benefit likely for other workers and owners of capital.</a:t>
            </a:r>
          </a:p>
          <a:p>
            <a:r>
              <a:rPr lang="en-US" dirty="0"/>
              <a:t>Long run</a:t>
            </a:r>
          </a:p>
          <a:p>
            <a:pPr lvl="1">
              <a:spcAft>
                <a:spcPts val="500"/>
              </a:spcAft>
            </a:pPr>
            <a:r>
              <a:rPr lang="en-US" b="1" i="1" dirty="0"/>
              <a:t>Expanded opportunities </a:t>
            </a:r>
            <a:r>
              <a:rPr lang="en-US" dirty="0"/>
              <a:t>may restore wages of harmed native-born workers.</a:t>
            </a:r>
          </a:p>
          <a:p>
            <a:pPr lvl="1">
              <a:spcAft>
                <a:spcPts val="500"/>
              </a:spcAft>
            </a:pPr>
            <a:r>
              <a:rPr lang="en-US" b="1" dirty="0"/>
              <a:t>Lower prices </a:t>
            </a:r>
            <a:r>
              <a:rPr lang="en-US" dirty="0"/>
              <a:t>in some areas will restore purchasing-power of harmed workers and others. </a:t>
            </a:r>
          </a:p>
          <a:p>
            <a:pPr lvl="1">
              <a:spcAft>
                <a:spcPts val="500"/>
              </a:spcAft>
            </a:pPr>
            <a:r>
              <a:rPr lang="en-US" dirty="0"/>
              <a:t>Inflows of other types of labor and capital may </a:t>
            </a:r>
            <a:r>
              <a:rPr lang="en-US" b="1" i="1" dirty="0"/>
              <a:t>return the economy to its pre-immigration wage structure and production patterns</a:t>
            </a:r>
            <a:r>
              <a:rPr lang="en-US" dirty="0"/>
              <a:t>, </a:t>
            </a:r>
            <a:r>
              <a:rPr lang="en-US" b="1" dirty="0"/>
              <a:t>but may also increase overall productivity. </a:t>
            </a:r>
          </a:p>
          <a:p>
            <a:pPr lvl="1">
              <a:spcAft>
                <a:spcPts val="500"/>
              </a:spcAft>
            </a:pPr>
            <a:endParaRPr lang="en-US" dirty="0"/>
          </a:p>
          <a:p>
            <a:pPr lvl="0"/>
            <a:r>
              <a:rPr lang="en-US" sz="2600" dirty="0"/>
              <a:t>Note: Repeated short run shocks can make the medium and long run look like the short run.</a:t>
            </a:r>
          </a:p>
          <a:p>
            <a:pPr lvl="1">
              <a:spcAft>
                <a:spcPts val="500"/>
              </a:spcAft>
            </a:pPr>
            <a:endParaRPr lang="en-US" dirty="0"/>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505362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err="1"/>
              <a:t>C</a:t>
            </a:r>
            <a:r>
              <a:rPr lang="en-US" dirty="0" err="1">
                <a:solidFill>
                  <a:schemeClr val="bg1"/>
                </a:solidFill>
              </a:rPr>
              <a:t>C</a:t>
            </a:r>
            <a:r>
              <a:rPr lang="en-US" dirty="0" err="1">
                <a:solidFill>
                  <a:schemeClr val="accent1">
                    <a:lumMod val="75000"/>
                  </a:schemeClr>
                </a:solidFill>
              </a:rPr>
              <a:t>onsensus</a:t>
            </a:r>
            <a:r>
              <a:rPr lang="en-US" dirty="0">
                <a:solidFill>
                  <a:schemeClr val="accent1">
                    <a:lumMod val="75000"/>
                  </a:schemeClr>
                </a:solidFill>
              </a:rPr>
              <a:t> among Economists</a:t>
            </a:r>
            <a:endParaRPr lang="en-US" dirty="0"/>
          </a:p>
        </p:txBody>
      </p:sp>
      <p:sp>
        <p:nvSpPr>
          <p:cNvPr id="3" name="Content Placeholder 2"/>
          <p:cNvSpPr>
            <a:spLocks noGrp="1"/>
          </p:cNvSpPr>
          <p:nvPr>
            <p:ph idx="1"/>
          </p:nvPr>
        </p:nvSpPr>
        <p:spPr/>
        <p:txBody>
          <a:bodyPr/>
          <a:lstStyle/>
          <a:p>
            <a:r>
              <a:rPr lang="en-US" dirty="0"/>
              <a:t>97% of economists agree or agree with provisos that immigration generally has a net positive economic effect for the US economy.</a:t>
            </a:r>
          </a:p>
          <a:p>
            <a:endParaRPr lang="en-US" dirty="0"/>
          </a:p>
          <a:p>
            <a:r>
              <a:rPr lang="en-US" dirty="0"/>
              <a:t>64% of economists disagree with the statement that easing restrictions on immigration will depress the average wage rate in the US.</a:t>
            </a:r>
          </a:p>
          <a:p>
            <a:endParaRPr lang="en-US" dirty="0"/>
          </a:p>
          <a:p>
            <a:endParaRPr lang="en-US" dirty="0"/>
          </a:p>
          <a:p>
            <a:pPr marL="0" indent="0">
              <a:buNone/>
            </a:pPr>
            <a:r>
              <a:rPr lang="en-US" sz="1200" dirty="0" err="1"/>
              <a:t>Geide</a:t>
            </a:r>
            <a:r>
              <a:rPr lang="en-US" sz="1200" dirty="0"/>
              <a:t>-Stevenson, </a:t>
            </a:r>
            <a:r>
              <a:rPr lang="en-US" sz="1200" dirty="0" err="1"/>
              <a:t>LaParraPerez</a:t>
            </a:r>
            <a:r>
              <a:rPr lang="en-US" sz="1200" dirty="0"/>
              <a:t>, (2021)</a:t>
            </a:r>
          </a:p>
        </p:txBody>
      </p:sp>
      <p:sp>
        <p:nvSpPr>
          <p:cNvPr id="4" name="Slide Number Placeholder 3"/>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51117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2D113-B15B-1C43-839B-5183D1786CE1}"/>
              </a:ext>
            </a:extLst>
          </p:cNvPr>
          <p:cNvSpPr>
            <a:spLocks noGrp="1"/>
          </p:cNvSpPr>
          <p:nvPr>
            <p:ph type="title"/>
          </p:nvPr>
        </p:nvSpPr>
        <p:spPr>
          <a:xfrm>
            <a:off x="797560" y="0"/>
            <a:ext cx="10515600" cy="1325563"/>
          </a:xfrm>
        </p:spPr>
        <p:txBody>
          <a:bodyPr/>
          <a:lstStyle/>
          <a:p>
            <a:r>
              <a:rPr lang="en-US" dirty="0">
                <a:solidFill>
                  <a:schemeClr val="bg1"/>
                </a:solidFill>
              </a:rPr>
              <a:t>Lab</a:t>
            </a:r>
            <a:r>
              <a:rPr lang="en-US" dirty="0"/>
              <a:t>or Market Implications: The Surplus</a:t>
            </a:r>
          </a:p>
        </p:txBody>
      </p:sp>
      <p:sp>
        <p:nvSpPr>
          <p:cNvPr id="3" name="Content Placeholder 2">
            <a:extLst>
              <a:ext uri="{FF2B5EF4-FFF2-40B4-BE49-F238E27FC236}">
                <a16:creationId xmlns:a16="http://schemas.microsoft.com/office/drawing/2014/main" id="{BEE7E326-7C37-DF4E-8DDF-32B8C6F6FA7B}"/>
              </a:ext>
            </a:extLst>
          </p:cNvPr>
          <p:cNvSpPr>
            <a:spLocks noGrp="1"/>
          </p:cNvSpPr>
          <p:nvPr>
            <p:ph idx="1"/>
          </p:nvPr>
        </p:nvSpPr>
        <p:spPr/>
        <p:txBody>
          <a:bodyPr>
            <a:normAutofit/>
          </a:bodyPr>
          <a:lstStyle/>
          <a:p>
            <a:r>
              <a:rPr lang="en-US" dirty="0"/>
              <a:t>The Surplus</a:t>
            </a:r>
          </a:p>
          <a:p>
            <a:pPr lvl="1"/>
            <a:r>
              <a:rPr lang="en-US" dirty="0"/>
              <a:t>Immigration CAN make all native-born workers and capital more productive.</a:t>
            </a:r>
          </a:p>
          <a:p>
            <a:pPr lvl="1"/>
            <a:r>
              <a:rPr lang="en-US" dirty="0"/>
              <a:t>This increases incomes of the native born.</a:t>
            </a:r>
          </a:p>
          <a:p>
            <a:pPr lvl="1"/>
            <a:endParaRPr lang="en-US" dirty="0"/>
          </a:p>
          <a:p>
            <a:pPr lvl="1"/>
            <a:r>
              <a:rPr lang="en-US" dirty="0"/>
              <a:t>In other words, the economy might not just get bigger, it might become more productive as well!</a:t>
            </a:r>
          </a:p>
          <a:p>
            <a:pPr lvl="1"/>
            <a:endParaRPr lang="en-US" dirty="0"/>
          </a:p>
          <a:p>
            <a:pPr lvl="1"/>
            <a:r>
              <a:rPr lang="en-US" dirty="0"/>
              <a:t>This will, on average, increase the living standards of all native-born workers and owners of capital.</a:t>
            </a:r>
          </a:p>
        </p:txBody>
      </p:sp>
      <p:sp>
        <p:nvSpPr>
          <p:cNvPr id="4" name="Slide Number Placeholder 3">
            <a:extLst>
              <a:ext uri="{FF2B5EF4-FFF2-40B4-BE49-F238E27FC236}">
                <a16:creationId xmlns:a16="http://schemas.microsoft.com/office/drawing/2014/main" id="{A01AEFBF-AC76-7C42-AD00-7D195CA33DCA}"/>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2649135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5E25-3498-7E4D-8EB9-A953205D3D16}"/>
              </a:ext>
            </a:extLst>
          </p:cNvPr>
          <p:cNvSpPr>
            <a:spLocks noGrp="1"/>
          </p:cNvSpPr>
          <p:nvPr>
            <p:ph type="title"/>
          </p:nvPr>
        </p:nvSpPr>
        <p:spPr/>
        <p:txBody>
          <a:bodyPr>
            <a:normAutofit/>
          </a:bodyPr>
          <a:lstStyle/>
          <a:p>
            <a:r>
              <a:rPr lang="en-US" sz="3800" dirty="0">
                <a:solidFill>
                  <a:schemeClr val="bg1"/>
                </a:solidFill>
              </a:rPr>
              <a:t>Lab</a:t>
            </a:r>
            <a:r>
              <a:rPr lang="en-US" sz="3800" dirty="0"/>
              <a:t>or Market Implications: Evidence of Surplus</a:t>
            </a:r>
          </a:p>
        </p:txBody>
      </p:sp>
      <p:graphicFrame>
        <p:nvGraphicFramePr>
          <p:cNvPr id="5" name="Content Placeholder 4">
            <a:extLst>
              <a:ext uri="{FF2B5EF4-FFF2-40B4-BE49-F238E27FC236}">
                <a16:creationId xmlns:a16="http://schemas.microsoft.com/office/drawing/2014/main" id="{2DC55008-2A54-8544-BFA8-F56C959834FA}"/>
              </a:ext>
            </a:extLst>
          </p:cNvPr>
          <p:cNvGraphicFramePr>
            <a:graphicFrameLocks noGrp="1"/>
          </p:cNvGraphicFramePr>
          <p:nvPr>
            <p:ph idx="1"/>
            <p:extLst>
              <p:ext uri="{D42A27DB-BD31-4B8C-83A1-F6EECF244321}">
                <p14:modId xmlns:p14="http://schemas.microsoft.com/office/powerpoint/2010/main" val="1380913978"/>
              </p:ext>
            </p:extLst>
          </p:nvPr>
        </p:nvGraphicFramePr>
        <p:xfrm>
          <a:off x="838200" y="1570038"/>
          <a:ext cx="10515600" cy="358775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593696182"/>
                    </a:ext>
                  </a:extLst>
                </a:gridCol>
                <a:gridCol w="3505200">
                  <a:extLst>
                    <a:ext uri="{9D8B030D-6E8A-4147-A177-3AD203B41FA5}">
                      <a16:colId xmlns:a16="http://schemas.microsoft.com/office/drawing/2014/main" val="3108800935"/>
                    </a:ext>
                  </a:extLst>
                </a:gridCol>
                <a:gridCol w="3505200">
                  <a:extLst>
                    <a:ext uri="{9D8B030D-6E8A-4147-A177-3AD203B41FA5}">
                      <a16:colId xmlns:a16="http://schemas.microsoft.com/office/drawing/2014/main" val="4035300010"/>
                    </a:ext>
                  </a:extLst>
                </a:gridCol>
              </a:tblGrid>
              <a:tr h="717550">
                <a:tc>
                  <a:txBody>
                    <a:bodyPr/>
                    <a:lstStyle/>
                    <a:p>
                      <a:endParaRPr lang="en-US" sz="2800" b="1" dirty="0"/>
                    </a:p>
                  </a:txBody>
                  <a:tcPr anchor="b"/>
                </a:tc>
                <a:tc gridSpan="2">
                  <a:txBody>
                    <a:bodyPr/>
                    <a:lstStyle/>
                    <a:p>
                      <a:pPr algn="ctr"/>
                      <a:r>
                        <a:rPr lang="en-US" sz="2800" b="1" dirty="0"/>
                        <a:t>Surplus: % of GDP</a:t>
                      </a:r>
                    </a:p>
                  </a:txBody>
                  <a:tcPr anchor="b"/>
                </a:tc>
                <a:tc hMerge="1">
                  <a:txBody>
                    <a:bodyPr/>
                    <a:lstStyle/>
                    <a:p>
                      <a:pPr algn="ctr"/>
                      <a:endParaRPr lang="en-US" dirty="0"/>
                    </a:p>
                  </a:txBody>
                  <a:tcPr/>
                </a:tc>
                <a:extLst>
                  <a:ext uri="{0D108BD9-81ED-4DB2-BD59-A6C34878D82A}">
                    <a16:rowId xmlns:a16="http://schemas.microsoft.com/office/drawing/2014/main" val="3958664078"/>
                  </a:ext>
                </a:extLst>
              </a:tr>
              <a:tr h="717550">
                <a:tc>
                  <a:txBody>
                    <a:bodyPr/>
                    <a:lstStyle/>
                    <a:p>
                      <a:r>
                        <a:rPr lang="en-US" sz="2800" b="1" dirty="0"/>
                        <a:t>Type of Immigrants</a:t>
                      </a:r>
                    </a:p>
                  </a:txBody>
                  <a:tcPr anchor="b"/>
                </a:tc>
                <a:tc>
                  <a:txBody>
                    <a:bodyPr/>
                    <a:lstStyle/>
                    <a:p>
                      <a:pPr algn="ctr"/>
                      <a:r>
                        <a:rPr lang="en-US" sz="2800" b="1" dirty="0"/>
                        <a:t>Short Run</a:t>
                      </a:r>
                    </a:p>
                  </a:txBody>
                  <a:tcPr anchor="b"/>
                </a:tc>
                <a:tc>
                  <a:txBody>
                    <a:bodyPr/>
                    <a:lstStyle/>
                    <a:p>
                      <a:pPr algn="ctr"/>
                      <a:r>
                        <a:rPr lang="en-US" sz="2800" b="1" dirty="0"/>
                        <a:t>Long Run</a:t>
                      </a:r>
                    </a:p>
                  </a:txBody>
                  <a:tcPr anchor="b"/>
                </a:tc>
                <a:extLst>
                  <a:ext uri="{0D108BD9-81ED-4DB2-BD59-A6C34878D82A}">
                    <a16:rowId xmlns:a16="http://schemas.microsoft.com/office/drawing/2014/main" val="754103777"/>
                  </a:ext>
                </a:extLst>
              </a:tr>
              <a:tr h="717550">
                <a:tc>
                  <a:txBody>
                    <a:bodyPr/>
                    <a:lstStyle/>
                    <a:p>
                      <a:r>
                        <a:rPr lang="en-US" sz="2800" dirty="0"/>
                        <a:t>No Skill Bias</a:t>
                      </a:r>
                    </a:p>
                  </a:txBody>
                  <a:tcPr anchor="ctr"/>
                </a:tc>
                <a:tc>
                  <a:txBody>
                    <a:bodyPr/>
                    <a:lstStyle/>
                    <a:p>
                      <a:pPr algn="ctr"/>
                      <a:r>
                        <a:rPr lang="en-US" sz="2800" dirty="0"/>
                        <a:t>0.24 to 0.50</a:t>
                      </a:r>
                    </a:p>
                  </a:txBody>
                  <a:tcPr anchor="ctr"/>
                </a:tc>
                <a:tc>
                  <a:txBody>
                    <a:bodyPr/>
                    <a:lstStyle/>
                    <a:p>
                      <a:pPr algn="ctr"/>
                      <a:r>
                        <a:rPr lang="en-US" sz="2800" dirty="0"/>
                        <a:t>0.02 to 0.03</a:t>
                      </a:r>
                    </a:p>
                  </a:txBody>
                  <a:tcPr anchor="ctr"/>
                </a:tc>
                <a:extLst>
                  <a:ext uri="{0D108BD9-81ED-4DB2-BD59-A6C34878D82A}">
                    <a16:rowId xmlns:a16="http://schemas.microsoft.com/office/drawing/2014/main" val="2067436320"/>
                  </a:ext>
                </a:extLst>
              </a:tr>
              <a:tr h="717550">
                <a:tc>
                  <a:txBody>
                    <a:bodyPr/>
                    <a:lstStyle/>
                    <a:p>
                      <a:r>
                        <a:rPr lang="en-US" sz="2800" dirty="0"/>
                        <a:t>Low skilled </a:t>
                      </a:r>
                    </a:p>
                  </a:txBody>
                  <a:tcPr anchor="ctr"/>
                </a:tc>
                <a:tc>
                  <a:txBody>
                    <a:bodyPr/>
                    <a:lstStyle/>
                    <a:p>
                      <a:pPr algn="ctr"/>
                      <a:r>
                        <a:rPr lang="en-US" sz="2800" dirty="0"/>
                        <a:t>0.45 to 0.90</a:t>
                      </a:r>
                    </a:p>
                  </a:txBody>
                  <a:tcPr anchor="ctr"/>
                </a:tc>
                <a:tc>
                  <a:txBody>
                    <a:bodyPr/>
                    <a:lstStyle/>
                    <a:p>
                      <a:pPr algn="ctr"/>
                      <a:r>
                        <a:rPr lang="en-US" sz="2800" dirty="0"/>
                        <a:t>0.42 to 0.77</a:t>
                      </a:r>
                    </a:p>
                  </a:txBody>
                  <a:tcPr anchor="ctr"/>
                </a:tc>
                <a:extLst>
                  <a:ext uri="{0D108BD9-81ED-4DB2-BD59-A6C34878D82A}">
                    <a16:rowId xmlns:a16="http://schemas.microsoft.com/office/drawing/2014/main" val="4113747512"/>
                  </a:ext>
                </a:extLst>
              </a:tr>
              <a:tr h="717550">
                <a:tc>
                  <a:txBody>
                    <a:bodyPr/>
                    <a:lstStyle/>
                    <a:p>
                      <a:r>
                        <a:rPr lang="en-US" sz="2800" dirty="0"/>
                        <a:t>Highly skilled</a:t>
                      </a:r>
                    </a:p>
                  </a:txBody>
                  <a:tcPr anchor="ctr"/>
                </a:tc>
                <a:tc>
                  <a:txBody>
                    <a:bodyPr/>
                    <a:lstStyle/>
                    <a:p>
                      <a:pPr algn="ctr"/>
                      <a:r>
                        <a:rPr lang="en-US" sz="2800" dirty="0"/>
                        <a:t>0.75 to 1.35</a:t>
                      </a:r>
                    </a:p>
                  </a:txBody>
                  <a:tcPr anchor="ctr"/>
                </a:tc>
                <a:tc>
                  <a:txBody>
                    <a:bodyPr/>
                    <a:lstStyle/>
                    <a:p>
                      <a:pPr algn="ctr"/>
                      <a:r>
                        <a:rPr lang="en-US" sz="2800" dirty="0"/>
                        <a:t>0.16 to 0.31</a:t>
                      </a:r>
                    </a:p>
                  </a:txBody>
                  <a:tcPr anchor="ctr"/>
                </a:tc>
                <a:extLst>
                  <a:ext uri="{0D108BD9-81ED-4DB2-BD59-A6C34878D82A}">
                    <a16:rowId xmlns:a16="http://schemas.microsoft.com/office/drawing/2014/main" val="2304042941"/>
                  </a:ext>
                </a:extLst>
              </a:tr>
            </a:tbl>
          </a:graphicData>
        </a:graphic>
      </p:graphicFrame>
      <p:sp>
        <p:nvSpPr>
          <p:cNvPr id="4" name="Slide Number Placeholder 3">
            <a:extLst>
              <a:ext uri="{FF2B5EF4-FFF2-40B4-BE49-F238E27FC236}">
                <a16:creationId xmlns:a16="http://schemas.microsoft.com/office/drawing/2014/main" id="{9AFED31C-6999-2D45-92B2-D9B5C045494C}"/>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6" name="TextBox 5">
            <a:extLst>
              <a:ext uri="{FF2B5EF4-FFF2-40B4-BE49-F238E27FC236}">
                <a16:creationId xmlns:a16="http://schemas.microsoft.com/office/drawing/2014/main" id="{17CEDA2D-1801-334D-8192-AAE05D63A916}"/>
              </a:ext>
            </a:extLst>
          </p:cNvPr>
          <p:cNvSpPr txBox="1"/>
          <p:nvPr/>
        </p:nvSpPr>
        <p:spPr>
          <a:xfrm>
            <a:off x="9601200" y="6483194"/>
            <a:ext cx="1752600" cy="276999"/>
          </a:xfrm>
          <a:prstGeom prst="rect">
            <a:avLst/>
          </a:prstGeom>
          <a:noFill/>
        </p:spPr>
        <p:txBody>
          <a:bodyPr wrap="square" rtlCol="0">
            <a:spAutoFit/>
          </a:bodyPr>
          <a:lstStyle/>
          <a:p>
            <a:r>
              <a:rPr lang="en-US" sz="1200" dirty="0"/>
              <a:t>Source: </a:t>
            </a:r>
            <a:r>
              <a:rPr lang="en-US" sz="1200" dirty="0" err="1"/>
              <a:t>Borjas</a:t>
            </a:r>
            <a:r>
              <a:rPr lang="en-US" sz="1200" dirty="0"/>
              <a:t> (2014a).</a:t>
            </a:r>
          </a:p>
        </p:txBody>
      </p:sp>
    </p:spTree>
    <p:extLst>
      <p:ext uri="{BB962C8B-B14F-4D97-AF65-F5344CB8AC3E}">
        <p14:creationId xmlns:p14="http://schemas.microsoft.com/office/powerpoint/2010/main" val="292734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F05E-E87C-2546-844B-714997760241}"/>
              </a:ext>
            </a:extLst>
          </p:cNvPr>
          <p:cNvSpPr>
            <a:spLocks noGrp="1"/>
          </p:cNvSpPr>
          <p:nvPr>
            <p:ph type="title"/>
          </p:nvPr>
        </p:nvSpPr>
        <p:spPr>
          <a:xfrm>
            <a:off x="787400" y="0"/>
            <a:ext cx="10515600" cy="1325563"/>
          </a:xfrm>
        </p:spPr>
        <p:txBody>
          <a:bodyPr>
            <a:normAutofit/>
          </a:bodyPr>
          <a:lstStyle/>
          <a:p>
            <a:r>
              <a:rPr lang="en-US" sz="3800" dirty="0">
                <a:solidFill>
                  <a:schemeClr val="bg1"/>
                </a:solidFill>
              </a:rPr>
              <a:t>Rec</a:t>
            </a:r>
            <a:r>
              <a:rPr lang="en-US" sz="3800" dirty="0"/>
              <a:t>ent Immigrants Are Less and More Educated</a:t>
            </a:r>
          </a:p>
        </p:txBody>
      </p:sp>
      <p:sp>
        <p:nvSpPr>
          <p:cNvPr id="4" name="Slide Number Placeholder 3">
            <a:extLst>
              <a:ext uri="{FF2B5EF4-FFF2-40B4-BE49-F238E27FC236}">
                <a16:creationId xmlns:a16="http://schemas.microsoft.com/office/drawing/2014/main" id="{72CA4AF8-45EE-D44B-B3FA-E7F87F3AAD7C}"/>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10" name="Content Placeholder 9" descr="A screenshot of a cell phone&#10;&#10;Description automatically generated">
            <a:extLst>
              <a:ext uri="{FF2B5EF4-FFF2-40B4-BE49-F238E27FC236}">
                <a16:creationId xmlns:a16="http://schemas.microsoft.com/office/drawing/2014/main" id="{9AFA260E-43BC-C94D-8D3B-C0AB9E9C709F}"/>
              </a:ext>
            </a:extLst>
          </p:cNvPr>
          <p:cNvPicPr>
            <a:picLocks noGrp="1" noChangeAspect="1"/>
          </p:cNvPicPr>
          <p:nvPr>
            <p:ph idx="1"/>
          </p:nvPr>
        </p:nvPicPr>
        <p:blipFill>
          <a:blip r:embed="rId2" r:link="rId3"/>
          <a:stretch>
            <a:fillRect/>
          </a:stretch>
        </p:blipFill>
        <p:spPr>
          <a:xfrm>
            <a:off x="2325941" y="1201026"/>
            <a:ext cx="7540118" cy="5029200"/>
          </a:xfrm>
        </p:spPr>
      </p:pic>
    </p:spTree>
    <p:extLst>
      <p:ext uri="{BB962C8B-B14F-4D97-AF65-F5344CB8AC3E}">
        <p14:creationId xmlns:p14="http://schemas.microsoft.com/office/powerpoint/2010/main" val="257265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777240" y="0"/>
            <a:ext cx="10515600" cy="1325563"/>
          </a:xfrm>
        </p:spPr>
        <p:txBody>
          <a:bodyPr/>
          <a:lstStyle/>
          <a:p>
            <a:r>
              <a:rPr lang="en-US" dirty="0">
                <a:solidFill>
                  <a:schemeClr val="bg1"/>
                </a:solidFill>
              </a:rPr>
              <a:t>Skil</a:t>
            </a:r>
            <a:r>
              <a:rPr lang="en-US" dirty="0"/>
              <a:t>led Immigrants and Innovation</a:t>
            </a:r>
          </a:p>
        </p:txBody>
      </p:sp>
      <p:sp>
        <p:nvSpPr>
          <p:cNvPr id="3" name="Content Placeholder 2">
            <a:extLst>
              <a:ext uri="{FF2B5EF4-FFF2-40B4-BE49-F238E27FC236}">
                <a16:creationId xmlns:a16="http://schemas.microsoft.com/office/drawing/2014/main" id="{467B3CE2-9C5F-AD46-95E6-9478378B70A9}"/>
              </a:ext>
            </a:extLst>
          </p:cNvPr>
          <p:cNvSpPr>
            <a:spLocks noGrp="1"/>
          </p:cNvSpPr>
          <p:nvPr>
            <p:ph idx="1"/>
          </p:nvPr>
        </p:nvSpPr>
        <p:spPr/>
        <p:txBody>
          <a:bodyPr>
            <a:normAutofit/>
          </a:bodyPr>
          <a:lstStyle/>
          <a:p>
            <a:r>
              <a:rPr lang="en-US" dirty="0"/>
              <a:t>1% increase in the share of the immigrant college graduate population</a:t>
            </a:r>
          </a:p>
          <a:p>
            <a:pPr lvl="1"/>
            <a:r>
              <a:rPr lang="en-US" dirty="0"/>
              <a:t>9-18% increase in patenting per capita</a:t>
            </a:r>
          </a:p>
          <a:p>
            <a:pPr lvl="1"/>
            <a:r>
              <a:rPr lang="en-US" dirty="0"/>
              <a:t>Increased </a:t>
            </a:r>
            <a:r>
              <a:rPr lang="en-US"/>
              <a:t>immigration increases </a:t>
            </a:r>
            <a:r>
              <a:rPr lang="en-US" dirty="0"/>
              <a:t>patenting by native-born population</a:t>
            </a:r>
          </a:p>
          <a:p>
            <a:pPr lvl="1"/>
            <a:r>
              <a:rPr lang="en-US" dirty="0"/>
              <a:t>Nonetheless, the effect is positive</a:t>
            </a:r>
          </a:p>
          <a:p>
            <a:r>
              <a:rPr lang="en-US" dirty="0"/>
              <a:t>In the 1990s</a:t>
            </a:r>
          </a:p>
          <a:p>
            <a:pPr lvl="1"/>
            <a:r>
              <a:rPr lang="en-US" dirty="0"/>
              <a:t>Increased skilled immigration can account for one-third of increased patenting in that decade.</a:t>
            </a:r>
          </a:p>
          <a:p>
            <a:pPr lvl="1"/>
            <a:r>
              <a:rPr lang="en-US" dirty="0"/>
              <a:t>This translates into a 1.4-2.5% increase in GDP per capita by the end of the decade.</a:t>
            </a:r>
          </a:p>
        </p:txBody>
      </p:sp>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1153716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D97F7-C173-3844-BA1F-9FFA56F7438E}"/>
              </a:ext>
            </a:extLst>
          </p:cNvPr>
          <p:cNvSpPr>
            <a:spLocks noGrp="1"/>
          </p:cNvSpPr>
          <p:nvPr>
            <p:ph type="title"/>
          </p:nvPr>
        </p:nvSpPr>
        <p:spPr>
          <a:xfrm>
            <a:off x="848360" y="0"/>
            <a:ext cx="10515600" cy="1325563"/>
          </a:xfrm>
        </p:spPr>
        <p:txBody>
          <a:bodyPr/>
          <a:lstStyle/>
          <a:p>
            <a:r>
              <a:rPr lang="en-US" dirty="0">
                <a:solidFill>
                  <a:schemeClr val="bg1"/>
                </a:solidFill>
              </a:rPr>
              <a:t> Im</a:t>
            </a:r>
            <a:r>
              <a:rPr lang="en-US" dirty="0"/>
              <a:t>migrants and Entrepreneurship</a:t>
            </a:r>
          </a:p>
        </p:txBody>
      </p:sp>
      <p:pic>
        <p:nvPicPr>
          <p:cNvPr id="6" name="Content Placeholder 5" descr="A screenshot of a cell phone&#10;&#10;Description automatically generated">
            <a:extLst>
              <a:ext uri="{FF2B5EF4-FFF2-40B4-BE49-F238E27FC236}">
                <a16:creationId xmlns:a16="http://schemas.microsoft.com/office/drawing/2014/main" id="{26ED0094-8411-9141-9AB3-58E4CAE425F8}"/>
              </a:ext>
            </a:extLst>
          </p:cNvPr>
          <p:cNvPicPr>
            <a:picLocks noGrp="1" noChangeAspect="1"/>
          </p:cNvPicPr>
          <p:nvPr>
            <p:ph idx="1"/>
          </p:nvPr>
        </p:nvPicPr>
        <p:blipFill>
          <a:blip r:embed="rId2"/>
          <a:stretch>
            <a:fillRect/>
          </a:stretch>
        </p:blipFill>
        <p:spPr>
          <a:xfrm>
            <a:off x="2247780" y="1562708"/>
            <a:ext cx="7696439" cy="4667518"/>
          </a:xfrm>
        </p:spPr>
      </p:pic>
      <p:sp>
        <p:nvSpPr>
          <p:cNvPr id="4" name="Slide Number Placeholder 3">
            <a:extLst>
              <a:ext uri="{FF2B5EF4-FFF2-40B4-BE49-F238E27FC236}">
                <a16:creationId xmlns:a16="http://schemas.microsoft.com/office/drawing/2014/main" id="{A207D936-0061-B645-AA1F-E3A0D795C01F}"/>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extBox 6">
            <a:extLst>
              <a:ext uri="{FF2B5EF4-FFF2-40B4-BE49-F238E27FC236}">
                <a16:creationId xmlns:a16="http://schemas.microsoft.com/office/drawing/2014/main" id="{585D4698-A432-4741-9100-E4DD992576A8}"/>
              </a:ext>
            </a:extLst>
          </p:cNvPr>
          <p:cNvSpPr txBox="1"/>
          <p:nvPr/>
        </p:nvSpPr>
        <p:spPr>
          <a:xfrm>
            <a:off x="3794824" y="1117759"/>
            <a:ext cx="4602350" cy="461665"/>
          </a:xfrm>
          <a:prstGeom prst="rect">
            <a:avLst/>
          </a:prstGeom>
          <a:noFill/>
        </p:spPr>
        <p:txBody>
          <a:bodyPr wrap="none" rtlCol="0">
            <a:spAutoFit/>
          </a:bodyPr>
          <a:lstStyle/>
          <a:p>
            <a:r>
              <a:rPr lang="en-US" sz="2400" b="1" dirty="0"/>
              <a:t>Self-Employment Rates by Nativity</a:t>
            </a:r>
          </a:p>
        </p:txBody>
      </p:sp>
      <p:sp>
        <p:nvSpPr>
          <p:cNvPr id="8" name="TextBox 7">
            <a:extLst>
              <a:ext uri="{FF2B5EF4-FFF2-40B4-BE49-F238E27FC236}">
                <a16:creationId xmlns:a16="http://schemas.microsoft.com/office/drawing/2014/main" id="{3F6BC315-3302-4F4F-BBB9-933B04F246C1}"/>
              </a:ext>
            </a:extLst>
          </p:cNvPr>
          <p:cNvSpPr txBox="1"/>
          <p:nvPr/>
        </p:nvSpPr>
        <p:spPr>
          <a:xfrm>
            <a:off x="7215809" y="6484087"/>
            <a:ext cx="4253947" cy="276999"/>
          </a:xfrm>
          <a:prstGeom prst="rect">
            <a:avLst/>
          </a:prstGeom>
          <a:noFill/>
        </p:spPr>
        <p:txBody>
          <a:bodyPr wrap="square" rtlCol="0">
            <a:spAutoFit/>
          </a:bodyPr>
          <a:lstStyle/>
          <a:p>
            <a:r>
              <a:rPr lang="en-US" sz="1200" dirty="0"/>
              <a:t>Source: Magnus Lofstrom from Current Population Survey Data.</a:t>
            </a:r>
          </a:p>
        </p:txBody>
      </p:sp>
    </p:spTree>
    <p:extLst>
      <p:ext uri="{BB962C8B-B14F-4D97-AF65-F5344CB8AC3E}">
        <p14:creationId xmlns:p14="http://schemas.microsoft.com/office/powerpoint/2010/main" val="343363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E0F3E6-EBA2-774C-B166-CC29C0F74968}"/>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3" name="Picture 2">
            <a:extLst>
              <a:ext uri="{FF2B5EF4-FFF2-40B4-BE49-F238E27FC236}">
                <a16:creationId xmlns:a16="http://schemas.microsoft.com/office/drawing/2014/main" id="{99F0E544-5627-B442-A496-C3B953DEA701}"/>
              </a:ext>
            </a:extLst>
          </p:cNvPr>
          <p:cNvPicPr>
            <a:picLocks noChangeAspect="1"/>
          </p:cNvPicPr>
          <p:nvPr/>
        </p:nvPicPr>
        <p:blipFill>
          <a:blip r:embed="rId2"/>
          <a:stretch>
            <a:fillRect/>
          </a:stretch>
        </p:blipFill>
        <p:spPr>
          <a:xfrm>
            <a:off x="1206843" y="714633"/>
            <a:ext cx="1524000" cy="1524000"/>
          </a:xfrm>
          <a:prstGeom prst="rect">
            <a:avLst/>
          </a:prstGeom>
        </p:spPr>
      </p:pic>
      <p:pic>
        <p:nvPicPr>
          <p:cNvPr id="4" name="Picture 3">
            <a:extLst>
              <a:ext uri="{FF2B5EF4-FFF2-40B4-BE49-F238E27FC236}">
                <a16:creationId xmlns:a16="http://schemas.microsoft.com/office/drawing/2014/main" id="{A3AB6DAB-C88A-9C4F-80E4-ABFCE8864A8B}"/>
              </a:ext>
            </a:extLst>
          </p:cNvPr>
          <p:cNvPicPr>
            <a:picLocks noChangeAspect="1"/>
          </p:cNvPicPr>
          <p:nvPr/>
        </p:nvPicPr>
        <p:blipFill>
          <a:blip r:embed="rId3"/>
          <a:stretch>
            <a:fillRect/>
          </a:stretch>
        </p:blipFill>
        <p:spPr>
          <a:xfrm>
            <a:off x="4676861" y="2235584"/>
            <a:ext cx="1464104" cy="1464104"/>
          </a:xfrm>
          <a:prstGeom prst="rect">
            <a:avLst/>
          </a:prstGeom>
        </p:spPr>
      </p:pic>
      <p:pic>
        <p:nvPicPr>
          <p:cNvPr id="5" name="Picture 4">
            <a:extLst>
              <a:ext uri="{FF2B5EF4-FFF2-40B4-BE49-F238E27FC236}">
                <a16:creationId xmlns:a16="http://schemas.microsoft.com/office/drawing/2014/main" id="{CE89D2D6-11FB-F948-88D1-9F5280F6278E}"/>
              </a:ext>
            </a:extLst>
          </p:cNvPr>
          <p:cNvPicPr>
            <a:picLocks noChangeAspect="1"/>
          </p:cNvPicPr>
          <p:nvPr/>
        </p:nvPicPr>
        <p:blipFill>
          <a:blip r:embed="rId4"/>
          <a:stretch>
            <a:fillRect/>
          </a:stretch>
        </p:blipFill>
        <p:spPr>
          <a:xfrm>
            <a:off x="4002251" y="262649"/>
            <a:ext cx="5270500" cy="1536700"/>
          </a:xfrm>
          <a:prstGeom prst="rect">
            <a:avLst/>
          </a:prstGeom>
        </p:spPr>
      </p:pic>
      <p:pic>
        <p:nvPicPr>
          <p:cNvPr id="6" name="Picture 5">
            <a:extLst>
              <a:ext uri="{FF2B5EF4-FFF2-40B4-BE49-F238E27FC236}">
                <a16:creationId xmlns:a16="http://schemas.microsoft.com/office/drawing/2014/main" id="{3E8653C4-6E11-2D41-8FEC-C44E496A3320}"/>
              </a:ext>
            </a:extLst>
          </p:cNvPr>
          <p:cNvPicPr>
            <a:picLocks noChangeAspect="1"/>
          </p:cNvPicPr>
          <p:nvPr/>
        </p:nvPicPr>
        <p:blipFill>
          <a:blip r:embed="rId5"/>
          <a:stretch>
            <a:fillRect/>
          </a:stretch>
        </p:blipFill>
        <p:spPr>
          <a:xfrm>
            <a:off x="6233847" y="1603633"/>
            <a:ext cx="5118100" cy="1270000"/>
          </a:xfrm>
          <a:prstGeom prst="rect">
            <a:avLst/>
          </a:prstGeom>
        </p:spPr>
      </p:pic>
      <p:pic>
        <p:nvPicPr>
          <p:cNvPr id="7" name="Picture 6">
            <a:extLst>
              <a:ext uri="{FF2B5EF4-FFF2-40B4-BE49-F238E27FC236}">
                <a16:creationId xmlns:a16="http://schemas.microsoft.com/office/drawing/2014/main" id="{B04A39D8-15C1-4941-BFA1-71579A219077}"/>
              </a:ext>
            </a:extLst>
          </p:cNvPr>
          <p:cNvPicPr>
            <a:picLocks noChangeAspect="1"/>
          </p:cNvPicPr>
          <p:nvPr/>
        </p:nvPicPr>
        <p:blipFill>
          <a:blip r:embed="rId6"/>
          <a:stretch>
            <a:fillRect/>
          </a:stretch>
        </p:blipFill>
        <p:spPr>
          <a:xfrm>
            <a:off x="7972854" y="4362706"/>
            <a:ext cx="3172941" cy="1586471"/>
          </a:xfrm>
          <a:prstGeom prst="rect">
            <a:avLst/>
          </a:prstGeom>
        </p:spPr>
      </p:pic>
      <p:pic>
        <p:nvPicPr>
          <p:cNvPr id="8" name="Picture 7">
            <a:extLst>
              <a:ext uri="{FF2B5EF4-FFF2-40B4-BE49-F238E27FC236}">
                <a16:creationId xmlns:a16="http://schemas.microsoft.com/office/drawing/2014/main" id="{924DFF07-8C9D-704D-81E5-9D767E78ADBD}"/>
              </a:ext>
            </a:extLst>
          </p:cNvPr>
          <p:cNvPicPr>
            <a:picLocks noChangeAspect="1"/>
          </p:cNvPicPr>
          <p:nvPr/>
        </p:nvPicPr>
        <p:blipFill>
          <a:blip r:embed="rId7"/>
          <a:stretch>
            <a:fillRect/>
          </a:stretch>
        </p:blipFill>
        <p:spPr>
          <a:xfrm>
            <a:off x="4605500" y="5254367"/>
            <a:ext cx="2032001" cy="745924"/>
          </a:xfrm>
          <a:prstGeom prst="rect">
            <a:avLst/>
          </a:prstGeom>
        </p:spPr>
      </p:pic>
      <p:pic>
        <p:nvPicPr>
          <p:cNvPr id="9" name="Picture 8">
            <a:extLst>
              <a:ext uri="{FF2B5EF4-FFF2-40B4-BE49-F238E27FC236}">
                <a16:creationId xmlns:a16="http://schemas.microsoft.com/office/drawing/2014/main" id="{E1CFD0A7-B105-F146-97BF-39BA3419DDB7}"/>
              </a:ext>
            </a:extLst>
          </p:cNvPr>
          <p:cNvPicPr>
            <a:picLocks noChangeAspect="1"/>
          </p:cNvPicPr>
          <p:nvPr/>
        </p:nvPicPr>
        <p:blipFill>
          <a:blip r:embed="rId8"/>
          <a:stretch>
            <a:fillRect/>
          </a:stretch>
        </p:blipFill>
        <p:spPr>
          <a:xfrm>
            <a:off x="967947" y="3717914"/>
            <a:ext cx="3637553" cy="689146"/>
          </a:xfrm>
          <a:prstGeom prst="rect">
            <a:avLst/>
          </a:prstGeom>
        </p:spPr>
      </p:pic>
      <p:pic>
        <p:nvPicPr>
          <p:cNvPr id="10" name="Picture 9">
            <a:extLst>
              <a:ext uri="{FF2B5EF4-FFF2-40B4-BE49-F238E27FC236}">
                <a16:creationId xmlns:a16="http://schemas.microsoft.com/office/drawing/2014/main" id="{52E96618-1786-AB4C-AB13-E1BBD6E23ABC}"/>
              </a:ext>
            </a:extLst>
          </p:cNvPr>
          <p:cNvPicPr>
            <a:picLocks noChangeAspect="1"/>
          </p:cNvPicPr>
          <p:nvPr/>
        </p:nvPicPr>
        <p:blipFill>
          <a:blip r:embed="rId9"/>
          <a:stretch>
            <a:fillRect/>
          </a:stretch>
        </p:blipFill>
        <p:spPr>
          <a:xfrm>
            <a:off x="8543016" y="2475622"/>
            <a:ext cx="1320800" cy="1625600"/>
          </a:xfrm>
          <a:prstGeom prst="rect">
            <a:avLst/>
          </a:prstGeom>
        </p:spPr>
      </p:pic>
      <p:pic>
        <p:nvPicPr>
          <p:cNvPr id="12" name="Picture 11">
            <a:extLst>
              <a:ext uri="{FF2B5EF4-FFF2-40B4-BE49-F238E27FC236}">
                <a16:creationId xmlns:a16="http://schemas.microsoft.com/office/drawing/2014/main" id="{4745A7AA-9619-2148-88D2-89973BA95B3C}"/>
              </a:ext>
            </a:extLst>
          </p:cNvPr>
          <p:cNvPicPr>
            <a:picLocks noChangeAspect="1"/>
          </p:cNvPicPr>
          <p:nvPr/>
        </p:nvPicPr>
        <p:blipFill>
          <a:blip r:embed="rId10"/>
          <a:stretch>
            <a:fillRect/>
          </a:stretch>
        </p:blipFill>
        <p:spPr>
          <a:xfrm>
            <a:off x="2838568" y="501817"/>
            <a:ext cx="1586471" cy="1586471"/>
          </a:xfrm>
          <a:prstGeom prst="rect">
            <a:avLst/>
          </a:prstGeom>
        </p:spPr>
      </p:pic>
      <p:pic>
        <p:nvPicPr>
          <p:cNvPr id="13" name="Picture 12">
            <a:extLst>
              <a:ext uri="{FF2B5EF4-FFF2-40B4-BE49-F238E27FC236}">
                <a16:creationId xmlns:a16="http://schemas.microsoft.com/office/drawing/2014/main" id="{B24043D7-BBC0-AF4F-AF48-AF30223C9521}"/>
              </a:ext>
            </a:extLst>
          </p:cNvPr>
          <p:cNvPicPr>
            <a:picLocks noChangeAspect="1"/>
          </p:cNvPicPr>
          <p:nvPr/>
        </p:nvPicPr>
        <p:blipFill>
          <a:blip r:embed="rId11"/>
          <a:stretch>
            <a:fillRect/>
          </a:stretch>
        </p:blipFill>
        <p:spPr>
          <a:xfrm>
            <a:off x="1776256" y="4387591"/>
            <a:ext cx="1536700" cy="1536700"/>
          </a:xfrm>
          <a:prstGeom prst="rect">
            <a:avLst/>
          </a:prstGeom>
        </p:spPr>
      </p:pic>
      <p:pic>
        <p:nvPicPr>
          <p:cNvPr id="14" name="Picture 13">
            <a:extLst>
              <a:ext uri="{FF2B5EF4-FFF2-40B4-BE49-F238E27FC236}">
                <a16:creationId xmlns:a16="http://schemas.microsoft.com/office/drawing/2014/main" id="{A9282C07-5F5B-D646-B00E-AE5F05805693}"/>
              </a:ext>
            </a:extLst>
          </p:cNvPr>
          <p:cNvPicPr>
            <a:picLocks noChangeAspect="1"/>
          </p:cNvPicPr>
          <p:nvPr/>
        </p:nvPicPr>
        <p:blipFill>
          <a:blip r:embed="rId12"/>
          <a:stretch>
            <a:fillRect/>
          </a:stretch>
        </p:blipFill>
        <p:spPr>
          <a:xfrm>
            <a:off x="1501139" y="2506385"/>
            <a:ext cx="2446638" cy="922503"/>
          </a:xfrm>
          <a:prstGeom prst="rect">
            <a:avLst/>
          </a:prstGeom>
        </p:spPr>
      </p:pic>
      <p:pic>
        <p:nvPicPr>
          <p:cNvPr id="15" name="Picture 14">
            <a:extLst>
              <a:ext uri="{FF2B5EF4-FFF2-40B4-BE49-F238E27FC236}">
                <a16:creationId xmlns:a16="http://schemas.microsoft.com/office/drawing/2014/main" id="{CF7F57E1-1BC7-FD4E-B4D0-84BD196F65DB}"/>
              </a:ext>
            </a:extLst>
          </p:cNvPr>
          <p:cNvPicPr>
            <a:picLocks noChangeAspect="1"/>
          </p:cNvPicPr>
          <p:nvPr/>
        </p:nvPicPr>
        <p:blipFill>
          <a:blip r:embed="rId13"/>
          <a:stretch>
            <a:fillRect/>
          </a:stretch>
        </p:blipFill>
        <p:spPr>
          <a:xfrm>
            <a:off x="6096000" y="3429000"/>
            <a:ext cx="1428750" cy="1428750"/>
          </a:xfrm>
          <a:prstGeom prst="rect">
            <a:avLst/>
          </a:prstGeom>
        </p:spPr>
      </p:pic>
      <p:pic>
        <p:nvPicPr>
          <p:cNvPr id="16" name="Picture 15">
            <a:extLst>
              <a:ext uri="{FF2B5EF4-FFF2-40B4-BE49-F238E27FC236}">
                <a16:creationId xmlns:a16="http://schemas.microsoft.com/office/drawing/2014/main" id="{5C01ACA5-00CE-0141-8B3A-6EADD27D73D4}"/>
              </a:ext>
            </a:extLst>
          </p:cNvPr>
          <p:cNvPicPr>
            <a:picLocks noChangeAspect="1"/>
          </p:cNvPicPr>
          <p:nvPr/>
        </p:nvPicPr>
        <p:blipFill>
          <a:blip r:embed="rId14"/>
          <a:stretch>
            <a:fillRect/>
          </a:stretch>
        </p:blipFill>
        <p:spPr>
          <a:xfrm>
            <a:off x="9110603" y="163731"/>
            <a:ext cx="1315995" cy="1614201"/>
          </a:xfrm>
          <a:prstGeom prst="rect">
            <a:avLst/>
          </a:prstGeom>
        </p:spPr>
      </p:pic>
      <p:pic>
        <p:nvPicPr>
          <p:cNvPr id="17" name="Picture 16">
            <a:extLst>
              <a:ext uri="{FF2B5EF4-FFF2-40B4-BE49-F238E27FC236}">
                <a16:creationId xmlns:a16="http://schemas.microsoft.com/office/drawing/2014/main" id="{9E12D05A-48BD-5545-AEB7-0D35C6CA2C73}"/>
              </a:ext>
            </a:extLst>
          </p:cNvPr>
          <p:cNvPicPr>
            <a:picLocks noChangeAspect="1"/>
          </p:cNvPicPr>
          <p:nvPr/>
        </p:nvPicPr>
        <p:blipFill>
          <a:blip r:embed="rId15"/>
          <a:stretch>
            <a:fillRect/>
          </a:stretch>
        </p:blipFill>
        <p:spPr>
          <a:xfrm>
            <a:off x="10587201" y="2436941"/>
            <a:ext cx="1428750" cy="1428750"/>
          </a:xfrm>
          <a:prstGeom prst="rect">
            <a:avLst/>
          </a:prstGeom>
        </p:spPr>
      </p:pic>
    </p:spTree>
    <p:extLst>
      <p:ext uri="{BB962C8B-B14F-4D97-AF65-F5344CB8AC3E}">
        <p14:creationId xmlns:p14="http://schemas.microsoft.com/office/powerpoint/2010/main" val="2408239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D690-F5BE-E446-98AF-862F6F0C32AC}"/>
              </a:ext>
            </a:extLst>
          </p:cNvPr>
          <p:cNvSpPr>
            <a:spLocks noGrp="1"/>
          </p:cNvSpPr>
          <p:nvPr>
            <p:ph type="title"/>
          </p:nvPr>
        </p:nvSpPr>
        <p:spPr>
          <a:xfrm>
            <a:off x="838200" y="298170"/>
            <a:ext cx="10515600" cy="1325563"/>
          </a:xfrm>
        </p:spPr>
        <p:txBody>
          <a:bodyPr>
            <a:normAutofit/>
          </a:bodyPr>
          <a:lstStyle/>
          <a:p>
            <a:r>
              <a:rPr lang="en-US" sz="3800" dirty="0">
                <a:solidFill>
                  <a:schemeClr val="bg1"/>
                </a:solidFill>
              </a:rPr>
              <a:t>For</a:t>
            </a:r>
            <a:r>
              <a:rPr lang="en-US" sz="3800" dirty="0"/>
              <a:t>tune 500: First- and Second-Generation Founders</a:t>
            </a:r>
          </a:p>
        </p:txBody>
      </p:sp>
      <p:pic>
        <p:nvPicPr>
          <p:cNvPr id="6" name="Content Placeholder 5" descr="A close up of a logo&#10;&#10;Description automatically generated">
            <a:extLst>
              <a:ext uri="{FF2B5EF4-FFF2-40B4-BE49-F238E27FC236}">
                <a16:creationId xmlns:a16="http://schemas.microsoft.com/office/drawing/2014/main" id="{41278525-D509-4046-B572-9C529BDA7AB6}"/>
              </a:ext>
            </a:extLst>
          </p:cNvPr>
          <p:cNvPicPr>
            <a:picLocks noGrp="1" noChangeAspect="1"/>
          </p:cNvPicPr>
          <p:nvPr>
            <p:ph idx="1"/>
          </p:nvPr>
        </p:nvPicPr>
        <p:blipFill>
          <a:blip r:embed="rId2"/>
          <a:stretch>
            <a:fillRect/>
          </a:stretch>
        </p:blipFill>
        <p:spPr>
          <a:xfrm>
            <a:off x="4271584" y="926706"/>
            <a:ext cx="4387047" cy="5303520"/>
          </a:xfrm>
        </p:spPr>
      </p:pic>
      <p:sp>
        <p:nvSpPr>
          <p:cNvPr id="4" name="Slide Number Placeholder 3">
            <a:extLst>
              <a:ext uri="{FF2B5EF4-FFF2-40B4-BE49-F238E27FC236}">
                <a16:creationId xmlns:a16="http://schemas.microsoft.com/office/drawing/2014/main" id="{51E23983-C667-CB43-B3EA-85C55A59F453}"/>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190762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93E5-95A3-7C4C-95E6-161EEE68C4EF}"/>
              </a:ext>
            </a:extLst>
          </p:cNvPr>
          <p:cNvSpPr>
            <a:spLocks noGrp="1"/>
          </p:cNvSpPr>
          <p:nvPr>
            <p:ph type="title"/>
          </p:nvPr>
        </p:nvSpPr>
        <p:spPr>
          <a:xfrm>
            <a:off x="787400" y="0"/>
            <a:ext cx="10515600" cy="1325563"/>
          </a:xfrm>
        </p:spPr>
        <p:txBody>
          <a:bodyPr/>
          <a:lstStyle/>
          <a:p>
            <a:r>
              <a:rPr lang="en-US" dirty="0">
                <a:solidFill>
                  <a:schemeClr val="bg1"/>
                </a:solidFill>
              </a:rPr>
              <a:t>Gov</a:t>
            </a:r>
            <a:r>
              <a:rPr lang="en-US" dirty="0">
                <a:solidFill>
                  <a:schemeClr val="accent1">
                    <a:lumMod val="75000"/>
                  </a:schemeClr>
                </a:solidFill>
              </a:rPr>
              <a:t>ernment Revenues versus Expenditures</a:t>
            </a:r>
            <a:endParaRPr lang="en-US" dirty="0"/>
          </a:p>
        </p:txBody>
      </p:sp>
      <p:sp>
        <p:nvSpPr>
          <p:cNvPr id="3" name="Content Placeholder 2">
            <a:extLst>
              <a:ext uri="{FF2B5EF4-FFF2-40B4-BE49-F238E27FC236}">
                <a16:creationId xmlns:a16="http://schemas.microsoft.com/office/drawing/2014/main" id="{4112E27E-5310-3A4E-91F2-02C6FAC64C62}"/>
              </a:ext>
            </a:extLst>
          </p:cNvPr>
          <p:cNvSpPr>
            <a:spLocks noGrp="1"/>
          </p:cNvSpPr>
          <p:nvPr>
            <p:ph idx="1"/>
          </p:nvPr>
        </p:nvSpPr>
        <p:spPr/>
        <p:txBody>
          <a:bodyPr>
            <a:normAutofit/>
          </a:bodyPr>
          <a:lstStyle/>
          <a:p>
            <a:r>
              <a:rPr lang="en-US" dirty="0"/>
              <a:t>Basic Question:</a:t>
            </a:r>
          </a:p>
          <a:p>
            <a:pPr lvl="1"/>
            <a:r>
              <a:rPr lang="en-US" dirty="0"/>
              <a:t>What are the taxes (income, sales, and other) immigrants pay vs. government expenditures on public benefits and services they receive. </a:t>
            </a:r>
          </a:p>
          <a:p>
            <a:pPr marL="457200" lvl="1" indent="0">
              <a:buNone/>
            </a:pPr>
            <a:endParaRPr lang="en-US" dirty="0"/>
          </a:p>
          <a:p>
            <a:r>
              <a:rPr lang="en-US" dirty="0"/>
              <a:t>More complicated:</a:t>
            </a:r>
          </a:p>
          <a:p>
            <a:pPr lvl="1"/>
            <a:r>
              <a:rPr lang="en-US" dirty="0"/>
              <a:t>Immigrants also affect the fiscal equation for many native-born residents.</a:t>
            </a:r>
          </a:p>
          <a:p>
            <a:pPr lvl="2"/>
            <a:r>
              <a:rPr lang="en-US" dirty="0"/>
              <a:t>Indirectly through labor and capital markets.</a:t>
            </a:r>
          </a:p>
          <a:p>
            <a:pPr lvl="2"/>
            <a:r>
              <a:rPr lang="en-US" dirty="0"/>
              <a:t>Changes in wages and the return to capital.</a:t>
            </a:r>
          </a:p>
        </p:txBody>
      </p:sp>
      <p:sp>
        <p:nvSpPr>
          <p:cNvPr id="4" name="Slide Number Placeholder 3">
            <a:extLst>
              <a:ext uri="{FF2B5EF4-FFF2-40B4-BE49-F238E27FC236}">
                <a16:creationId xmlns:a16="http://schemas.microsoft.com/office/drawing/2014/main" id="{AA673F82-C020-F648-99EE-C19203A39960}"/>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657421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3425-C70D-5340-A888-A1D0EFF72453}"/>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Do We Know?</a:t>
            </a:r>
          </a:p>
        </p:txBody>
      </p:sp>
      <p:sp>
        <p:nvSpPr>
          <p:cNvPr id="3" name="Content Placeholder 2">
            <a:extLst>
              <a:ext uri="{FF2B5EF4-FFF2-40B4-BE49-F238E27FC236}">
                <a16:creationId xmlns:a16="http://schemas.microsoft.com/office/drawing/2014/main" id="{A76B08CD-79B5-114D-900F-7D33C1AF3A0E}"/>
              </a:ext>
            </a:extLst>
          </p:cNvPr>
          <p:cNvSpPr>
            <a:spLocks noGrp="1"/>
          </p:cNvSpPr>
          <p:nvPr>
            <p:ph idx="1"/>
          </p:nvPr>
        </p:nvSpPr>
        <p:spPr/>
        <p:txBody>
          <a:bodyPr/>
          <a:lstStyle/>
          <a:p>
            <a:r>
              <a:rPr lang="en-US" dirty="0"/>
              <a:t>Immigrants who arrive while of working age:</a:t>
            </a:r>
          </a:p>
          <a:p>
            <a:pPr lvl="1"/>
            <a:r>
              <a:rPr lang="en-US" dirty="0"/>
              <a:t>Are, on average, net contributors.</a:t>
            </a:r>
          </a:p>
          <a:p>
            <a:pPr lvl="1"/>
            <a:r>
              <a:rPr lang="en-US" dirty="0"/>
              <a:t>21-year-old with a high school diploma: +$126,000 over a lifetime</a:t>
            </a:r>
          </a:p>
          <a:p>
            <a:pPr lvl="2"/>
            <a:r>
              <a:rPr lang="en-US" dirty="0"/>
              <a:t>Though this value gradually declines with age at arrival.</a:t>
            </a:r>
          </a:p>
          <a:p>
            <a:pPr lvl="2"/>
            <a:r>
              <a:rPr lang="en-US" dirty="0"/>
              <a:t>Turns negative for arrivals of age 35+</a:t>
            </a:r>
          </a:p>
          <a:p>
            <a:r>
              <a:rPr lang="en-US" dirty="0"/>
              <a:t>Net contribution crucially depends on characteristics</a:t>
            </a:r>
          </a:p>
          <a:p>
            <a:pPr lvl="1"/>
            <a:r>
              <a:rPr lang="en-US" dirty="0"/>
              <a:t>Age distribution, family composition, health status, fertility patterns</a:t>
            </a:r>
          </a:p>
          <a:p>
            <a:pPr lvl="1"/>
            <a:r>
              <a:rPr lang="en-US" dirty="0"/>
              <a:t>Temporary or permanent relocation</a:t>
            </a:r>
          </a:p>
          <a:p>
            <a:pPr lvl="1"/>
            <a:r>
              <a:rPr lang="en-US" dirty="0"/>
              <a:t>Employment in the legal labor market</a:t>
            </a:r>
          </a:p>
          <a:p>
            <a:pPr lvl="1"/>
            <a:r>
              <a:rPr lang="en-US" dirty="0"/>
              <a:t>Authorized or unauthorized</a:t>
            </a:r>
          </a:p>
        </p:txBody>
      </p:sp>
      <p:sp>
        <p:nvSpPr>
          <p:cNvPr id="4" name="Slide Number Placeholder 3">
            <a:extLst>
              <a:ext uri="{FF2B5EF4-FFF2-40B4-BE49-F238E27FC236}">
                <a16:creationId xmlns:a16="http://schemas.microsoft.com/office/drawing/2014/main" id="{28A68A18-D2C3-4D47-8900-D04C984EA9AD}"/>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220754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EF8F-0DD3-8940-A910-A8B2199AD1A3}"/>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Major Federal Programs</a:t>
            </a:r>
          </a:p>
        </p:txBody>
      </p:sp>
      <p:sp>
        <p:nvSpPr>
          <p:cNvPr id="3" name="Content Placeholder 2">
            <a:extLst>
              <a:ext uri="{FF2B5EF4-FFF2-40B4-BE49-F238E27FC236}">
                <a16:creationId xmlns:a16="http://schemas.microsoft.com/office/drawing/2014/main" id="{1D1A28D5-66D0-1E40-8B1E-8F953E510CED}"/>
              </a:ext>
            </a:extLst>
          </p:cNvPr>
          <p:cNvSpPr>
            <a:spLocks noGrp="1"/>
          </p:cNvSpPr>
          <p:nvPr>
            <p:ph idx="1"/>
          </p:nvPr>
        </p:nvSpPr>
        <p:spPr/>
        <p:txBody>
          <a:bodyPr/>
          <a:lstStyle/>
          <a:p>
            <a:r>
              <a:rPr lang="en-US" dirty="0"/>
              <a:t>Documented immigrants are less likely to use Social Security and Medicare.</a:t>
            </a:r>
          </a:p>
          <a:p>
            <a:endParaRPr lang="en-US" dirty="0"/>
          </a:p>
          <a:p>
            <a:r>
              <a:rPr lang="en-US" dirty="0"/>
              <a:t>Unauthorized immigrants are ineligible.</a:t>
            </a:r>
          </a:p>
          <a:p>
            <a:pPr lvl="1"/>
            <a:r>
              <a:rPr lang="en-US" dirty="0"/>
              <a:t>They may pay into the system but cannot receive benefits.</a:t>
            </a:r>
          </a:p>
          <a:p>
            <a:pPr marL="0" indent="0">
              <a:buNone/>
            </a:pPr>
            <a:endParaRPr lang="en-US" dirty="0"/>
          </a:p>
          <a:p>
            <a:r>
              <a:rPr lang="en-US" dirty="0"/>
              <a:t>Medicaid: not available to legal residents for the first five years.</a:t>
            </a:r>
          </a:p>
          <a:p>
            <a:pPr marL="457200" lvl="1" indent="0">
              <a:buNone/>
            </a:pPr>
            <a:endParaRPr lang="en-US" dirty="0"/>
          </a:p>
          <a:p>
            <a:r>
              <a:rPr lang="en-US" dirty="0"/>
              <a:t>Provide a source of revenue for an aging population.</a:t>
            </a:r>
          </a:p>
        </p:txBody>
      </p:sp>
      <p:sp>
        <p:nvSpPr>
          <p:cNvPr id="4" name="Slide Number Placeholder 3">
            <a:extLst>
              <a:ext uri="{FF2B5EF4-FFF2-40B4-BE49-F238E27FC236}">
                <a16:creationId xmlns:a16="http://schemas.microsoft.com/office/drawing/2014/main" id="{7E2A6789-06B2-2D4D-8B55-94E977B2D88C}"/>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278544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DB36-3ADF-9D4D-AA3D-A2E9E0215BD5}"/>
              </a:ext>
            </a:extLst>
          </p:cNvPr>
          <p:cNvSpPr>
            <a:spLocks noGrp="1"/>
          </p:cNvSpPr>
          <p:nvPr>
            <p:ph type="title"/>
          </p:nvPr>
        </p:nvSpPr>
        <p:spPr>
          <a:xfrm>
            <a:off x="858520" y="0"/>
            <a:ext cx="10515600" cy="1325563"/>
          </a:xfrm>
        </p:spPr>
        <p:txBody>
          <a:bodyPr/>
          <a:lstStyle/>
          <a:p>
            <a:r>
              <a:rPr lang="en-US" dirty="0">
                <a:solidFill>
                  <a:schemeClr val="bg1"/>
                </a:solidFill>
              </a:rPr>
              <a:t> Im</a:t>
            </a:r>
            <a:r>
              <a:rPr lang="en-US" dirty="0"/>
              <a:t>plications for Social Security</a:t>
            </a:r>
          </a:p>
        </p:txBody>
      </p:sp>
      <p:pic>
        <p:nvPicPr>
          <p:cNvPr id="6" name="Content Placeholder 5" descr="A close up of a map&#10;&#10;Description automatically generated">
            <a:extLst>
              <a:ext uri="{FF2B5EF4-FFF2-40B4-BE49-F238E27FC236}">
                <a16:creationId xmlns:a16="http://schemas.microsoft.com/office/drawing/2014/main" id="{EECCBD09-726E-FC43-8996-4E1F2C319775}"/>
              </a:ext>
            </a:extLst>
          </p:cNvPr>
          <p:cNvPicPr>
            <a:picLocks noGrp="1" noChangeAspect="1"/>
          </p:cNvPicPr>
          <p:nvPr>
            <p:ph idx="1"/>
          </p:nvPr>
        </p:nvPicPr>
        <p:blipFill>
          <a:blip r:embed="rId3"/>
          <a:stretch>
            <a:fillRect/>
          </a:stretch>
        </p:blipFill>
        <p:spPr>
          <a:xfrm>
            <a:off x="2838855" y="1325563"/>
            <a:ext cx="6514289" cy="4800600"/>
          </a:xfrm>
        </p:spPr>
      </p:pic>
      <p:sp>
        <p:nvSpPr>
          <p:cNvPr id="4" name="Slide Number Placeholder 3">
            <a:extLst>
              <a:ext uri="{FF2B5EF4-FFF2-40B4-BE49-F238E27FC236}">
                <a16:creationId xmlns:a16="http://schemas.microsoft.com/office/drawing/2014/main" id="{85202C15-554E-AF4D-80F6-886F2FD95F9F}"/>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7" name="TextBox 6">
            <a:extLst>
              <a:ext uri="{FF2B5EF4-FFF2-40B4-BE49-F238E27FC236}">
                <a16:creationId xmlns:a16="http://schemas.microsoft.com/office/drawing/2014/main" id="{1FE82D8F-9841-084D-B20A-89742894878A}"/>
              </a:ext>
            </a:extLst>
          </p:cNvPr>
          <p:cNvSpPr txBox="1"/>
          <p:nvPr/>
        </p:nvSpPr>
        <p:spPr>
          <a:xfrm>
            <a:off x="3208342" y="956231"/>
            <a:ext cx="5008679" cy="369332"/>
          </a:xfrm>
          <a:prstGeom prst="rect">
            <a:avLst/>
          </a:prstGeom>
          <a:noFill/>
        </p:spPr>
        <p:txBody>
          <a:bodyPr wrap="none" rtlCol="0">
            <a:spAutoFit/>
          </a:bodyPr>
          <a:lstStyle/>
          <a:p>
            <a:r>
              <a:rPr lang="en-US" dirty="0"/>
              <a:t>Population Age 65+ per 100 of Working Age (25-64)</a:t>
            </a:r>
          </a:p>
        </p:txBody>
      </p:sp>
      <p:sp>
        <p:nvSpPr>
          <p:cNvPr id="8" name="TextBox 7">
            <a:extLst>
              <a:ext uri="{FF2B5EF4-FFF2-40B4-BE49-F238E27FC236}">
                <a16:creationId xmlns:a16="http://schemas.microsoft.com/office/drawing/2014/main" id="{656F23E4-2487-F94D-9E39-056CF9A25681}"/>
              </a:ext>
            </a:extLst>
          </p:cNvPr>
          <p:cNvSpPr txBox="1"/>
          <p:nvPr/>
        </p:nvSpPr>
        <p:spPr>
          <a:xfrm>
            <a:off x="9547384" y="6560914"/>
            <a:ext cx="2069156" cy="276999"/>
          </a:xfrm>
          <a:prstGeom prst="rect">
            <a:avLst/>
          </a:prstGeom>
          <a:noFill/>
        </p:spPr>
        <p:txBody>
          <a:bodyPr wrap="none" rtlCol="0">
            <a:spAutoFit/>
          </a:bodyPr>
          <a:lstStyle/>
          <a:p>
            <a:r>
              <a:rPr lang="en-US" sz="1200" dirty="0"/>
              <a:t>Source: </a:t>
            </a:r>
            <a:r>
              <a:rPr lang="en-US" sz="1200" dirty="0" err="1"/>
              <a:t>Blau</a:t>
            </a:r>
            <a:r>
              <a:rPr lang="en-US" sz="1200" dirty="0"/>
              <a:t> &amp; Mackie (2017).</a:t>
            </a:r>
          </a:p>
        </p:txBody>
      </p:sp>
    </p:spTree>
    <p:extLst>
      <p:ext uri="{BB962C8B-B14F-4D97-AF65-F5344CB8AC3E}">
        <p14:creationId xmlns:p14="http://schemas.microsoft.com/office/powerpoint/2010/main" val="3529528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FD38-EE29-0B46-9A7F-53F46F33E4B8}"/>
              </a:ext>
            </a:extLst>
          </p:cNvPr>
          <p:cNvSpPr>
            <a:spLocks noGrp="1"/>
          </p:cNvSpPr>
          <p:nvPr>
            <p:ph type="title"/>
          </p:nvPr>
        </p:nvSpPr>
        <p:spPr>
          <a:xfrm>
            <a:off x="807720" y="0"/>
            <a:ext cx="10515600" cy="1325563"/>
          </a:xfrm>
        </p:spPr>
        <p:txBody>
          <a:bodyPr/>
          <a:lstStyle/>
          <a:p>
            <a:r>
              <a:rPr lang="en-US" dirty="0">
                <a:solidFill>
                  <a:schemeClr val="bg1"/>
                </a:solidFill>
              </a:rPr>
              <a:t>Bot</a:t>
            </a:r>
            <a:r>
              <a:rPr lang="en-US" dirty="0"/>
              <a:t>tom Line/Consensus of Estimates</a:t>
            </a:r>
          </a:p>
        </p:txBody>
      </p:sp>
      <p:sp>
        <p:nvSpPr>
          <p:cNvPr id="3" name="Content Placeholder 2">
            <a:extLst>
              <a:ext uri="{FF2B5EF4-FFF2-40B4-BE49-F238E27FC236}">
                <a16:creationId xmlns:a16="http://schemas.microsoft.com/office/drawing/2014/main" id="{38F5AE7C-6F2A-024C-906E-5FF43F4DC325}"/>
              </a:ext>
            </a:extLst>
          </p:cNvPr>
          <p:cNvSpPr>
            <a:spLocks noGrp="1"/>
          </p:cNvSpPr>
          <p:nvPr>
            <p:ph idx="1"/>
          </p:nvPr>
        </p:nvSpPr>
        <p:spPr/>
        <p:txBody>
          <a:bodyPr/>
          <a:lstStyle/>
          <a:p>
            <a:r>
              <a:rPr lang="en-US" dirty="0"/>
              <a:t>Federal level: fiscal impact is generally positive.</a:t>
            </a:r>
          </a:p>
          <a:p>
            <a:endParaRPr lang="en-US" dirty="0"/>
          </a:p>
          <a:p>
            <a:r>
              <a:rPr lang="en-US" dirty="0"/>
              <a:t>State and local level: typically negative fiscal impact.</a:t>
            </a:r>
          </a:p>
        </p:txBody>
      </p:sp>
      <p:sp>
        <p:nvSpPr>
          <p:cNvPr id="4" name="Slide Number Placeholder 3">
            <a:extLst>
              <a:ext uri="{FF2B5EF4-FFF2-40B4-BE49-F238E27FC236}">
                <a16:creationId xmlns:a16="http://schemas.microsoft.com/office/drawing/2014/main" id="{6CB44A18-E47E-BD47-8301-67DF6E5135D9}"/>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1488468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52 members</a:t>
            </a:r>
          </a:p>
          <a:p>
            <a:pPr lvl="1"/>
            <a:r>
              <a:rPr lang="en-US" dirty="0"/>
              <a:t>2 Fed chairs: Janet Yellen, Ben Bernanke</a:t>
            </a:r>
          </a:p>
          <a:p>
            <a:pPr lvl="1"/>
            <a:r>
              <a:rPr lang="en-US" dirty="0"/>
              <a:t>6 chairs of the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520+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66999-4EB3-7F4A-A98A-E3796995D28A}"/>
              </a:ext>
            </a:extLst>
          </p:cNvPr>
          <p:cNvSpPr>
            <a:spLocks noGrp="1"/>
          </p:cNvSpPr>
          <p:nvPr>
            <p:ph type="title"/>
          </p:nvPr>
        </p:nvSpPr>
        <p:spPr>
          <a:xfrm>
            <a:off x="970280" y="0"/>
            <a:ext cx="10515600" cy="1325563"/>
          </a:xfrm>
        </p:spPr>
        <p:txBody>
          <a:bodyPr/>
          <a:lstStyle/>
          <a:p>
            <a:r>
              <a:rPr lang="en-US" dirty="0">
                <a:solidFill>
                  <a:schemeClr val="bg1"/>
                </a:solidFill>
              </a:rPr>
              <a:t>Im</a:t>
            </a:r>
            <a:r>
              <a:rPr lang="en-US" dirty="0"/>
              <a:t>migrants and Crime Rates</a:t>
            </a:r>
          </a:p>
        </p:txBody>
      </p:sp>
      <p:sp>
        <p:nvSpPr>
          <p:cNvPr id="3" name="Content Placeholder 2">
            <a:extLst>
              <a:ext uri="{FF2B5EF4-FFF2-40B4-BE49-F238E27FC236}">
                <a16:creationId xmlns:a16="http://schemas.microsoft.com/office/drawing/2014/main" id="{E175EB3A-0072-1849-937B-6B6795501CEF}"/>
              </a:ext>
            </a:extLst>
          </p:cNvPr>
          <p:cNvSpPr>
            <a:spLocks noGrp="1"/>
          </p:cNvSpPr>
          <p:nvPr>
            <p:ph idx="1"/>
          </p:nvPr>
        </p:nvSpPr>
        <p:spPr/>
        <p:txBody>
          <a:bodyPr>
            <a:normAutofit fontScale="85000" lnSpcReduction="20000"/>
          </a:bodyPr>
          <a:lstStyle/>
          <a:p>
            <a:r>
              <a:rPr lang="en-US" dirty="0"/>
              <a:t>Conventional wisdom:</a:t>
            </a:r>
          </a:p>
          <a:p>
            <a:pPr marL="0" indent="0">
              <a:buNone/>
            </a:pPr>
            <a:endParaRPr lang="en-US" dirty="0"/>
          </a:p>
          <a:p>
            <a:pPr lvl="1"/>
            <a:r>
              <a:rPr lang="en-US" dirty="0"/>
              <a:t>Immigrants commit crimes more frequently than do native born residents.</a:t>
            </a:r>
          </a:p>
          <a:p>
            <a:pPr lvl="1"/>
            <a:endParaRPr lang="en-US" dirty="0"/>
          </a:p>
          <a:p>
            <a:pPr lvl="1"/>
            <a:r>
              <a:rPr lang="en-US" dirty="0"/>
              <a:t>Rising immigration leads to rising crime.</a:t>
            </a:r>
          </a:p>
          <a:p>
            <a:endParaRPr lang="en-US" dirty="0"/>
          </a:p>
          <a:p>
            <a:r>
              <a:rPr lang="en-US" dirty="0"/>
              <a:t>What do the data say?</a:t>
            </a:r>
          </a:p>
          <a:p>
            <a:pPr marL="0" indent="0">
              <a:buNone/>
            </a:pPr>
            <a:endParaRPr lang="en-US" dirty="0"/>
          </a:p>
          <a:p>
            <a:pPr lvl="1"/>
            <a:r>
              <a:rPr lang="en-US" dirty="0"/>
              <a:t>Rates of incarceration are lower for the foreign born than US born.</a:t>
            </a:r>
          </a:p>
          <a:p>
            <a:pPr marL="0" indent="0">
              <a:buNone/>
            </a:pPr>
            <a:endParaRPr lang="en-US" dirty="0"/>
          </a:p>
          <a:p>
            <a:pPr lvl="1"/>
            <a:r>
              <a:rPr lang="en-US" dirty="0"/>
              <a:t>Neighborhoods with more immigrants have lower crime rates.</a:t>
            </a:r>
          </a:p>
          <a:p>
            <a:pPr lvl="1"/>
            <a:endParaRPr lang="en-US" dirty="0"/>
          </a:p>
          <a:p>
            <a:pPr lvl="1"/>
            <a:r>
              <a:rPr lang="en-US" dirty="0"/>
              <a:t>There is no evidence that deporting noncitizen </a:t>
            </a:r>
            <a:r>
              <a:rPr lang="en-US"/>
              <a:t>immigrants affects crime rates.</a:t>
            </a:r>
            <a:endParaRPr lang="en-US" dirty="0"/>
          </a:p>
        </p:txBody>
      </p:sp>
      <p:sp>
        <p:nvSpPr>
          <p:cNvPr id="4" name="Slide Number Placeholder 3">
            <a:extLst>
              <a:ext uri="{FF2B5EF4-FFF2-40B4-BE49-F238E27FC236}">
                <a16:creationId xmlns:a16="http://schemas.microsoft.com/office/drawing/2014/main" id="{A69A3795-6C27-4245-A88F-29544E04B901}"/>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711619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C22B-2790-864C-B049-D426D1214F33}"/>
              </a:ext>
            </a:extLst>
          </p:cNvPr>
          <p:cNvSpPr>
            <a:spLocks noGrp="1"/>
          </p:cNvSpPr>
          <p:nvPr>
            <p:ph type="title"/>
          </p:nvPr>
        </p:nvSpPr>
        <p:spPr>
          <a:xfrm>
            <a:off x="939800" y="0"/>
            <a:ext cx="10515600" cy="1325563"/>
          </a:xfrm>
        </p:spPr>
        <p:txBody>
          <a:bodyPr/>
          <a:lstStyle/>
          <a:p>
            <a:r>
              <a:rPr lang="en-US" dirty="0">
                <a:solidFill>
                  <a:schemeClr val="bg1"/>
                </a:solidFill>
              </a:rPr>
              <a:t>Cri</a:t>
            </a:r>
            <a:r>
              <a:rPr lang="en-US" dirty="0"/>
              <a:t>me: Incarceration Rates in California</a:t>
            </a:r>
          </a:p>
        </p:txBody>
      </p:sp>
      <p:pic>
        <p:nvPicPr>
          <p:cNvPr id="6" name="Content Placeholder 5" descr="A screenshot of a cell phone&#10;&#10;Description automatically generated">
            <a:extLst>
              <a:ext uri="{FF2B5EF4-FFF2-40B4-BE49-F238E27FC236}">
                <a16:creationId xmlns:a16="http://schemas.microsoft.com/office/drawing/2014/main" id="{0481BE87-BD3B-014D-B981-ABBAC28AEB85}"/>
              </a:ext>
            </a:extLst>
          </p:cNvPr>
          <p:cNvPicPr>
            <a:picLocks noGrp="1" noChangeAspect="1"/>
          </p:cNvPicPr>
          <p:nvPr>
            <p:ph idx="1"/>
          </p:nvPr>
        </p:nvPicPr>
        <p:blipFill>
          <a:blip r:embed="rId2" r:link="rId3"/>
          <a:stretch>
            <a:fillRect/>
          </a:stretch>
        </p:blipFill>
        <p:spPr>
          <a:xfrm>
            <a:off x="1455632" y="1325563"/>
            <a:ext cx="9280736" cy="4521689"/>
          </a:xfrm>
        </p:spPr>
      </p:pic>
      <p:sp>
        <p:nvSpPr>
          <p:cNvPr id="4" name="Slide Number Placeholder 3">
            <a:extLst>
              <a:ext uri="{FF2B5EF4-FFF2-40B4-BE49-F238E27FC236}">
                <a16:creationId xmlns:a16="http://schemas.microsoft.com/office/drawing/2014/main" id="{0792B877-9BD1-6444-928C-0066438FE6A6}"/>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7" name="TextBox 6">
            <a:extLst>
              <a:ext uri="{FF2B5EF4-FFF2-40B4-BE49-F238E27FC236}">
                <a16:creationId xmlns:a16="http://schemas.microsoft.com/office/drawing/2014/main" id="{AADF1F3E-4714-124F-8521-876E4795F2D6}"/>
              </a:ext>
            </a:extLst>
          </p:cNvPr>
          <p:cNvSpPr txBox="1"/>
          <p:nvPr/>
        </p:nvSpPr>
        <p:spPr>
          <a:xfrm>
            <a:off x="9272750" y="6456851"/>
            <a:ext cx="2182649" cy="276999"/>
          </a:xfrm>
          <a:prstGeom prst="rect">
            <a:avLst/>
          </a:prstGeom>
          <a:noFill/>
        </p:spPr>
        <p:txBody>
          <a:bodyPr wrap="square" rtlCol="0">
            <a:spAutoFit/>
          </a:bodyPr>
          <a:lstStyle/>
          <a:p>
            <a:r>
              <a:rPr lang="en-US" sz="1200" dirty="0"/>
              <a:t>Source: Butcher &amp; </a:t>
            </a:r>
            <a:r>
              <a:rPr lang="en-US" sz="1200" dirty="0" err="1"/>
              <a:t>Piehl</a:t>
            </a:r>
            <a:r>
              <a:rPr lang="en-US" sz="1200" dirty="0"/>
              <a:t> (2008).</a:t>
            </a:r>
          </a:p>
        </p:txBody>
      </p:sp>
    </p:spTree>
    <p:extLst>
      <p:ext uri="{BB962C8B-B14F-4D97-AF65-F5344CB8AC3E}">
        <p14:creationId xmlns:p14="http://schemas.microsoft.com/office/powerpoint/2010/main" val="641633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12C1-C6D7-4B43-9602-189F80AF1A2D}"/>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4F946F1A-DA04-D943-AE89-F0CB74DD3781}"/>
              </a:ext>
            </a:extLst>
          </p:cNvPr>
          <p:cNvSpPr>
            <a:spLocks noGrp="1"/>
          </p:cNvSpPr>
          <p:nvPr>
            <p:ph idx="1"/>
          </p:nvPr>
        </p:nvSpPr>
        <p:spPr/>
        <p:txBody>
          <a:bodyPr/>
          <a:lstStyle/>
          <a:p>
            <a:pPr>
              <a:spcAft>
                <a:spcPts val="1000"/>
              </a:spcAft>
            </a:pPr>
            <a:r>
              <a:rPr lang="en-US" dirty="0"/>
              <a:t>Immigration should be thought of as increasing the population of the United States.</a:t>
            </a:r>
          </a:p>
          <a:p>
            <a:pPr>
              <a:spcAft>
                <a:spcPts val="1000"/>
              </a:spcAft>
            </a:pPr>
            <a:r>
              <a:rPr lang="en-US" dirty="0"/>
              <a:t>This brings economic growth and opportunity, just as does increasing the native-born population.</a:t>
            </a:r>
          </a:p>
          <a:p>
            <a:pPr>
              <a:spcAft>
                <a:spcPts val="1000"/>
              </a:spcAft>
            </a:pPr>
            <a:r>
              <a:rPr lang="en-US" dirty="0"/>
              <a:t>Including unauthorized immigrants, the supply of low-skilled workers is increased</a:t>
            </a:r>
          </a:p>
          <a:p>
            <a:pPr lvl="1">
              <a:spcAft>
                <a:spcPts val="1000"/>
              </a:spcAft>
            </a:pPr>
            <a:r>
              <a:rPr lang="en-US" dirty="0"/>
              <a:t>This may lower the wages of low-skilled workers (temporarily) </a:t>
            </a:r>
          </a:p>
          <a:p>
            <a:pPr lvl="1">
              <a:spcAft>
                <a:spcPts val="1000"/>
              </a:spcAft>
            </a:pPr>
            <a:r>
              <a:rPr lang="en-US" dirty="0"/>
              <a:t>But also increases labor force participation among highly skilled workers.</a:t>
            </a:r>
          </a:p>
        </p:txBody>
      </p:sp>
      <p:sp>
        <p:nvSpPr>
          <p:cNvPr id="4" name="Slide Number Placeholder 3">
            <a:extLst>
              <a:ext uri="{FF2B5EF4-FFF2-40B4-BE49-F238E27FC236}">
                <a16:creationId xmlns:a16="http://schemas.microsoft.com/office/drawing/2014/main" id="{C0F7256D-1FE7-6B41-8975-1BC961212B20}"/>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2851475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56920" y="0"/>
            <a:ext cx="10515600" cy="1325563"/>
          </a:xfrm>
        </p:spPr>
        <p:txBody>
          <a:bodyPr/>
          <a:lstStyle/>
          <a:p>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957927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890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p:txBody>
          <a:bodyPr/>
          <a:lstStyle/>
          <a:p>
            <a:pPr>
              <a:spcAft>
                <a:spcPts val="1000"/>
              </a:spcAft>
            </a:pPr>
            <a:r>
              <a:rPr lang="en-US" dirty="0"/>
              <a:t>US Economy</a:t>
            </a:r>
          </a:p>
          <a:p>
            <a:pPr>
              <a:spcAft>
                <a:spcPts val="1000"/>
              </a:spcAft>
            </a:pPr>
            <a:r>
              <a:rPr lang="en-US" dirty="0"/>
              <a:t>Economic Inequality</a:t>
            </a:r>
          </a:p>
          <a:p>
            <a:pPr>
              <a:spcAft>
                <a:spcPts val="1000"/>
              </a:spcAft>
            </a:pPr>
            <a:r>
              <a:rPr lang="en-US" dirty="0"/>
              <a:t>Climate Change</a:t>
            </a:r>
          </a:p>
          <a:p>
            <a:pPr>
              <a:spcAft>
                <a:spcPts val="1000"/>
              </a:spcAft>
            </a:pPr>
            <a:r>
              <a:rPr lang="en-US" dirty="0"/>
              <a:t>US Social Policy</a:t>
            </a:r>
          </a:p>
          <a:p>
            <a:pPr>
              <a:spcAft>
                <a:spcPts val="1000"/>
              </a:spcAft>
            </a:pPr>
            <a:r>
              <a:rPr lang="en-US" dirty="0"/>
              <a:t>Trade and Globalization</a:t>
            </a:r>
          </a:p>
          <a:p>
            <a:pPr>
              <a:spcAft>
                <a:spcPts val="1000"/>
              </a:spcAft>
            </a:pPr>
            <a:r>
              <a:rPr lang="en-US" dirty="0"/>
              <a:t>Economic Mobility</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p:txBody>
          <a:bodyPr/>
          <a:lstStyle/>
          <a:p>
            <a:pPr>
              <a:spcAft>
                <a:spcPts val="1000"/>
              </a:spcAft>
            </a:pPr>
            <a:r>
              <a:rPr lang="en-US" dirty="0"/>
              <a:t>Trade Wars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a:t>Autonomous Vehicles</a:t>
            </a:r>
            <a:endParaRPr lang="en-US" dirty="0"/>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153408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20000"/>
          </a:bodyPr>
          <a:lstStyle/>
          <a:p>
            <a:r>
              <a:rPr lang="en-US" dirty="0"/>
              <a:t>This slide deck was authored by:</a:t>
            </a:r>
          </a:p>
          <a:p>
            <a:pPr lvl="1"/>
            <a:r>
              <a:rPr lang="en-US" dirty="0"/>
              <a:t>Anna Maria </a:t>
            </a:r>
            <a:r>
              <a:rPr lang="en-US" dirty="0" err="1"/>
              <a:t>Mayda</a:t>
            </a:r>
            <a:r>
              <a:rPr lang="en-US" dirty="0"/>
              <a:t>, Georgetown University</a:t>
            </a:r>
          </a:p>
          <a:p>
            <a:pPr lvl="1"/>
            <a:r>
              <a:rPr lang="en-US" dirty="0"/>
              <a:t>Robert </a:t>
            </a:r>
            <a:r>
              <a:rPr lang="en-US" dirty="0" err="1"/>
              <a:t>Gitter</a:t>
            </a:r>
            <a:r>
              <a:rPr lang="en-US" dirty="0"/>
              <a:t>, Ohio Wesleyan University</a:t>
            </a:r>
          </a:p>
          <a:p>
            <a:pPr lvl="1"/>
            <a:r>
              <a:rPr lang="en-US" dirty="0"/>
              <a:t>Roger White, Whittier College</a:t>
            </a:r>
          </a:p>
          <a:p>
            <a:r>
              <a:rPr lang="en-US" dirty="0"/>
              <a:t>This slide deck was reviewed by:</a:t>
            </a:r>
          </a:p>
          <a:p>
            <a:pPr lvl="1"/>
            <a:r>
              <a:rPr lang="en-US" dirty="0"/>
              <a:t>Kirk Doran, Notre Dame</a:t>
            </a:r>
          </a:p>
          <a:p>
            <a:pPr lvl="1"/>
            <a:r>
              <a:rPr lang="en-US" dirty="0"/>
              <a:t>Ethan Lewis, Dartmouth College</a:t>
            </a:r>
          </a:p>
          <a:p>
            <a:r>
              <a:rPr lang="en-US" dirty="0"/>
              <a:t>Disclaimer</a:t>
            </a:r>
          </a:p>
          <a:p>
            <a:pPr lvl="1"/>
            <a:r>
              <a:rPr lang="en-US" dirty="0"/>
              <a:t>NEED presentations are designed to be nonpartisan.</a:t>
            </a:r>
          </a:p>
          <a:p>
            <a:pPr lvl="1"/>
            <a:r>
              <a:rPr lang="en-US" dirty="0"/>
              <a:t>It is, however, inevitable that presenters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372572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5" y="0"/>
            <a:ext cx="10515600" cy="1325563"/>
          </a:xfrm>
        </p:spPr>
        <p:txBody>
          <a:bodyPr/>
          <a:lstStyle/>
          <a:p>
            <a:r>
              <a:rPr lang="en-US" dirty="0">
                <a:solidFill>
                  <a:schemeClr val="bg1"/>
                </a:solidFill>
              </a:rPr>
              <a:t>Out</a:t>
            </a:r>
            <a:r>
              <a:rPr lang="en-US" dirty="0"/>
              <a:t>line</a:t>
            </a:r>
          </a:p>
        </p:txBody>
      </p:sp>
      <p:sp>
        <p:nvSpPr>
          <p:cNvPr id="3" name="Content Placeholder 2"/>
          <p:cNvSpPr>
            <a:spLocks noGrp="1"/>
          </p:cNvSpPr>
          <p:nvPr>
            <p:ph idx="1"/>
          </p:nvPr>
        </p:nvSpPr>
        <p:spPr>
          <a:xfrm>
            <a:off x="2626272" y="1325563"/>
            <a:ext cx="6939455" cy="4351338"/>
          </a:xfrm>
        </p:spPr>
        <p:txBody>
          <a:bodyPr/>
          <a:lstStyle/>
          <a:p>
            <a:r>
              <a:rPr lang="en-US" dirty="0"/>
              <a:t>History/Data of immigration to the US</a:t>
            </a:r>
          </a:p>
          <a:p>
            <a:r>
              <a:rPr lang="en-US" dirty="0"/>
              <a:t>Economics of immigration</a:t>
            </a:r>
          </a:p>
        </p:txBody>
      </p:sp>
    </p:spTree>
    <p:extLst>
      <p:ext uri="{BB962C8B-B14F-4D97-AF65-F5344CB8AC3E}">
        <p14:creationId xmlns:p14="http://schemas.microsoft.com/office/powerpoint/2010/main" val="3466196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EC69-55E7-4A45-9CA0-3A49C1AA2ED5}"/>
              </a:ext>
            </a:extLst>
          </p:cNvPr>
          <p:cNvSpPr>
            <a:spLocks noGrp="1"/>
          </p:cNvSpPr>
          <p:nvPr>
            <p:ph type="title"/>
          </p:nvPr>
        </p:nvSpPr>
        <p:spPr>
          <a:xfrm>
            <a:off x="746760" y="0"/>
            <a:ext cx="10515600" cy="1325563"/>
          </a:xfrm>
        </p:spPr>
        <p:txBody>
          <a:bodyPr/>
          <a:lstStyle/>
          <a:p>
            <a:r>
              <a:rPr lang="en-US" dirty="0">
                <a:solidFill>
                  <a:schemeClr val="bg1"/>
                </a:solidFill>
              </a:rPr>
              <a:t>Hist</a:t>
            </a:r>
            <a:r>
              <a:rPr lang="en-US" dirty="0"/>
              <a:t>orical Trends in Authorized Immigration</a:t>
            </a:r>
          </a:p>
        </p:txBody>
      </p:sp>
      <p:pic>
        <p:nvPicPr>
          <p:cNvPr id="6" name="Content Placeholder 5" descr="A screenshot of a cell phone&#10;&#10;Description automatically generated">
            <a:extLst>
              <a:ext uri="{FF2B5EF4-FFF2-40B4-BE49-F238E27FC236}">
                <a16:creationId xmlns:a16="http://schemas.microsoft.com/office/drawing/2014/main" id="{13175C31-3680-2645-B6C4-F6A3F74638AD}"/>
              </a:ext>
            </a:extLst>
          </p:cNvPr>
          <p:cNvPicPr>
            <a:picLocks noGrp="1" noChangeAspect="1"/>
          </p:cNvPicPr>
          <p:nvPr>
            <p:ph idx="1"/>
          </p:nvPr>
        </p:nvPicPr>
        <p:blipFill>
          <a:blip r:embed="rId3" r:link="rId4"/>
          <a:stretch>
            <a:fillRect/>
          </a:stretch>
        </p:blipFill>
        <p:spPr>
          <a:xfrm>
            <a:off x="2639691" y="1149982"/>
            <a:ext cx="6912618" cy="5029200"/>
          </a:xfrm>
        </p:spPr>
      </p:pic>
      <p:sp>
        <p:nvSpPr>
          <p:cNvPr id="4" name="Slide Number Placeholder 3">
            <a:extLst>
              <a:ext uri="{FF2B5EF4-FFF2-40B4-BE49-F238E27FC236}">
                <a16:creationId xmlns:a16="http://schemas.microsoft.com/office/drawing/2014/main" id="{18D7EF5F-3CB5-9446-8305-021AD612A1F6}"/>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extBox 6">
            <a:extLst>
              <a:ext uri="{FF2B5EF4-FFF2-40B4-BE49-F238E27FC236}">
                <a16:creationId xmlns:a16="http://schemas.microsoft.com/office/drawing/2014/main" id="{DB978E4D-56BD-C649-80AA-19D764C81147}"/>
              </a:ext>
            </a:extLst>
          </p:cNvPr>
          <p:cNvSpPr txBox="1"/>
          <p:nvPr/>
        </p:nvSpPr>
        <p:spPr>
          <a:xfrm>
            <a:off x="7518400" y="6456851"/>
            <a:ext cx="4137992" cy="276999"/>
          </a:xfrm>
          <a:prstGeom prst="rect">
            <a:avLst/>
          </a:prstGeom>
          <a:noFill/>
        </p:spPr>
        <p:txBody>
          <a:bodyPr wrap="none" rtlCol="0">
            <a:spAutoFit/>
          </a:bodyPr>
          <a:lstStyle/>
          <a:p>
            <a:r>
              <a:rPr lang="en-US" sz="1200" dirty="0"/>
              <a:t>https://</a:t>
            </a:r>
            <a:r>
              <a:rPr lang="en-US" sz="1200" dirty="0" err="1"/>
              <a:t>www.libertyellisfoundation.org</a:t>
            </a:r>
            <a:r>
              <a:rPr lang="en-US" sz="1200" dirty="0"/>
              <a:t>/immigration-timeline</a:t>
            </a:r>
          </a:p>
        </p:txBody>
      </p:sp>
    </p:spTree>
    <p:extLst>
      <p:ext uri="{BB962C8B-B14F-4D97-AF65-F5344CB8AC3E}">
        <p14:creationId xmlns:p14="http://schemas.microsoft.com/office/powerpoint/2010/main" val="673757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47AB7-A5E8-CE4D-97B3-8A2280BC2946}"/>
              </a:ext>
            </a:extLst>
          </p:cNvPr>
          <p:cNvSpPr>
            <a:spLocks noGrp="1"/>
          </p:cNvSpPr>
          <p:nvPr>
            <p:ph type="title"/>
          </p:nvPr>
        </p:nvSpPr>
        <p:spPr>
          <a:xfrm>
            <a:off x="655320" y="0"/>
            <a:ext cx="10515600" cy="1325563"/>
          </a:xfrm>
        </p:spPr>
        <p:txBody>
          <a:bodyPr/>
          <a:lstStyle/>
          <a:p>
            <a:r>
              <a:rPr lang="en-US" dirty="0">
                <a:solidFill>
                  <a:schemeClr val="bg1"/>
                </a:solidFill>
              </a:rPr>
              <a:t> Aut</a:t>
            </a:r>
            <a:r>
              <a:rPr lang="en-US" dirty="0"/>
              <a:t>horized Immigration by Region</a:t>
            </a:r>
          </a:p>
        </p:txBody>
      </p:sp>
      <p:pic>
        <p:nvPicPr>
          <p:cNvPr id="6" name="Content Placeholder 5" descr="A screenshot of a cell phone&#10;&#10;Description automatically generated">
            <a:extLst>
              <a:ext uri="{FF2B5EF4-FFF2-40B4-BE49-F238E27FC236}">
                <a16:creationId xmlns:a16="http://schemas.microsoft.com/office/drawing/2014/main" id="{682B4530-9F77-C34E-AD19-151D3D9CBA80}"/>
              </a:ext>
            </a:extLst>
          </p:cNvPr>
          <p:cNvPicPr>
            <a:picLocks noGrp="1" noChangeAspect="1"/>
          </p:cNvPicPr>
          <p:nvPr>
            <p:ph idx="1"/>
          </p:nvPr>
        </p:nvPicPr>
        <p:blipFill>
          <a:blip r:embed="rId2" r:link="rId3"/>
          <a:stretch>
            <a:fillRect/>
          </a:stretch>
        </p:blipFill>
        <p:spPr>
          <a:xfrm>
            <a:off x="2639691" y="914400"/>
            <a:ext cx="6912618" cy="5029200"/>
          </a:xfrm>
        </p:spPr>
      </p:pic>
      <p:sp>
        <p:nvSpPr>
          <p:cNvPr id="4" name="Slide Number Placeholder 3">
            <a:extLst>
              <a:ext uri="{FF2B5EF4-FFF2-40B4-BE49-F238E27FC236}">
                <a16:creationId xmlns:a16="http://schemas.microsoft.com/office/drawing/2014/main" id="{48ECAA64-DF28-EA45-AEA2-21A31B19AF38}"/>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4094201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976"/>
            <a:ext cx="10515600" cy="1315753"/>
          </a:xfrm>
        </p:spPr>
        <p:txBody>
          <a:bodyPr>
            <a:normAutofit/>
          </a:bodyPr>
          <a:lstStyle/>
          <a:p>
            <a:r>
              <a:rPr lang="en-US" sz="3600" dirty="0">
                <a:solidFill>
                  <a:schemeClr val="bg1"/>
                </a:solidFill>
              </a:rPr>
              <a:t>Nu</a:t>
            </a:r>
            <a:r>
              <a:rPr lang="en-US" sz="3600" dirty="0"/>
              <a:t>mber of Immigrants and their Share of the U.S. Population, 1850 -2019</a:t>
            </a:r>
          </a:p>
        </p:txBody>
      </p:sp>
      <p:pic>
        <p:nvPicPr>
          <p:cNvPr id="6" name="Content Placeholder 5"/>
          <p:cNvPicPr>
            <a:picLocks noGrp="1" noChangeAspect="1"/>
          </p:cNvPicPr>
          <p:nvPr>
            <p:ph idx="1"/>
          </p:nvPr>
        </p:nvPicPr>
        <p:blipFill>
          <a:blip r:embed="rId3"/>
          <a:stretch>
            <a:fillRect/>
          </a:stretch>
        </p:blipFill>
        <p:spPr>
          <a:xfrm>
            <a:off x="3279532" y="1450732"/>
            <a:ext cx="5758960" cy="4779494"/>
          </a:xfrm>
          <a:prstGeom prst="rect">
            <a:avLst/>
          </a:prstGeom>
        </p:spPr>
      </p:pic>
      <p:sp>
        <p:nvSpPr>
          <p:cNvPr id="4" name="Slide Number Placeholder 3"/>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73881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CFA09-0AFB-7246-A344-469F309830AC}"/>
              </a:ext>
            </a:extLst>
          </p:cNvPr>
          <p:cNvSpPr>
            <a:spLocks noGrp="1"/>
          </p:cNvSpPr>
          <p:nvPr>
            <p:ph type="title"/>
          </p:nvPr>
        </p:nvSpPr>
        <p:spPr>
          <a:xfrm>
            <a:off x="848360" y="0"/>
            <a:ext cx="10515600" cy="1325563"/>
          </a:xfrm>
        </p:spPr>
        <p:txBody>
          <a:bodyPr/>
          <a:lstStyle/>
          <a:p>
            <a:r>
              <a:rPr lang="en-US" dirty="0"/>
              <a:t> </a:t>
            </a:r>
            <a:r>
              <a:rPr lang="en-US" dirty="0">
                <a:solidFill>
                  <a:schemeClr val="bg1"/>
                </a:solidFill>
              </a:rPr>
              <a:t>Im</a:t>
            </a:r>
            <a:r>
              <a:rPr lang="en-US" dirty="0"/>
              <a:t>migrant Population in 2017</a:t>
            </a:r>
          </a:p>
        </p:txBody>
      </p:sp>
      <p:pic>
        <p:nvPicPr>
          <p:cNvPr id="6" name="Content Placeholder 5" descr="A screenshot of a cell phone&#10;&#10;Description automatically generated">
            <a:extLst>
              <a:ext uri="{FF2B5EF4-FFF2-40B4-BE49-F238E27FC236}">
                <a16:creationId xmlns:a16="http://schemas.microsoft.com/office/drawing/2014/main" id="{0646EA99-2103-7443-AE03-9982E2DB3BA1}"/>
              </a:ext>
            </a:extLst>
          </p:cNvPr>
          <p:cNvPicPr>
            <a:picLocks noGrp="1" noChangeAspect="1"/>
          </p:cNvPicPr>
          <p:nvPr>
            <p:ph idx="1"/>
          </p:nvPr>
        </p:nvPicPr>
        <p:blipFill>
          <a:blip r:embed="rId2" r:link="rId3"/>
          <a:stretch>
            <a:fillRect/>
          </a:stretch>
        </p:blipFill>
        <p:spPr>
          <a:xfrm>
            <a:off x="5186533" y="959614"/>
            <a:ext cx="5026439" cy="5440007"/>
          </a:xfrm>
        </p:spPr>
      </p:pic>
      <p:sp>
        <p:nvSpPr>
          <p:cNvPr id="4" name="Slide Number Placeholder 3">
            <a:extLst>
              <a:ext uri="{FF2B5EF4-FFF2-40B4-BE49-F238E27FC236}">
                <a16:creationId xmlns:a16="http://schemas.microsoft.com/office/drawing/2014/main" id="{739929D4-5631-6047-A803-96F201AF17A5}"/>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extBox 6">
            <a:extLst>
              <a:ext uri="{FF2B5EF4-FFF2-40B4-BE49-F238E27FC236}">
                <a16:creationId xmlns:a16="http://schemas.microsoft.com/office/drawing/2014/main" id="{0A4F8DFE-145A-D84A-890A-939E4FECD1C1}"/>
              </a:ext>
            </a:extLst>
          </p:cNvPr>
          <p:cNvSpPr txBox="1"/>
          <p:nvPr/>
        </p:nvSpPr>
        <p:spPr>
          <a:xfrm>
            <a:off x="3796747" y="6456851"/>
            <a:ext cx="7656070" cy="276999"/>
          </a:xfrm>
          <a:prstGeom prst="rect">
            <a:avLst/>
          </a:prstGeom>
          <a:noFill/>
        </p:spPr>
        <p:txBody>
          <a:bodyPr wrap="none" rtlCol="0">
            <a:spAutoFit/>
          </a:bodyPr>
          <a:lstStyle/>
          <a:p>
            <a:r>
              <a:rPr lang="en-US" sz="1200" dirty="0">
                <a:hlinkClick r:id="rId4"/>
              </a:rPr>
              <a:t>https://www.pewresearch.org/fact-tank/2019/07/12/how-pew-research-center-counts-unauthorized-immigrants-in-us/</a:t>
            </a:r>
            <a:endParaRPr lang="en-US" sz="1200" dirty="0"/>
          </a:p>
        </p:txBody>
      </p:sp>
      <p:sp>
        <p:nvSpPr>
          <p:cNvPr id="3" name="TextBox 2">
            <a:extLst>
              <a:ext uri="{FF2B5EF4-FFF2-40B4-BE49-F238E27FC236}">
                <a16:creationId xmlns:a16="http://schemas.microsoft.com/office/drawing/2014/main" id="{5C5F6D66-8E3F-C745-8E79-FC46D332BE9F}"/>
              </a:ext>
            </a:extLst>
          </p:cNvPr>
          <p:cNvSpPr txBox="1"/>
          <p:nvPr/>
        </p:nvSpPr>
        <p:spPr>
          <a:xfrm>
            <a:off x="552572" y="2897650"/>
            <a:ext cx="4633961" cy="830997"/>
          </a:xfrm>
          <a:prstGeom prst="rect">
            <a:avLst/>
          </a:prstGeom>
          <a:noFill/>
        </p:spPr>
        <p:txBody>
          <a:bodyPr wrap="none" rtlCol="0">
            <a:spAutoFit/>
          </a:bodyPr>
          <a:lstStyle/>
          <a:p>
            <a:r>
              <a:rPr lang="en-US" sz="2400" b="1" dirty="0"/>
              <a:t>Categories of the total number </a:t>
            </a:r>
          </a:p>
          <a:p>
            <a:r>
              <a:rPr lang="en-US" sz="2400" b="1" dirty="0"/>
              <a:t>of immigrants in the United States.</a:t>
            </a:r>
          </a:p>
        </p:txBody>
      </p:sp>
    </p:spTree>
    <p:extLst>
      <p:ext uri="{BB962C8B-B14F-4D97-AF65-F5344CB8AC3E}">
        <p14:creationId xmlns:p14="http://schemas.microsoft.com/office/powerpoint/2010/main" val="312434012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38724</TotalTime>
  <Words>1913</Words>
  <Application>Microsoft Macintosh PowerPoint</Application>
  <PresentationFormat>Widescreen</PresentationFormat>
  <Paragraphs>269</Paragraphs>
  <Slides>34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Courier New</vt:lpstr>
      <vt:lpstr>Lato</vt:lpstr>
      <vt:lpstr>Custom Design</vt:lpstr>
      <vt:lpstr>PowerPoint Presentation</vt:lpstr>
      <vt:lpstr> National Economic Education Delegation</vt:lpstr>
      <vt:lpstr>Who Are We?</vt:lpstr>
      <vt:lpstr>Credits and Disclaimer</vt:lpstr>
      <vt:lpstr>Outline</vt:lpstr>
      <vt:lpstr>Historical Trends in Authorized Immigration</vt:lpstr>
      <vt:lpstr> Authorized Immigration by Region</vt:lpstr>
      <vt:lpstr>Number of Immigrants and their Share of the U.S. Population, 1850 -2019</vt:lpstr>
      <vt:lpstr> Immigrant Population in 2017</vt:lpstr>
      <vt:lpstr>U.S.  Unauthorized Immigration: Labor Force</vt:lpstr>
      <vt:lpstr>  Immigrant Deportations </vt:lpstr>
      <vt:lpstr>Unauthorized Immigration: 2012-2016</vt:lpstr>
      <vt:lpstr>Why Do We Care?  Economic Implications</vt:lpstr>
      <vt:lpstr>GDP: How Does This Work?</vt:lpstr>
      <vt:lpstr>Labor Market Implications: Complicated</vt:lpstr>
      <vt:lpstr>Labor Market Implications: General Principles</vt:lpstr>
      <vt:lpstr> CConsensus among Economists</vt:lpstr>
      <vt:lpstr>Labor Market Implications: The Surplus</vt:lpstr>
      <vt:lpstr>Labor Market Implications: Evidence of Surplus</vt:lpstr>
      <vt:lpstr>Recent Immigrants Are Less and More Educated</vt:lpstr>
      <vt:lpstr>Skilled Immigrants and Innovation</vt:lpstr>
      <vt:lpstr> Immigrants and Entrepreneurship</vt:lpstr>
      <vt:lpstr>PowerPoint Presentation</vt:lpstr>
      <vt:lpstr>Fortune 500: First- and Second-Generation Founders</vt:lpstr>
      <vt:lpstr>Government Revenues versus Expenditures</vt:lpstr>
      <vt:lpstr>What Do We Know?</vt:lpstr>
      <vt:lpstr> Implications for Major Federal Programs</vt:lpstr>
      <vt:lpstr> Implications for Social Security</vt:lpstr>
      <vt:lpstr>Bottom Line/Consensus of Estimates</vt:lpstr>
      <vt:lpstr>Immigrants and Crime Rates</vt:lpstr>
      <vt:lpstr>Crime: Incarceration Rates in California</vt:lpstr>
      <vt:lpstr> Summary</vt:lpstr>
      <vt:lpstr>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290</cp:revision>
  <cp:lastPrinted>2021-09-14T20:49:19Z</cp:lastPrinted>
  <dcterms:created xsi:type="dcterms:W3CDTF">2017-05-03T22:30:38Z</dcterms:created>
  <dcterms:modified xsi:type="dcterms:W3CDTF">2021-11-08T16:48:02Z</dcterms:modified>
</cp:coreProperties>
</file>