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0"/>
  </p:notesMasterIdLst>
  <p:sldIdLst>
    <p:sldId id="4888" r:id="rId2"/>
    <p:sldId id="4782" r:id="rId3"/>
    <p:sldId id="4182" r:id="rId4"/>
    <p:sldId id="4131" r:id="rId5"/>
    <p:sldId id="1169" r:id="rId6"/>
    <p:sldId id="415" r:id="rId7"/>
    <p:sldId id="4934" r:id="rId8"/>
    <p:sldId id="1145" r:id="rId9"/>
    <p:sldId id="4433" r:id="rId10"/>
    <p:sldId id="4790" r:id="rId11"/>
    <p:sldId id="1080" r:id="rId12"/>
    <p:sldId id="1104" r:id="rId13"/>
    <p:sldId id="4671" r:id="rId14"/>
    <p:sldId id="4539" r:id="rId15"/>
    <p:sldId id="4540" r:id="rId16"/>
    <p:sldId id="4785" r:id="rId17"/>
    <p:sldId id="4543" r:id="rId18"/>
    <p:sldId id="4541" r:id="rId19"/>
    <p:sldId id="4542" r:id="rId20"/>
    <p:sldId id="4672" r:id="rId21"/>
    <p:sldId id="1162" r:id="rId22"/>
    <p:sldId id="4935" r:id="rId23"/>
    <p:sldId id="4321" r:id="rId24"/>
    <p:sldId id="1116" r:id="rId25"/>
    <p:sldId id="4427" r:id="rId26"/>
    <p:sldId id="4682" r:id="rId27"/>
    <p:sldId id="4680" r:id="rId28"/>
    <p:sldId id="1155" r:id="rId29"/>
    <p:sldId id="1132" r:id="rId30"/>
    <p:sldId id="1133" r:id="rId31"/>
    <p:sldId id="1154" r:id="rId32"/>
    <p:sldId id="4783" r:id="rId33"/>
    <p:sldId id="1085" r:id="rId34"/>
    <p:sldId id="1086" r:id="rId35"/>
    <p:sldId id="1136" r:id="rId36"/>
    <p:sldId id="1137" r:id="rId37"/>
    <p:sldId id="1139" r:id="rId38"/>
    <p:sldId id="4434" r:id="rId39"/>
    <p:sldId id="1131" r:id="rId40"/>
    <p:sldId id="1108" r:id="rId41"/>
    <p:sldId id="4435" r:id="rId42"/>
    <p:sldId id="1112" r:id="rId43"/>
    <p:sldId id="4317" r:id="rId44"/>
    <p:sldId id="4316" r:id="rId45"/>
    <p:sldId id="1157" r:id="rId46"/>
    <p:sldId id="1158" r:id="rId47"/>
    <p:sldId id="1163" r:id="rId48"/>
    <p:sldId id="4936" r:id="rId49"/>
    <p:sldId id="1171" r:id="rId50"/>
    <p:sldId id="1170" r:id="rId51"/>
    <p:sldId id="4134" r:id="rId52"/>
    <p:sldId id="4313" r:id="rId53"/>
    <p:sldId id="4681" r:id="rId54"/>
    <p:sldId id="4784" r:id="rId55"/>
    <p:sldId id="4786" r:id="rId56"/>
    <p:sldId id="4788" r:id="rId57"/>
    <p:sldId id="4789" r:id="rId58"/>
    <p:sldId id="4940" r:id="rId59"/>
    <p:sldId id="256" r:id="rId60"/>
    <p:sldId id="4941" r:id="rId61"/>
    <p:sldId id="258" r:id="rId62"/>
    <p:sldId id="259" r:id="rId63"/>
    <p:sldId id="260" r:id="rId64"/>
    <p:sldId id="261" r:id="rId65"/>
    <p:sldId id="262" r:id="rId66"/>
    <p:sldId id="263" r:id="rId67"/>
    <p:sldId id="264" r:id="rId68"/>
    <p:sldId id="4837" r:id="rId6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ebra soled" initials="ds" lastIdx="1" clrIdx="0">
    <p:extLst>
      <p:ext uri="{19B8F6BF-5375-455C-9EA6-DF929625EA0E}">
        <p15:presenceInfo xmlns:p15="http://schemas.microsoft.com/office/powerpoint/2012/main" userId="9307cfb5ac3a12d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348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16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notesMaster" Target="notesMasters/notes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1E61E5-D069-43E6-8776-61BDDCE565FD}" type="datetimeFigureOut">
              <a:rPr lang="en-US" smtClean="0"/>
              <a:t>7/23/26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09189F-C5A3-4A0E-A89D-2DB17B116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82540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E2B9E-3CAD-6522-8AA0-F7CBDB56C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72BD7C-95E6-D071-F073-0F3887A8FC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F924CD-AF59-1453-FD9C-8960DDEE15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DDB21-3141-91F0-458D-1726C0100E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4570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E2B9E-3CAD-6522-8AA0-F7CBDB56C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72BD7C-95E6-D071-F073-0F3887A8FC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F924CD-AF59-1453-FD9C-8960DDEE15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DDB21-3141-91F0-458D-1726C0100E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457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E2B9E-3CAD-6522-8AA0-F7CBDB56C0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72BD7C-95E6-D071-F073-0F3887A8FC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F924CD-AF59-1453-FD9C-8960DDEE15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CDDB21-3141-91F0-458D-1726C0100E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4570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1AEF1F-ABD3-9A41-8771-F64D1B1F3F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7EECFB7-BBF6-F4A1-9B26-025927E4F5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6F9A63E-0CFB-6AF8-C5C7-6805F156DD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55E96E-FD5F-D861-7974-0BC4AD4C6E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9F294D8-753E-E842-8CF8-893A8D4FD7E5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672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921A4D-4FAD-45A6-A3C5-59711005E0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6B803A-233C-48A3-A920-5820C83A0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2737BC-96A1-42A3-AD8D-9E8CD7FB7C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240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A7E2CB-D8A4-4CA5-AD0E-4339221B42D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3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70693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973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CD1F8A60-8110-4A9F-9FEB-449D2EDDD4DB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FA1ED-8B45-44AC-98C5-BB37CF911E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F367F-FF99-40E4-923D-2ADC7339E3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0730"/>
            <a:ext cx="10515600" cy="4351338"/>
          </a:xfrm>
        </p:spPr>
        <p:txBody>
          <a:bodyPr anchor="ctr" anchorCtr="0"/>
          <a:lstStyle>
            <a:lvl3pPr>
              <a:defRPr sz="2400"/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0F65A-EC94-4588-B443-FB389B8A9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8037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6C1AA319-333D-412C-9DD7-9A6C0D760DBE}"/>
              </a:ext>
            </a:extLst>
          </p:cNvPr>
          <p:cNvSpPr>
            <a:spLocks/>
          </p:cNvSpPr>
          <p:nvPr userDrawn="1"/>
        </p:nvSpPr>
        <p:spPr>
          <a:xfrm>
            <a:off x="835575" y="268645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8752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_Title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AC0E9-A169-4112-8F11-ADB73A3F2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911ECD-3447-4351-9964-A7490F936C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665980"/>
            <a:ext cx="5181600" cy="4189162"/>
          </a:xfrm>
        </p:spPr>
        <p:txBody>
          <a:bodyPr anchor="ctr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2F81A1-AC5C-4F62-B1AA-88B6BD278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EAB0322-A9EB-43EB-8A82-07D57F72DE4A}"/>
              </a:ext>
            </a:extLst>
          </p:cNvPr>
          <p:cNvSpPr>
            <a:spLocks/>
          </p:cNvSpPr>
          <p:nvPr userDrawn="1"/>
        </p:nvSpPr>
        <p:spPr>
          <a:xfrm>
            <a:off x="835575" y="242887"/>
            <a:ext cx="788273" cy="788273"/>
          </a:xfrm>
          <a:prstGeom prst="ellipse">
            <a:avLst/>
          </a:prstGeom>
          <a:solidFill>
            <a:srgbClr val="0C4C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E67E71-46AC-4513-9A95-F26DF30D79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6007"/>
            <a:ext cx="10515600" cy="1325563"/>
          </a:xfrm>
        </p:spPr>
        <p:txBody>
          <a:bodyPr anchor="t" anchorCtr="0"/>
          <a:lstStyle>
            <a:lvl1pPr>
              <a:lnSpc>
                <a:spcPct val="100000"/>
              </a:lnSpc>
              <a:defRPr>
                <a:solidFill>
                  <a:srgbClr val="0C4C88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6411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1A90B-032D-47E4-AA87-462359C7B8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E3E4E5-6537-4C35-A50E-A91EDDFC53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D0AEE99-5F0F-4100-9685-AAB2EBB6D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72751" y="6230226"/>
            <a:ext cx="2743200" cy="365125"/>
          </a:xfrm>
        </p:spPr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9777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472545-EFE2-4330-B6AE-68DD7018D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65C42-8E4E-4995-8882-EDA6243577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0386CD-7692-45A5-96E1-56EF3B35FB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E968283-0879-4456-B3EF-65A7B363EF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AD478B5-F754-4D16-A4E6-C28D49165B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312041-9D94-4A1D-B742-6CF6728A9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3126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2E3BC-6A56-4810-AE88-730E1D2608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1531B64-0F13-44AC-A325-72129929C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68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0C0B4B-CECB-4D80-B0B3-10BA52D49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584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F9E97E-8590-4661-B926-74D82175F1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EFE9F-E4C2-4E94-B15C-7561DD6327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73037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C72820-9D3E-44DA-B4D3-E0A65C8E5B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72751" y="623022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rgbClr val="0C4C88"/>
                </a:solidFill>
              </a:defRPr>
            </a:lvl1pPr>
          </a:lstStyle>
          <a:p>
            <a:fld id="{D9F085D5-EC86-4F6A-B501-C1359CB39116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Workspace [Presentation]" hidden="1">
            <a:extLst>
              <a:ext uri="{FF2B5EF4-FFF2-40B4-BE49-F238E27FC236}">
                <a16:creationId xmlns:a16="http://schemas.microsoft.com/office/drawing/2014/main" id="{07CF207E-F6E3-4338-83CD-7F26AF8EFD5E}"/>
              </a:ext>
            </a:extLst>
          </p:cNvPr>
          <p:cNvSpPr/>
          <p:nvPr userDrawn="1"/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 w="12700" cap="flat" cmpd="sng" algn="ctr">
            <a:solidFill>
              <a:srgbClr val="D24726"/>
            </a:solidFill>
            <a:prstDash val="lgDash"/>
            <a:miter lim="800000"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CAFF6B-AEE7-4DF3-9AA6-FC371F384119}"/>
              </a:ext>
            </a:extLst>
          </p:cNvPr>
          <p:cNvCxnSpPr>
            <a:cxnSpLocks/>
          </p:cNvCxnSpPr>
          <p:nvPr userDrawn="1"/>
        </p:nvCxnSpPr>
        <p:spPr>
          <a:xfrm>
            <a:off x="3310764" y="6412788"/>
            <a:ext cx="8153398" cy="0"/>
          </a:xfrm>
          <a:prstGeom prst="line">
            <a:avLst/>
          </a:prstGeom>
          <a:ln>
            <a:solidFill>
              <a:srgbClr val="0C4C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45C10A0A-8A4B-47E1-9F98-875C5F817B91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10174279" y="0"/>
            <a:ext cx="2017721" cy="189870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7F4E8CB-31CF-4E8D-A3AC-73D8C76CAD0B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335378" y="6176568"/>
            <a:ext cx="2834640" cy="47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343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0C4C88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1" kern="1200">
          <a:solidFill>
            <a:srgbClr val="0C4C88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alibri" panose="020F0502020204030204" pitchFamily="34" charset="0"/>
        <a:buChar char="-"/>
        <a:defRPr sz="2400" kern="1200">
          <a:solidFill>
            <a:srgbClr val="2B414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SzPct val="80000"/>
        <a:buFont typeface="Courier New" panose="02070309020205020404" pitchFamily="49" charset="0"/>
        <a:buChar char="o"/>
        <a:defRPr sz="2400" kern="1200">
          <a:solidFill>
            <a:srgbClr val="2B414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B414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file:////Users/jonhaveman/NEED%20Dropbox/Presentations/Immigration/Graphs/trends2000.png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file:////Users/jonhaveman/NEED%20Dropbox/Presentations/Immigration/Graphs/regions.png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tif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file:////Users/Jon/NEED%20Dropbox/Presentations/Immigration/Images/netfisc.tiff" TargetMode="External"/><Relationship Id="rId2" Type="http://schemas.openxmlformats.org/officeDocument/2006/relationships/image" Target="../media/image23.tif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file:////Users/Jon/NEED%20Dropbox/Presentations/Immigration/Images/agingUS.tiff" TargetMode="External"/><Relationship Id="rId2" Type="http://schemas.openxmlformats.org/officeDocument/2006/relationships/image" Target="../media/image24.tif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NEEDEcon.org" TargetMode="External"/><Relationship Id="rId2" Type="http://schemas.openxmlformats.org/officeDocument/2006/relationships/hyperlink" Target="http://www.needelegation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eedelegation.org/testimonials.php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1842" y="1795708"/>
            <a:ext cx="10967013" cy="2187011"/>
          </a:xfrm>
        </p:spPr>
        <p:txBody>
          <a:bodyPr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3600" b="1" i="1" dirty="0"/>
              <a:t>Osher Lifelong Learning Institute, </a:t>
            </a:r>
            <a:r>
              <a:rPr lang="en-US" sz="3600" i="1" dirty="0">
                <a:solidFill>
                  <a:schemeClr val="tx2"/>
                </a:solidFill>
              </a:rPr>
              <a:t>Summer</a:t>
            </a:r>
            <a:r>
              <a:rPr lang="en-US" sz="3600" dirty="0">
                <a:solidFill>
                  <a:schemeClr val="tx2"/>
                </a:solidFill>
              </a:rPr>
              <a:t> 2026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3600" b="1" i="1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400" dirty="0"/>
              <a:t>Contemporary Economic Policy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53CAC7-36DF-4A5D-BA87-83822B44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085D5-EC86-4F6A-B501-C1359CB39116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0C4C8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C4C8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AE01C54-87B5-E047-A90C-F1A958BEF150}"/>
              </a:ext>
            </a:extLst>
          </p:cNvPr>
          <p:cNvSpPr txBox="1">
            <a:spLocks/>
          </p:cNvSpPr>
          <p:nvPr/>
        </p:nvSpPr>
        <p:spPr>
          <a:xfrm>
            <a:off x="1547649" y="4027990"/>
            <a:ext cx="9144000" cy="181641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20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None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University </a:t>
            </a:r>
            <a:r>
              <a:rPr lang="en-US" sz="3100" dirty="0">
                <a:solidFill>
                  <a:srgbClr val="44546A"/>
                </a:solidFill>
                <a:latin typeface="Calibri"/>
              </a:rPr>
              <a:t>o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 Hawaii, Manoa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Host: Geoffrey Woglom, Director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National Economic Education Delegation</a:t>
            </a:r>
          </a:p>
        </p:txBody>
      </p:sp>
    </p:spTree>
    <p:extLst>
      <p:ext uri="{BB962C8B-B14F-4D97-AF65-F5344CB8AC3E}">
        <p14:creationId xmlns:p14="http://schemas.microsoft.com/office/powerpoint/2010/main" val="3307296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CB0CA-73A3-C390-8560-E4A44925F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4BCB5E-6A14-0346-9906-7C2642291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10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F4A937-7A3B-1317-CEDD-A8D142433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5475" y="257307"/>
            <a:ext cx="8152908" cy="59729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75389E-5209-61B4-5621-B6586257B790}"/>
              </a:ext>
            </a:extLst>
          </p:cNvPr>
          <p:cNvSpPr txBox="1"/>
          <p:nvPr/>
        </p:nvSpPr>
        <p:spPr>
          <a:xfrm>
            <a:off x="5381896" y="6456851"/>
            <a:ext cx="6242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carolinademography.cpc.unc.edu</a:t>
            </a:r>
            <a:r>
              <a:rPr lang="en-US" sz="1200" dirty="0"/>
              <a:t>/2015/04/27/u-s-immigration-flows-1820-2013/</a:t>
            </a:r>
          </a:p>
        </p:txBody>
      </p:sp>
    </p:spTree>
    <p:extLst>
      <p:ext uri="{BB962C8B-B14F-4D97-AF65-F5344CB8AC3E}">
        <p14:creationId xmlns:p14="http://schemas.microsoft.com/office/powerpoint/2010/main" val="3227073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7E9A36-0F85-7346-9E81-BCA85F78D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Rec</a:t>
            </a:r>
            <a:r>
              <a:rPr lang="en-US" dirty="0"/>
              <a:t>ent Trends in </a:t>
            </a:r>
            <a:r>
              <a:rPr lang="en-US" u="sng" dirty="0"/>
              <a:t>Authorized</a:t>
            </a:r>
            <a:r>
              <a:rPr lang="en-US" dirty="0"/>
              <a:t> Immigration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43CC1F-8E9A-AC4D-85EB-7914035300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11</a:t>
            </a:fld>
            <a:endParaRPr lang="en-GB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A036B79-3B27-A844-9893-4F3B2AC444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91743" y="996594"/>
            <a:ext cx="9208513" cy="50292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CCF38F4-235D-22EE-A469-C081715ED6B8}"/>
              </a:ext>
            </a:extLst>
          </p:cNvPr>
          <p:cNvSpPr txBox="1"/>
          <p:nvPr/>
        </p:nvSpPr>
        <p:spPr>
          <a:xfrm>
            <a:off x="8675721" y="2015584"/>
            <a:ext cx="154721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/>
              <a:t>2023</a:t>
            </a:r>
          </a:p>
          <a:p>
            <a:pPr algn="ctr"/>
            <a:r>
              <a:rPr lang="en-US" sz="2400" b="1" dirty="0"/>
              <a:t>1.2 Million</a:t>
            </a:r>
          </a:p>
        </p:txBody>
      </p:sp>
    </p:spTree>
    <p:extLst>
      <p:ext uri="{BB962C8B-B14F-4D97-AF65-F5344CB8AC3E}">
        <p14:creationId xmlns:p14="http://schemas.microsoft.com/office/powerpoint/2010/main" val="2289785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47AB7-A5E8-CE4D-97B3-8A2280BC2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Aut</a:t>
            </a:r>
            <a:r>
              <a:rPr lang="en-US" dirty="0"/>
              <a:t>horized Immigration by Region (2000-2022)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82B4530-9F77-C34E-AD19-151D3D9CBA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66877" y="949569"/>
            <a:ext cx="7258245" cy="528065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ECAA64-DF28-EA45-AEA2-21A31B19A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58338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B4F4D-A341-752D-D1FC-EE7DB7DEF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</a:t>
            </a:r>
            <a:r>
              <a:rPr lang="en-US" dirty="0"/>
              <a:t>xican-Born People in the US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A9AEC2-6CDB-0B86-749F-71CAE8EC1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13</a:t>
            </a:fld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A50F7CA-3611-5C1B-F4FF-29E8A3EA68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1194902"/>
            <a:ext cx="7578204" cy="422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E5A87F1-F563-0816-B8C3-2C4A06FCE00E}"/>
              </a:ext>
            </a:extLst>
          </p:cNvPr>
          <p:cNvSpPr txBox="1"/>
          <p:nvPr/>
        </p:nvSpPr>
        <p:spPr>
          <a:xfrm>
            <a:off x="2971800" y="5424795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About 11 million in mid-2023 (Latest data)</a:t>
            </a:r>
          </a:p>
          <a:p>
            <a:r>
              <a:rPr lang="en-US" sz="2400" b="1" dirty="0">
                <a:solidFill>
                  <a:srgbClr val="FF0000"/>
                </a:solidFill>
              </a:rPr>
              <a:t>1 in 14 people born in Mexico currently lives in the US</a:t>
            </a:r>
          </a:p>
        </p:txBody>
      </p:sp>
    </p:spTree>
    <p:extLst>
      <p:ext uri="{BB962C8B-B14F-4D97-AF65-F5344CB8AC3E}">
        <p14:creationId xmlns:p14="http://schemas.microsoft.com/office/powerpoint/2010/main" val="713300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EBEFF-07F1-522A-940C-00D8E03F49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4985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Dist</a:t>
            </a:r>
            <a:r>
              <a:rPr lang="en-US" dirty="0"/>
              <a:t>ribution of Income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53986A-0E38-1A60-5DEF-0332863825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14</a:t>
            </a:fld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1511386"/>
            <a:ext cx="7924800" cy="33982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AD278AB-8C70-B91F-085A-FFE9302F7B6E}"/>
              </a:ext>
            </a:extLst>
          </p:cNvPr>
          <p:cNvSpPr txBox="1"/>
          <p:nvPr/>
        </p:nvSpPr>
        <p:spPr>
          <a:xfrm>
            <a:off x="7740503" y="3200400"/>
            <a:ext cx="3613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1"/>
                </a:solidFill>
              </a:rPr>
              <a:t>United States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DF92412-10F2-E61A-A95B-3AA7CBDF8D7F}"/>
              </a:ext>
            </a:extLst>
          </p:cNvPr>
          <p:cNvSpPr txBox="1"/>
          <p:nvPr/>
        </p:nvSpPr>
        <p:spPr>
          <a:xfrm>
            <a:off x="3848986" y="3200400"/>
            <a:ext cx="14672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Mexico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97CFE7-10FB-7506-DEF7-C859FD83549A}"/>
              </a:ext>
            </a:extLst>
          </p:cNvPr>
          <p:cNvSpPr txBox="1"/>
          <p:nvPr/>
        </p:nvSpPr>
        <p:spPr>
          <a:xfrm>
            <a:off x="5583382" y="5154808"/>
            <a:ext cx="1371600" cy="530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Income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BA3BE36-D7DC-9791-BF6B-D86D5763E0B5}"/>
              </a:ext>
            </a:extLst>
          </p:cNvPr>
          <p:cNvSpPr txBox="1"/>
          <p:nvPr/>
        </p:nvSpPr>
        <p:spPr>
          <a:xfrm>
            <a:off x="838199" y="3986921"/>
            <a:ext cx="2841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Number of People</a:t>
            </a:r>
          </a:p>
        </p:txBody>
      </p:sp>
    </p:spTree>
    <p:extLst>
      <p:ext uri="{BB962C8B-B14F-4D97-AF65-F5344CB8AC3E}">
        <p14:creationId xmlns:p14="http://schemas.microsoft.com/office/powerpoint/2010/main" val="15491073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C1ECE-DF7C-41B9-82CB-3EF8107E2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UNauthorized</a:t>
            </a:r>
            <a:r>
              <a:rPr lang="en-US" dirty="0"/>
              <a:t> Immigration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5A80EB5-885A-9D45-C599-C8E89E9EB11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511D06-48B8-2F2A-FFE4-5C6556780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96449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EF615-7BA8-1A1B-C9EF-7D1D48B22F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Enc</a:t>
            </a:r>
            <a:r>
              <a:rPr lang="en-US" sz="3800" dirty="0"/>
              <a:t>ounters w/Migrants at the U.S.-Mexico Border</a:t>
            </a:r>
          </a:p>
        </p:txBody>
      </p:sp>
      <p:pic>
        <p:nvPicPr>
          <p:cNvPr id="6" name="Content Placeholder 5" descr="A graph showing a number of numbers&#10;&#10;AI-generated content may be incorrect.">
            <a:extLst>
              <a:ext uri="{FF2B5EF4-FFF2-40B4-BE49-F238E27FC236}">
                <a16:creationId xmlns:a16="http://schemas.microsoft.com/office/drawing/2014/main" id="{4C39B050-5271-3DCE-217C-EB4C394DCC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9083" y="1570038"/>
            <a:ext cx="9813834" cy="435133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A37224-950B-1CC1-6B0D-11F989E095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16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EA3438-9C59-8CAB-3A92-85658EB0084A}"/>
              </a:ext>
            </a:extLst>
          </p:cNvPr>
          <p:cNvSpPr txBox="1"/>
          <p:nvPr/>
        </p:nvSpPr>
        <p:spPr>
          <a:xfrm>
            <a:off x="9929446" y="1261187"/>
            <a:ext cx="7809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Dec. `23</a:t>
            </a:r>
          </a:p>
          <a:p>
            <a:r>
              <a:rPr lang="en-US" sz="1400" dirty="0"/>
              <a:t>249,741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E68D34B-9F3A-9606-947C-1AF0026D5379}"/>
              </a:ext>
            </a:extLst>
          </p:cNvPr>
          <p:cNvSpPr txBox="1"/>
          <p:nvPr/>
        </p:nvSpPr>
        <p:spPr>
          <a:xfrm>
            <a:off x="10747299" y="4550374"/>
            <a:ext cx="7889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Aug. `24</a:t>
            </a:r>
          </a:p>
          <a:p>
            <a:pPr algn="ctr"/>
            <a:r>
              <a:rPr lang="en-US" sz="1400" dirty="0"/>
              <a:t>58,038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FB1F54A-E004-912D-395D-7C7919E4ECDC}"/>
              </a:ext>
            </a:extLst>
          </p:cNvPr>
          <p:cNvSpPr txBox="1"/>
          <p:nvPr/>
        </p:nvSpPr>
        <p:spPr>
          <a:xfrm>
            <a:off x="10985751" y="5235874"/>
            <a:ext cx="7361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July `25</a:t>
            </a:r>
          </a:p>
          <a:p>
            <a:pPr algn="ctr"/>
            <a:r>
              <a:rPr lang="en-US" sz="1400" dirty="0"/>
              <a:t>7,832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CA1BC9C-C39D-B96C-1DE8-C56B262E25D0}"/>
              </a:ext>
            </a:extLst>
          </p:cNvPr>
          <p:cNvSpPr txBox="1"/>
          <p:nvPr/>
        </p:nvSpPr>
        <p:spPr>
          <a:xfrm>
            <a:off x="3376246" y="6471138"/>
            <a:ext cx="82246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www.nbcnews.com</a:t>
            </a:r>
            <a:r>
              <a:rPr lang="en-US" sz="1200" dirty="0"/>
              <a:t>/data-graphics/us-immigration-tracker-follow-arrests-detentions-border-crossings-rcna189148</a:t>
            </a:r>
          </a:p>
        </p:txBody>
      </p:sp>
    </p:spTree>
    <p:extLst>
      <p:ext uri="{BB962C8B-B14F-4D97-AF65-F5344CB8AC3E}">
        <p14:creationId xmlns:p14="http://schemas.microsoft.com/office/powerpoint/2010/main" val="7533813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6FC0C-3C44-3C78-10FC-B2FE15378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BD81D7-6ADE-872F-03B9-AEA4EF7673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17</a:t>
            </a:fld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D7AD369-7EF5-1C4F-7BF0-081E13B528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98574" y="637987"/>
            <a:ext cx="5078896" cy="54446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DED0D17-D71B-38CD-6B39-664009F5EC98}"/>
              </a:ext>
            </a:extLst>
          </p:cNvPr>
          <p:cNvSpPr txBox="1"/>
          <p:nvPr/>
        </p:nvSpPr>
        <p:spPr>
          <a:xfrm>
            <a:off x="3587262" y="6472439"/>
            <a:ext cx="80317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Pew Research Center, U.S. Unauthorized Immigrant Population Reached a Record 14 Million in 2023, August 21, 2025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DC5271-DE25-C0D7-73B0-4F984FC537FE}"/>
              </a:ext>
            </a:extLst>
          </p:cNvPr>
          <p:cNvSpPr txBox="1"/>
          <p:nvPr/>
        </p:nvSpPr>
        <p:spPr>
          <a:xfrm>
            <a:off x="8846331" y="3429000"/>
            <a:ext cx="2772646" cy="64633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Total Foreign-Born (2023)</a:t>
            </a:r>
          </a:p>
          <a:p>
            <a:r>
              <a:rPr lang="en-US" dirty="0"/>
              <a:t>Population: 51.8 million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D744A8-789E-186F-322A-A6CDAAA74305}"/>
              </a:ext>
            </a:extLst>
          </p:cNvPr>
          <p:cNvSpPr txBox="1"/>
          <p:nvPr/>
        </p:nvSpPr>
        <p:spPr>
          <a:xfrm>
            <a:off x="8846331" y="4506447"/>
            <a:ext cx="2798715" cy="92333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/>
              <a:t>Total Foreign-Born (Aug/25)</a:t>
            </a:r>
          </a:p>
          <a:p>
            <a:r>
              <a:rPr lang="en-US" dirty="0"/>
              <a:t>Population: 48.5 million</a:t>
            </a:r>
          </a:p>
          <a:p>
            <a:pPr algn="ctr"/>
            <a:r>
              <a:rPr lang="en-US" dirty="0"/>
              <a:t>(This seems too low.)</a:t>
            </a:r>
          </a:p>
        </p:txBody>
      </p:sp>
    </p:spTree>
    <p:extLst>
      <p:ext uri="{BB962C8B-B14F-4D97-AF65-F5344CB8AC3E}">
        <p14:creationId xmlns:p14="http://schemas.microsoft.com/office/powerpoint/2010/main" val="437808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2DE332-FE5D-2A45-911E-6BF86B609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U.S. </a:t>
            </a:r>
            <a:r>
              <a:rPr lang="en-US" dirty="0"/>
              <a:t> Unauthorized Immigration Totals, to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0AFB86-7C63-5C4D-830A-FAC8FACE6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18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A37A66-D099-D541-A1C2-5168B1E09F24}"/>
              </a:ext>
            </a:extLst>
          </p:cNvPr>
          <p:cNvSpPr txBox="1"/>
          <p:nvPr/>
        </p:nvSpPr>
        <p:spPr>
          <a:xfrm>
            <a:off x="4148298" y="6456851"/>
            <a:ext cx="82205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Pew Research Center, What we know about unauthorized immigrants living in the U.S., July 22, 2024</a:t>
            </a:r>
          </a:p>
        </p:txBody>
      </p:sp>
      <p:pic>
        <p:nvPicPr>
          <p:cNvPr id="10" name="Content Placeholder 9" descr="A graph showing the growth of a number of years&#10;&#10;AI-generated content may be incorrect.">
            <a:extLst>
              <a:ext uri="{FF2B5EF4-FFF2-40B4-BE49-F238E27FC236}">
                <a16:creationId xmlns:a16="http://schemas.microsoft.com/office/drawing/2014/main" id="{2594909B-5C14-C308-25F3-C7AE3E7FBD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34" y="1325562"/>
            <a:ext cx="10235842" cy="4465637"/>
          </a:xfrm>
        </p:spPr>
      </p:pic>
    </p:spTree>
    <p:extLst>
      <p:ext uri="{BB962C8B-B14F-4D97-AF65-F5344CB8AC3E}">
        <p14:creationId xmlns:p14="http://schemas.microsoft.com/office/powerpoint/2010/main" val="14909371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22C6D6B-8C99-B7C2-0ACC-5F134FD7B7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551566" y="968566"/>
            <a:ext cx="5088866" cy="534644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A40A17F-A627-164B-ABE1-55D0BF0523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U.S. </a:t>
            </a:r>
            <a:r>
              <a:rPr lang="en-US" dirty="0"/>
              <a:t> Unauthorized Immigration: Labor Force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D4ADDD-519B-CE46-BCCA-D5B15755A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19</a:t>
            </a:fld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86DE65C-119C-7698-50A8-C4ACCB9BE407}"/>
              </a:ext>
            </a:extLst>
          </p:cNvPr>
          <p:cNvSpPr txBox="1"/>
          <p:nvPr/>
        </p:nvSpPr>
        <p:spPr>
          <a:xfrm>
            <a:off x="9089875" y="4495164"/>
            <a:ext cx="17826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5% of labor force</a:t>
            </a:r>
          </a:p>
          <a:p>
            <a:r>
              <a:rPr lang="en-US" dirty="0"/>
              <a:t>3% of population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C0EDC6-D506-2AAB-671E-412BFFC17330}"/>
              </a:ext>
            </a:extLst>
          </p:cNvPr>
          <p:cNvSpPr txBox="1"/>
          <p:nvPr/>
        </p:nvSpPr>
        <p:spPr>
          <a:xfrm>
            <a:off x="4644245" y="6445060"/>
            <a:ext cx="693299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Pew Research Center, What we know about unauthorized immigrants living in the U.S., July 22, 2024</a:t>
            </a:r>
          </a:p>
        </p:txBody>
      </p:sp>
    </p:spTree>
    <p:extLst>
      <p:ext uri="{BB962C8B-B14F-4D97-AF65-F5344CB8AC3E}">
        <p14:creationId xmlns:p14="http://schemas.microsoft.com/office/powerpoint/2010/main" val="467375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170EF-8EDB-7745-8BB2-2100735B84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Co</a:t>
            </a:r>
            <a:r>
              <a:rPr lang="en-US" dirty="0"/>
              <a:t>urse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022FA3-29B6-8E48-8CFA-C14EC58E75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860" y="1253331"/>
            <a:ext cx="11929140" cy="4351338"/>
          </a:xfrm>
        </p:spPr>
        <p:txBody>
          <a:bodyPr>
            <a:normAutofit/>
          </a:bodyPr>
          <a:lstStyle/>
          <a:p>
            <a:pPr marL="0" indent="0" algn="ctr">
              <a:spcAft>
                <a:spcPts val="1000"/>
              </a:spcAft>
              <a:buNone/>
            </a:pPr>
            <a:r>
              <a:rPr lang="en-US" dirty="0"/>
              <a:t>Contemporary Economic Policy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1 (7/2): Saving Social Security, Geoffrey Woglom, Amherst College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2 (7/9): Trade &amp; Globalization, Luisa R. Blanco, Pepperdine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3 (7/16): Crypto Currencies and the Future of Money, Geoffrey Woglom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4 (7/23): </a:t>
            </a:r>
            <a:r>
              <a:rPr lang="en-US" b="1" dirty="0"/>
              <a:t>Economics of Immigration, Luisa R. Blanco, Pepperdine University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5 (7/30):  Federal Debt and Deficits, Robert </a:t>
            </a:r>
            <a:r>
              <a:rPr lang="en-US" dirty="0" err="1"/>
              <a:t>Rebelein</a:t>
            </a:r>
            <a:r>
              <a:rPr lang="en-US" dirty="0"/>
              <a:t>, Vassar College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Week 6  (8/6):  Climate Change Economics, Gary Yohe, Wesleyan University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AC9F29-08F6-1440-B2E7-4A98F5584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F085D5-EC86-4F6A-B501-C1359CB39116}" type="slidenum">
              <a:rPr kumimoji="0" lang="en-GB" sz="1100" b="0" i="0" u="none" strike="noStrike" kern="1200" cap="none" spc="0" normalizeH="0" baseline="0" noProof="0" smtClean="0">
                <a:ln>
                  <a:noFill/>
                </a:ln>
                <a:solidFill>
                  <a:srgbClr val="0C4C88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100" b="0" i="0" u="none" strike="noStrike" kern="1200" cap="none" spc="0" normalizeH="0" baseline="0" noProof="0" dirty="0">
              <a:ln>
                <a:noFill/>
              </a:ln>
              <a:solidFill>
                <a:srgbClr val="0C4C88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5251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64DA6-799F-8A51-A870-7501400C64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57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U.S. </a:t>
            </a:r>
            <a:r>
              <a:rPr lang="en-US" sz="3600" dirty="0"/>
              <a:t>Immigrant Population and Share over Time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D07526-2B0D-278A-56A3-20BA6C3D6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20</a:t>
            </a:fld>
            <a:endParaRPr lang="en-GB"/>
          </a:p>
        </p:txBody>
      </p:sp>
      <p:pic>
        <p:nvPicPr>
          <p:cNvPr id="5" name="Picture 4" descr="A graph with blue and orange lines&#10;&#10;Description automatically generated">
            <a:extLst>
              <a:ext uri="{FF2B5EF4-FFF2-40B4-BE49-F238E27FC236}">
                <a16:creationId xmlns:a16="http://schemas.microsoft.com/office/drawing/2014/main" id="{B201967C-31B2-34CE-DAA6-D82C1945D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952" y="935932"/>
            <a:ext cx="7772400" cy="54038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C4C583-FC5E-659B-A3F5-90B2761EE493}"/>
              </a:ext>
            </a:extLst>
          </p:cNvPr>
          <p:cNvSpPr txBox="1"/>
          <p:nvPr/>
        </p:nvSpPr>
        <p:spPr>
          <a:xfrm>
            <a:off x="5389717" y="2261495"/>
            <a:ext cx="14125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dirty="0"/>
              <a:t>1850-2022</a:t>
            </a:r>
          </a:p>
        </p:txBody>
      </p:sp>
      <p:pic>
        <p:nvPicPr>
          <p:cNvPr id="7" name="Picture 6" descr="A close-up of words&#10;&#10;Description automatically generated">
            <a:extLst>
              <a:ext uri="{FF2B5EF4-FFF2-40B4-BE49-F238E27FC236}">
                <a16:creationId xmlns:a16="http://schemas.microsoft.com/office/drawing/2014/main" id="{F221108B-3357-3337-0218-18A74DB433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1800" y="1211632"/>
            <a:ext cx="4532227" cy="777588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CE86AB83-1A6F-2D2D-7A79-15D5E7847DEE}"/>
              </a:ext>
            </a:extLst>
          </p:cNvPr>
          <p:cNvGrpSpPr/>
          <p:nvPr/>
        </p:nvGrpSpPr>
        <p:grpSpPr>
          <a:xfrm>
            <a:off x="6802283" y="1107583"/>
            <a:ext cx="2135655" cy="4301544"/>
            <a:chOff x="6439437" y="1107583"/>
            <a:chExt cx="2498501" cy="4301544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28ED593-E0C2-05D3-69C4-7B5A48699E83}"/>
                </a:ext>
              </a:extLst>
            </p:cNvPr>
            <p:cNvSpPr/>
            <p:nvPr/>
          </p:nvSpPr>
          <p:spPr>
            <a:xfrm>
              <a:off x="6439437" y="1107583"/>
              <a:ext cx="2498501" cy="4301544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81C5440-46C5-185D-C636-CEFBEBB3F650}"/>
                </a:ext>
              </a:extLst>
            </p:cNvPr>
            <p:cNvSpPr txBox="1"/>
            <p:nvPr/>
          </p:nvSpPr>
          <p:spPr>
            <a:xfrm>
              <a:off x="7016547" y="3256568"/>
              <a:ext cx="1344279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60 YEARS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190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4F2007-E5BE-9E19-5686-9112AB32C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</a:t>
            </a:r>
            <a:r>
              <a:rPr lang="en-US" dirty="0"/>
              <a:t>migrant Share of US Population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7E9B233B-23BC-2172-DF05-274863CC3A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43200" y="1600200"/>
            <a:ext cx="6904341" cy="516595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4A7ED5-D11B-7C50-7AE9-54E358E3C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21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5E913A-6A95-3C03-4C9B-BC8F024B151D}"/>
              </a:ext>
            </a:extLst>
          </p:cNvPr>
          <p:cNvSpPr txBox="1"/>
          <p:nvPr/>
        </p:nvSpPr>
        <p:spPr>
          <a:xfrm>
            <a:off x="838200" y="2964873"/>
            <a:ext cx="1226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12.4 %</a:t>
            </a:r>
          </a:p>
        </p:txBody>
      </p:sp>
      <p:sp>
        <p:nvSpPr>
          <p:cNvPr id="5" name="Right Arrow 4">
            <a:extLst>
              <a:ext uri="{FF2B5EF4-FFF2-40B4-BE49-F238E27FC236}">
                <a16:creationId xmlns:a16="http://schemas.microsoft.com/office/drawing/2014/main" id="{1885EB91-4F1F-2766-0314-121A1322BFA1}"/>
              </a:ext>
            </a:extLst>
          </p:cNvPr>
          <p:cNvSpPr/>
          <p:nvPr/>
        </p:nvSpPr>
        <p:spPr>
          <a:xfrm>
            <a:off x="2369127" y="300346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783FC0-C61D-9163-A40D-86C66040F77C}"/>
              </a:ext>
            </a:extLst>
          </p:cNvPr>
          <p:cNvSpPr txBox="1"/>
          <p:nvPr/>
        </p:nvSpPr>
        <p:spPr>
          <a:xfrm>
            <a:off x="11005286" y="2709527"/>
            <a:ext cx="1186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13.9 %</a:t>
            </a:r>
          </a:p>
        </p:txBody>
      </p:sp>
      <p:sp>
        <p:nvSpPr>
          <p:cNvPr id="9" name="Left Arrow 8">
            <a:extLst>
              <a:ext uri="{FF2B5EF4-FFF2-40B4-BE49-F238E27FC236}">
                <a16:creationId xmlns:a16="http://schemas.microsoft.com/office/drawing/2014/main" id="{60CAD1C4-56A5-3C5A-7D05-EE049EC9E23A}"/>
              </a:ext>
            </a:extLst>
          </p:cNvPr>
          <p:cNvSpPr/>
          <p:nvPr/>
        </p:nvSpPr>
        <p:spPr>
          <a:xfrm>
            <a:off x="9837210" y="2709527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252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80E65-722B-DE87-195E-CBFD1401D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4FBC2-47E4-7862-9DFD-549A681A5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9600" dirty="0"/>
              <a:t>Economics of Immigration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3F61F9-F55D-E309-C61C-71D474718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81578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BCE81-6ABF-1348-91B2-A93F9178F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y Do We Care?  Economic Implications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242A6-158C-D24E-B5BC-1CA8666667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6543" y="1602225"/>
            <a:ext cx="7177900" cy="4351338"/>
          </a:xfrm>
        </p:spPr>
        <p:txBody>
          <a:bodyPr>
            <a:normAutofit/>
          </a:bodyPr>
          <a:lstStyle/>
          <a:p>
            <a:r>
              <a:rPr lang="en-US" b="0" dirty="0"/>
              <a:t>Conventional Wisdom Issues:</a:t>
            </a:r>
          </a:p>
          <a:p>
            <a:pPr lvl="1"/>
            <a:r>
              <a:rPr lang="en-US" sz="2800" b="1" dirty="0"/>
              <a:t>Labor markets: Wages and Jobs</a:t>
            </a:r>
          </a:p>
          <a:p>
            <a:pPr lvl="1"/>
            <a:r>
              <a:rPr lang="en-US" sz="2800" b="1" dirty="0"/>
              <a:t>Government Revenue and Spending</a:t>
            </a:r>
          </a:p>
          <a:p>
            <a:pPr lvl="1"/>
            <a:r>
              <a:rPr lang="en-US" sz="2800" b="1" dirty="0"/>
              <a:t>Crime</a:t>
            </a:r>
          </a:p>
          <a:p>
            <a:r>
              <a:rPr lang="en-US" b="0" dirty="0"/>
              <a:t>Other issues (that don’t get talked about much):</a:t>
            </a:r>
          </a:p>
          <a:p>
            <a:pPr lvl="1"/>
            <a:r>
              <a:rPr lang="en-US" sz="2800" b="1" dirty="0"/>
              <a:t>Gross Domestic Product (GDP)</a:t>
            </a:r>
          </a:p>
          <a:p>
            <a:pPr lvl="1"/>
            <a:r>
              <a:rPr lang="en-US" sz="2800" b="1" dirty="0"/>
              <a:t>Innovation and Entrepreneurship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FB01EB-E343-3A49-B16C-BBCD5676D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83945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86A8A-B2FB-E84A-8092-F417A6CBB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5624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GD</a:t>
            </a:r>
            <a:r>
              <a:rPr lang="en-US" dirty="0"/>
              <a:t>P: How Does This Work?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C34B1-7664-B94A-BE13-AF97388F9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0710"/>
            <a:ext cx="10515600" cy="4351338"/>
          </a:xfrm>
        </p:spPr>
        <p:txBody>
          <a:bodyPr/>
          <a:lstStyle/>
          <a:p>
            <a:r>
              <a:rPr lang="en-US" dirty="0"/>
              <a:t>What determines the size of an economy?</a:t>
            </a:r>
          </a:p>
          <a:p>
            <a:pPr lvl="1"/>
            <a:r>
              <a:rPr lang="en-US" dirty="0"/>
              <a:t>Physical capital</a:t>
            </a:r>
          </a:p>
          <a:p>
            <a:pPr lvl="1"/>
            <a:r>
              <a:rPr lang="en-US" dirty="0"/>
              <a:t>Technology/productivity</a:t>
            </a:r>
          </a:p>
          <a:p>
            <a:pPr lvl="1"/>
            <a:r>
              <a:rPr lang="en-US" dirty="0"/>
              <a:t>The number of workers</a:t>
            </a:r>
          </a:p>
          <a:p>
            <a:pPr lvl="2"/>
            <a:r>
              <a:rPr lang="en-US" dirty="0"/>
              <a:t>Immigration adds to the number of workers.</a:t>
            </a:r>
          </a:p>
          <a:p>
            <a:r>
              <a:rPr lang="en-US" dirty="0"/>
              <a:t>Number of immigrants in the labor force is high</a:t>
            </a:r>
          </a:p>
          <a:p>
            <a:pPr lvl="1"/>
            <a:r>
              <a:rPr lang="en-US" dirty="0"/>
              <a:t>32.2 million foreign-born persons ages 16+ in the labor force in Aug/25.</a:t>
            </a:r>
          </a:p>
          <a:p>
            <a:pPr lvl="1"/>
            <a:r>
              <a:rPr lang="en-US" dirty="0"/>
              <a:t>18.8% of the total US workforce.</a:t>
            </a:r>
          </a:p>
          <a:p>
            <a:r>
              <a:rPr lang="en-US" dirty="0"/>
              <a:t>Evidence</a:t>
            </a:r>
          </a:p>
          <a:p>
            <a:pPr lvl="1"/>
            <a:r>
              <a:rPr lang="en-US" dirty="0"/>
              <a:t>Immigrants added 11% to GDP ($2 trillion) in 2016.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2B726-8AF5-C344-AD86-78D13A168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24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E0198DA-3010-4A88-8E31-FBB4B7527E35}"/>
              </a:ext>
            </a:extLst>
          </p:cNvPr>
          <p:cNvSpPr txBox="1"/>
          <p:nvPr/>
        </p:nvSpPr>
        <p:spPr>
          <a:xfrm>
            <a:off x="5104685" y="6395296"/>
            <a:ext cx="66022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Federal Reserve Bank of St. Louis (https://</a:t>
            </a:r>
            <a:r>
              <a:rPr lang="en-US" sz="1000" dirty="0" err="1"/>
              <a:t>fred.stlouisfed.org</a:t>
            </a:r>
            <a:r>
              <a:rPr lang="en-US" sz="1000" dirty="0"/>
              <a:t>/)</a:t>
            </a:r>
          </a:p>
          <a:p>
            <a:r>
              <a:rPr lang="en-US" sz="1000" dirty="0"/>
              <a:t>National Academies of Sciences, Engineering, and Medicine (2017) “The Economic and Fiscal Consequences of Immigration”.</a:t>
            </a:r>
          </a:p>
        </p:txBody>
      </p:sp>
    </p:spTree>
    <p:extLst>
      <p:ext uri="{BB962C8B-B14F-4D97-AF65-F5344CB8AC3E}">
        <p14:creationId xmlns:p14="http://schemas.microsoft.com/office/powerpoint/2010/main" val="2662899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B3DD908-68C7-DC06-2616-057875C62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856" y="928136"/>
            <a:ext cx="8708571" cy="5805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472CE1-1E43-68EE-86B7-46B78C74C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748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Is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I</a:t>
            </a:r>
            <a:r>
              <a:rPr lang="en-US" dirty="0"/>
              <a:t>mmigration Saving the Day?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74740-8EBD-89E5-0015-0130FD2FA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25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E1476E-55C9-FB5A-4409-7DA3511FC4AB}"/>
              </a:ext>
            </a:extLst>
          </p:cNvPr>
          <p:cNvSpPr txBox="1"/>
          <p:nvPr/>
        </p:nvSpPr>
        <p:spPr>
          <a:xfrm>
            <a:off x="8018331" y="6456851"/>
            <a:ext cx="3543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Source: CBO – The Demographic Outlook, 2025-2055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99983DB-6076-05FC-3781-623DDBCA916C}"/>
              </a:ext>
            </a:extLst>
          </p:cNvPr>
          <p:cNvGrpSpPr/>
          <p:nvPr/>
        </p:nvGrpSpPr>
        <p:grpSpPr>
          <a:xfrm>
            <a:off x="3936888" y="2115900"/>
            <a:ext cx="5399797" cy="2799001"/>
            <a:chOff x="3936888" y="2115900"/>
            <a:chExt cx="5399797" cy="2799001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B8AA743-949A-CF0B-B2BB-F37C5AA1444B}"/>
                </a:ext>
              </a:extLst>
            </p:cNvPr>
            <p:cNvSpPr/>
            <p:nvPr/>
          </p:nvSpPr>
          <p:spPr>
            <a:xfrm>
              <a:off x="3936888" y="2416629"/>
              <a:ext cx="1063738" cy="2498272"/>
            </a:xfrm>
            <a:prstGeom prst="rect">
              <a:avLst/>
            </a:prstGeom>
            <a:noFill/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6AA7F78-B90C-7047-A1A1-EE797BC1FF20}"/>
                </a:ext>
              </a:extLst>
            </p:cNvPr>
            <p:cNvSpPr txBox="1"/>
            <p:nvPr/>
          </p:nvSpPr>
          <p:spPr>
            <a:xfrm>
              <a:off x="5000626" y="2115900"/>
              <a:ext cx="4336059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200" dirty="0"/>
                <a:t>The vast majority of additions to the</a:t>
              </a:r>
            </a:p>
            <a:p>
              <a:r>
                <a:rPr lang="en-US" sz="2200" dirty="0"/>
                <a:t>Population in the last several years</a:t>
              </a:r>
            </a:p>
            <a:p>
              <a:r>
                <a:rPr lang="en-US" sz="2200" dirty="0"/>
                <a:t>Have been from immigration.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A724D451-64A9-0425-C724-3F2554708BA9}"/>
              </a:ext>
            </a:extLst>
          </p:cNvPr>
          <p:cNvSpPr txBox="1"/>
          <p:nvPr/>
        </p:nvSpPr>
        <p:spPr>
          <a:xfrm>
            <a:off x="5381896" y="6456851"/>
            <a:ext cx="6242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carolinademography.cpc.unc.edu</a:t>
            </a:r>
            <a:r>
              <a:rPr lang="en-US" sz="1200" dirty="0"/>
              <a:t>/2015/04/27/u-s-immigration-flows-1820-2013/</a:t>
            </a:r>
          </a:p>
        </p:txBody>
      </p:sp>
    </p:spTree>
    <p:extLst>
      <p:ext uri="{BB962C8B-B14F-4D97-AF65-F5344CB8AC3E}">
        <p14:creationId xmlns:p14="http://schemas.microsoft.com/office/powerpoint/2010/main" val="288819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3629F-5E2B-4819-E260-62A74C1509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594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Job</a:t>
            </a:r>
            <a:r>
              <a:rPr lang="en-US" dirty="0"/>
              <a:t>s: Conventional Wisdom…Upended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398C1-9540-0B25-4BEA-2982362F4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is the conventional wisdom?</a:t>
            </a:r>
          </a:p>
          <a:p>
            <a:pPr lvl="1"/>
            <a:r>
              <a:rPr lang="en-US" dirty="0"/>
              <a:t>Low-skilled immigrants come in and take jobs from low-skilled native-born individuals.</a:t>
            </a:r>
          </a:p>
          <a:p>
            <a:pPr lvl="2"/>
            <a:r>
              <a:rPr lang="en-US" dirty="0"/>
              <a:t>1-1 tradeoff.</a:t>
            </a:r>
          </a:p>
          <a:p>
            <a:pPr marL="914400" lvl="2" indent="0">
              <a:buNone/>
            </a:pPr>
            <a:endParaRPr lang="en-US" dirty="0"/>
          </a:p>
          <a:p>
            <a:r>
              <a:rPr lang="en-US" dirty="0"/>
              <a:t>What does new research show?</a:t>
            </a:r>
          </a:p>
          <a:p>
            <a:pPr lvl="1"/>
            <a:r>
              <a:rPr lang="en-US" dirty="0"/>
              <a:t>Low-skilled immigrants contribute positively to the economy.</a:t>
            </a:r>
          </a:p>
          <a:p>
            <a:pPr lvl="2"/>
            <a:r>
              <a:rPr lang="en-US" dirty="0"/>
              <a:t>Every 100 low-skilled immigrants: create 9 jobs for low-skilled native-born.</a:t>
            </a:r>
          </a:p>
          <a:p>
            <a:pPr lvl="2"/>
            <a:r>
              <a:rPr lang="en-US" dirty="0"/>
              <a:t>They create opportunities for low-skilled native-born workers.</a:t>
            </a:r>
          </a:p>
          <a:p>
            <a:pPr lvl="1"/>
            <a:r>
              <a:rPr lang="en-US" dirty="0"/>
              <a:t>Low-skilled immigrants take jobs that native-born don’t want.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8D2AB3-658A-7365-DC68-166343B62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91537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E1315-38A4-515C-150F-246FD9BD6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0072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Sha</a:t>
            </a:r>
            <a:r>
              <a:rPr lang="en-US" dirty="0"/>
              <a:t>re of Workers in Each Occupations</a:t>
            </a:r>
          </a:p>
        </p:txBody>
      </p:sp>
      <p:pic>
        <p:nvPicPr>
          <p:cNvPr id="6" name="Content Placeholder 5" descr="A graph of a number of workers&#10;&#10;Description automatically generated">
            <a:extLst>
              <a:ext uri="{FF2B5EF4-FFF2-40B4-BE49-F238E27FC236}">
                <a16:creationId xmlns:a16="http://schemas.microsoft.com/office/drawing/2014/main" id="{E14289FE-F7B1-10BF-4745-629FA0D088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00230" y="921350"/>
            <a:ext cx="5728321" cy="542865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A44889-C6A0-96FF-D413-BED690007E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5636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9818-033C-4242-A84C-0E566E3C61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Pat</a:t>
            </a:r>
            <a:r>
              <a:rPr lang="en-US" dirty="0"/>
              <a:t>hway of Wage and Employment Effects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FA4009-24F2-104C-AD7F-3161185E5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28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C50E44-444E-B949-9FAA-4CDF86E0412F}"/>
              </a:ext>
            </a:extLst>
          </p:cNvPr>
          <p:cNvSpPr txBox="1"/>
          <p:nvPr/>
        </p:nvSpPr>
        <p:spPr>
          <a:xfrm>
            <a:off x="1528054" y="1518311"/>
            <a:ext cx="419717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Inflows of Low-Skilled Immigrants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63FF74-638B-1B4D-B293-D43A037F7B03}"/>
              </a:ext>
            </a:extLst>
          </p:cNvPr>
          <p:cNvSpPr txBox="1"/>
          <p:nvPr/>
        </p:nvSpPr>
        <p:spPr>
          <a:xfrm>
            <a:off x="2293489" y="2501255"/>
            <a:ext cx="258384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Previous Immigrants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3DA59C-CE37-FF42-A8D1-E835A9D96EA5}"/>
              </a:ext>
            </a:extLst>
          </p:cNvPr>
          <p:cNvSpPr txBox="1"/>
          <p:nvPr/>
        </p:nvSpPr>
        <p:spPr>
          <a:xfrm>
            <a:off x="1989968" y="3493664"/>
            <a:ext cx="31826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Disadvantaged Minorities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F8F19BB-BF12-B94C-B233-0F23AED337AA}"/>
              </a:ext>
            </a:extLst>
          </p:cNvPr>
          <p:cNvSpPr txBox="1"/>
          <p:nvPr/>
        </p:nvSpPr>
        <p:spPr>
          <a:xfrm>
            <a:off x="1905682" y="4384138"/>
            <a:ext cx="311905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/>
              <a:t>Native-born HS Dropouts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A181E80-1CA9-4B41-B1AE-73902A22A1B3}"/>
              </a:ext>
            </a:extLst>
          </p:cNvPr>
          <p:cNvCxnSpPr/>
          <p:nvPr/>
        </p:nvCxnSpPr>
        <p:spPr>
          <a:xfrm>
            <a:off x="3465212" y="1951139"/>
            <a:ext cx="0" cy="485475"/>
          </a:xfrm>
          <a:prstGeom prst="line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05238B3-9D19-6F45-8DF1-8E504DF9A412}"/>
              </a:ext>
            </a:extLst>
          </p:cNvPr>
          <p:cNvCxnSpPr/>
          <p:nvPr/>
        </p:nvCxnSpPr>
        <p:spPr>
          <a:xfrm>
            <a:off x="3465212" y="2960441"/>
            <a:ext cx="0" cy="485475"/>
          </a:xfrm>
          <a:prstGeom prst="line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1BB4C84-5C44-3F44-A2AF-AB988FD8C3B6}"/>
              </a:ext>
            </a:extLst>
          </p:cNvPr>
          <p:cNvCxnSpPr/>
          <p:nvPr/>
        </p:nvCxnSpPr>
        <p:spPr>
          <a:xfrm>
            <a:off x="3465212" y="3913145"/>
            <a:ext cx="0" cy="485475"/>
          </a:xfrm>
          <a:prstGeom prst="line">
            <a:avLst/>
          </a:prstGeom>
          <a:ln w="38100"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7668E68E-8725-EB40-9A92-1D5872AC00B7}"/>
              </a:ext>
            </a:extLst>
          </p:cNvPr>
          <p:cNvSpPr txBox="1"/>
          <p:nvPr/>
        </p:nvSpPr>
        <p:spPr>
          <a:xfrm>
            <a:off x="5633904" y="679697"/>
            <a:ext cx="77491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0" dirty="0"/>
              <a:t>}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C30F50C-2687-C844-9AB5-DC0BB9A3F71D}"/>
              </a:ext>
            </a:extLst>
          </p:cNvPr>
          <p:cNvSpPr txBox="1"/>
          <p:nvPr/>
        </p:nvSpPr>
        <p:spPr>
          <a:xfrm>
            <a:off x="7331484" y="2126246"/>
            <a:ext cx="298761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Order of Impact</a:t>
            </a:r>
          </a:p>
          <a:p>
            <a:endParaRPr lang="en-US" sz="2800" dirty="0"/>
          </a:p>
          <a:p>
            <a:r>
              <a:rPr lang="en-US" sz="2800" dirty="0"/>
              <a:t>Impact is negative, </a:t>
            </a:r>
          </a:p>
          <a:p>
            <a:r>
              <a:rPr lang="en-US" sz="2800" dirty="0"/>
              <a:t>But is smaller</a:t>
            </a:r>
          </a:p>
          <a:p>
            <a:r>
              <a:rPr lang="en-US" sz="2800" dirty="0"/>
              <a:t>at each step.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FBC98A3-9910-514F-9D6D-567D70088F12}"/>
              </a:ext>
            </a:extLst>
          </p:cNvPr>
          <p:cNvSpPr txBox="1"/>
          <p:nvPr/>
        </p:nvSpPr>
        <p:spPr>
          <a:xfrm>
            <a:off x="1978686" y="5477129"/>
            <a:ext cx="82346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Positive influence on wages and employment of other workers.</a:t>
            </a:r>
          </a:p>
        </p:txBody>
      </p:sp>
    </p:spTree>
    <p:extLst>
      <p:ext uri="{BB962C8B-B14F-4D97-AF65-F5344CB8AC3E}">
        <p14:creationId xmlns:p14="http://schemas.microsoft.com/office/powerpoint/2010/main" val="20828813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D97F7-C173-3844-BA1F-9FFA56F74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Skil</a:t>
            </a:r>
            <a:r>
              <a:rPr lang="en-US" dirty="0"/>
              <a:t>led Immigrants and Innovation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B3CE2-9C5F-AD46-95E6-9478378B7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1% increase in the share of the immigrant college graduate population</a:t>
            </a:r>
          </a:p>
          <a:p>
            <a:pPr lvl="1"/>
            <a:r>
              <a:rPr lang="en-US" dirty="0"/>
              <a:t>9-18% increase in patenting per capita</a:t>
            </a:r>
          </a:p>
          <a:p>
            <a:pPr lvl="1"/>
            <a:r>
              <a:rPr lang="en-US" dirty="0"/>
              <a:t>Increased immigration increases patenting by native-born population.</a:t>
            </a:r>
          </a:p>
          <a:p>
            <a:r>
              <a:rPr lang="en-US" dirty="0"/>
              <a:t>In the 1990s</a:t>
            </a:r>
          </a:p>
          <a:p>
            <a:pPr lvl="1"/>
            <a:r>
              <a:rPr lang="en-US" dirty="0"/>
              <a:t>Increased skilled immigration can account for </a:t>
            </a:r>
            <a:r>
              <a:rPr lang="en-US" b="1" dirty="0"/>
              <a:t>one-third of increased patenting</a:t>
            </a:r>
            <a:r>
              <a:rPr lang="en-US" dirty="0"/>
              <a:t> in that decade.</a:t>
            </a:r>
          </a:p>
          <a:p>
            <a:pPr lvl="1"/>
            <a:r>
              <a:rPr lang="en-US" dirty="0"/>
              <a:t>This translates into a </a:t>
            </a:r>
            <a:r>
              <a:rPr lang="en-US" b="1" dirty="0"/>
              <a:t>1.4-2.5% increase in GDP </a:t>
            </a:r>
            <a:r>
              <a:rPr lang="en-US" dirty="0"/>
              <a:t>per capita by the end of the decade.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07D936-0061-B645-AA1F-E3A0D795C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29</a:t>
            </a:fld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44B8B9F-72A4-4727-9D25-FB89B0C76E79}"/>
              </a:ext>
            </a:extLst>
          </p:cNvPr>
          <p:cNvSpPr txBox="1"/>
          <p:nvPr/>
        </p:nvSpPr>
        <p:spPr>
          <a:xfrm>
            <a:off x="3302000" y="6477000"/>
            <a:ext cx="58250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Source: Hunt and Gauthier-Loiselle (2008).</a:t>
            </a:r>
          </a:p>
        </p:txBody>
      </p:sp>
    </p:spTree>
    <p:extLst>
      <p:ext uri="{BB962C8B-B14F-4D97-AF65-F5344CB8AC3E}">
        <p14:creationId xmlns:p14="http://schemas.microsoft.com/office/powerpoint/2010/main" val="1165831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7AF01-9403-8B45-9B3D-54F69C904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139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Sub</a:t>
            </a:r>
            <a:r>
              <a:rPr lang="en-US" dirty="0"/>
              <a:t>mitting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6BCC2-1252-644F-A5FE-9BA98B69F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dirty="0"/>
          </a:p>
          <a:p>
            <a:r>
              <a:rPr lang="en-US" dirty="0"/>
              <a:t>Submit questions in the chat.  I will try to address questions after 10-15-minute intervals (at the different block stops noted in presentation). We will also do a verbal Q&amp;A once the material has been presented.</a:t>
            </a:r>
          </a:p>
          <a:p>
            <a:r>
              <a:rPr lang="en-US" dirty="0"/>
              <a:t>Short break 5-10 min around 50 min mark</a:t>
            </a:r>
          </a:p>
          <a:p>
            <a:r>
              <a:rPr lang="en-US" dirty="0"/>
              <a:t>Slides will be available from the NEED website: https://needecon.org/</a:t>
            </a:r>
            <a:r>
              <a:rPr lang="en-US" dirty="0" err="1"/>
              <a:t>delivered_presentations.php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6E0C3F-F683-7649-B9E6-AA5563106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18393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D97F7-C173-3844-BA1F-9FFA56F743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836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Im</a:t>
            </a:r>
            <a:r>
              <a:rPr lang="en-US" dirty="0"/>
              <a:t>migrants and Entrepreneurship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07D936-0061-B645-AA1F-E3A0D795C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30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6BC315-3302-4F4F-BBB9-933B04F246C1}"/>
              </a:ext>
            </a:extLst>
          </p:cNvPr>
          <p:cNvSpPr txBox="1"/>
          <p:nvPr/>
        </p:nvSpPr>
        <p:spPr>
          <a:xfrm>
            <a:off x="7215809" y="6484087"/>
            <a:ext cx="425394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Magnus Lofstrom from Current Population Survey Data.</a:t>
            </a:r>
          </a:p>
        </p:txBody>
      </p:sp>
      <p:pic>
        <p:nvPicPr>
          <p:cNvPr id="10" name="Content Placeholder 9" descr="A graph of people with numbers and symbols&#10;&#10;AI-generated content may be incorrect.">
            <a:extLst>
              <a:ext uri="{FF2B5EF4-FFF2-40B4-BE49-F238E27FC236}">
                <a16:creationId xmlns:a16="http://schemas.microsoft.com/office/drawing/2014/main" id="{7B203FC2-EBD0-20BE-DB19-2F8A1B1564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965" y="1026089"/>
            <a:ext cx="8009066" cy="5172285"/>
          </a:xfrm>
        </p:spPr>
      </p:pic>
    </p:spTree>
    <p:extLst>
      <p:ext uri="{BB962C8B-B14F-4D97-AF65-F5344CB8AC3E}">
        <p14:creationId xmlns:p14="http://schemas.microsoft.com/office/powerpoint/2010/main" val="24829616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69D690-F5BE-E446-98AF-862F6F0C3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017" y="298170"/>
            <a:ext cx="10515600" cy="1325563"/>
          </a:xfrm>
        </p:spPr>
        <p:txBody>
          <a:bodyPr>
            <a:normAutofit/>
          </a:bodyPr>
          <a:lstStyle/>
          <a:p>
            <a:r>
              <a:rPr lang="en-US" sz="3800" dirty="0">
                <a:solidFill>
                  <a:schemeClr val="bg1"/>
                </a:solidFill>
              </a:rPr>
              <a:t>For</a:t>
            </a:r>
            <a:r>
              <a:rPr lang="en-US" sz="3800" dirty="0"/>
              <a:t>tune 500: First- and Second-Generation Founders</a:t>
            </a:r>
          </a:p>
        </p:txBody>
      </p:sp>
      <p:pic>
        <p:nvPicPr>
          <p:cNvPr id="6" name="Content Placeholder 5" descr="A close up of a logo&#10;&#10;Description automatically generated">
            <a:extLst>
              <a:ext uri="{FF2B5EF4-FFF2-40B4-BE49-F238E27FC236}">
                <a16:creationId xmlns:a16="http://schemas.microsoft.com/office/drawing/2014/main" id="{41278525-D509-4046-B572-9C529BDA7AB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71584" y="926706"/>
            <a:ext cx="4387047" cy="530352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E23983-C667-CB43-B3EA-85C55A59F4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6216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B6F4311-5F4B-32D9-F277-326D0C017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32</a:t>
            </a:fld>
            <a:endParaRPr lang="en-GB"/>
          </a:p>
        </p:txBody>
      </p:sp>
      <p:pic>
        <p:nvPicPr>
          <p:cNvPr id="3" name="Picture 2" descr="A screenshot of a cellphone&#10;&#10;Description automatically generated">
            <a:extLst>
              <a:ext uri="{FF2B5EF4-FFF2-40B4-BE49-F238E27FC236}">
                <a16:creationId xmlns:a16="http://schemas.microsoft.com/office/drawing/2014/main" id="{674E1A5A-2AFE-C4BA-7725-AD013AFD2F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62649"/>
            <a:ext cx="9290956" cy="5878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88353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C31F1-565F-3F4D-9DBB-BBEA89A1F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Government Revenues and Expenditures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A787AD-EBC3-6C41-BC03-75ECC76F5A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6F0BEE-4C4A-3047-AB6A-D08D76B3A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0371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F93E5-95A3-7C4C-95E6-161EEE68C4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4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Top</a:t>
            </a:r>
            <a:r>
              <a:rPr lang="en-US" dirty="0"/>
              <a:t>ics?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2E27E-5310-3A4E-91F2-02C6FAC64C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Basic Question:</a:t>
            </a:r>
          </a:p>
          <a:p>
            <a:pPr lvl="1"/>
            <a:r>
              <a:rPr lang="en-US" dirty="0"/>
              <a:t>Taxes (income, sales, and other) immigrants pay vs. government expenditures on public benefits and services they receive.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More complicated:</a:t>
            </a:r>
          </a:p>
          <a:p>
            <a:pPr lvl="1"/>
            <a:r>
              <a:rPr lang="en-US" dirty="0"/>
              <a:t>Immigrants also affect the fiscal equation for many native-born residents.</a:t>
            </a:r>
          </a:p>
          <a:p>
            <a:pPr lvl="2"/>
            <a:r>
              <a:rPr lang="en-US" dirty="0"/>
              <a:t>Indirectly through labor and capital markets.</a:t>
            </a:r>
          </a:p>
          <a:p>
            <a:pPr lvl="2"/>
            <a:r>
              <a:rPr lang="en-US" dirty="0"/>
              <a:t>Changes in wages and the return to capital.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673F82-C020-F648-99EE-C19203A399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703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4B135-034B-9144-9ADF-7496CB87E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50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Age</a:t>
            </a:r>
            <a:r>
              <a:rPr lang="en-US" dirty="0"/>
              <a:t>-Specific Taxes and Benefits</a:t>
            </a:r>
          </a:p>
        </p:txBody>
      </p:sp>
      <p:pic>
        <p:nvPicPr>
          <p:cNvPr id="6" name="Content Placeholder 5" descr="A close up of a map&#10;&#10;Description automatically generated">
            <a:extLst>
              <a:ext uri="{FF2B5EF4-FFF2-40B4-BE49-F238E27FC236}">
                <a16:creationId xmlns:a16="http://schemas.microsoft.com/office/drawing/2014/main" id="{AE42E492-8C25-A34F-9BDE-9C164079CB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2928496" y="934905"/>
            <a:ext cx="7028304" cy="557145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8E0B02-7279-A946-B1CE-34C598C90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35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37AC8D-4CEE-5241-A353-D911C6C83FEB}"/>
              </a:ext>
            </a:extLst>
          </p:cNvPr>
          <p:cNvSpPr txBox="1"/>
          <p:nvPr/>
        </p:nvSpPr>
        <p:spPr>
          <a:xfrm>
            <a:off x="4229134" y="1140897"/>
            <a:ext cx="44884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By Immigrant Generation, United States, 2012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1693EF1-5E4F-0A4E-A666-BF0BF7964404}"/>
              </a:ext>
            </a:extLst>
          </p:cNvPr>
          <p:cNvSpPr txBox="1"/>
          <p:nvPr/>
        </p:nvSpPr>
        <p:spPr>
          <a:xfrm>
            <a:off x="9377618" y="6456851"/>
            <a:ext cx="25324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err="1"/>
              <a:t>Blau</a:t>
            </a:r>
            <a:r>
              <a:rPr lang="en-US" sz="1200" dirty="0"/>
              <a:t> &amp; Mackie (2017), p. 325.</a:t>
            </a:r>
          </a:p>
        </p:txBody>
      </p:sp>
    </p:spTree>
    <p:extLst>
      <p:ext uri="{BB962C8B-B14F-4D97-AF65-F5344CB8AC3E}">
        <p14:creationId xmlns:p14="http://schemas.microsoft.com/office/powerpoint/2010/main" val="31890644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23425-C70D-5340-A888-A1D0EFF72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at Do We Know?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B08CD-79B5-114D-900F-7D33C1AF3A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Immigrants who arrive while of working age:</a:t>
            </a:r>
          </a:p>
          <a:p>
            <a:pPr lvl="1"/>
            <a:r>
              <a:rPr lang="en-US" dirty="0"/>
              <a:t>Are, on average, net contributors.</a:t>
            </a:r>
          </a:p>
          <a:p>
            <a:pPr lvl="1"/>
            <a:r>
              <a:rPr lang="en-US" dirty="0"/>
              <a:t>21-year-old with a high school diploma: +$126,000 over a lifetime</a:t>
            </a:r>
          </a:p>
          <a:p>
            <a:pPr lvl="2"/>
            <a:r>
              <a:rPr lang="en-US" dirty="0"/>
              <a:t>Though this value gradually declines with age at arrival.</a:t>
            </a:r>
          </a:p>
          <a:p>
            <a:pPr lvl="2"/>
            <a:r>
              <a:rPr lang="en-US" dirty="0"/>
              <a:t>Turns negative for arrivals of age 35+</a:t>
            </a:r>
          </a:p>
          <a:p>
            <a:r>
              <a:rPr lang="en-US" dirty="0"/>
              <a:t>Net contribution crucially depends on characteristics</a:t>
            </a:r>
          </a:p>
          <a:p>
            <a:pPr lvl="1"/>
            <a:r>
              <a:rPr lang="en-US" dirty="0"/>
              <a:t>Age distribution, family composition, health status, fertility patterns</a:t>
            </a:r>
          </a:p>
          <a:p>
            <a:pPr lvl="1"/>
            <a:r>
              <a:rPr lang="en-US" dirty="0"/>
              <a:t>Temporary or permanent relocation</a:t>
            </a:r>
          </a:p>
          <a:p>
            <a:pPr lvl="1"/>
            <a:r>
              <a:rPr lang="en-US" dirty="0"/>
              <a:t>Employment in the legal labor market</a:t>
            </a:r>
          </a:p>
          <a:p>
            <a:pPr lvl="1"/>
            <a:r>
              <a:rPr lang="en-US" dirty="0"/>
              <a:t>Authorized or unauthorized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A68A18-D2C3-4D47-8900-D04C984EA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02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9FD38-EE29-0B46-9A7F-53F46F33E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7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Bot</a:t>
            </a:r>
            <a:r>
              <a:rPr lang="en-US" dirty="0"/>
              <a:t>tom Line/Consensus of Estimates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F5AE7C-6F2A-024C-906E-5FF43F4DC3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Federal</a:t>
            </a:r>
            <a:r>
              <a:rPr lang="en-US" sz="3200" b="0" dirty="0"/>
              <a:t> level: fiscal impact is generally </a:t>
            </a:r>
            <a:r>
              <a:rPr lang="en-US" sz="3200" dirty="0"/>
              <a:t>positive</a:t>
            </a:r>
            <a:r>
              <a:rPr lang="en-US" sz="3200" b="0" dirty="0"/>
              <a:t>.</a:t>
            </a:r>
          </a:p>
          <a:p>
            <a:endParaRPr lang="en-US" sz="3200" dirty="0"/>
          </a:p>
          <a:p>
            <a:r>
              <a:rPr lang="en-US" sz="3200" dirty="0"/>
              <a:t>State and local </a:t>
            </a:r>
            <a:r>
              <a:rPr lang="en-US" sz="3200" b="0" dirty="0"/>
              <a:t>level: typically </a:t>
            </a:r>
            <a:r>
              <a:rPr lang="en-US" sz="3200" dirty="0"/>
              <a:t>negative</a:t>
            </a:r>
            <a:r>
              <a:rPr lang="en-US" sz="3200" b="0" dirty="0"/>
              <a:t> fiscal impact.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B44A18-E47E-BD47-8301-67DF6E513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43567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FEF8F-0DD3-8940-A910-A8B2199AD1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5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Im</a:t>
            </a:r>
            <a:r>
              <a:rPr lang="en-US" dirty="0"/>
              <a:t>plications for Major Federal Programs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1A28D5-66D0-1E40-8B1E-8F953E510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Documented immigrants are less likely to use Social Security and Medicare.</a:t>
            </a:r>
          </a:p>
          <a:p>
            <a:endParaRPr lang="en-US" dirty="0"/>
          </a:p>
          <a:p>
            <a:r>
              <a:rPr lang="en-US" dirty="0"/>
              <a:t>Unauthorized immigrants are ineligible.</a:t>
            </a:r>
          </a:p>
          <a:p>
            <a:pPr lvl="1"/>
            <a:r>
              <a:rPr lang="en-US" dirty="0"/>
              <a:t>They will pay into the system but cannot receive benefits.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Medicaid: not available to legal residents for the first five years.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/>
              <a:t>Provide a source of revenue for an aging population.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2A6789-06B2-2D4D-8B55-94E977B2D8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842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32535-C13D-6846-B772-84315E0B4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69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/>
              <a:t> Aging US Population</a:t>
            </a:r>
          </a:p>
        </p:txBody>
      </p:sp>
      <p:pic>
        <p:nvPicPr>
          <p:cNvPr id="6" name="Content Placeholder 5" descr="A close up of a map&#10;&#10;Description automatically generated">
            <a:extLst>
              <a:ext uri="{FF2B5EF4-FFF2-40B4-BE49-F238E27FC236}">
                <a16:creationId xmlns:a16="http://schemas.microsoft.com/office/drawing/2014/main" id="{FBFBDE69-64B0-8E41-B4B8-5B997778E2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r:link="rId3"/>
          <a:stretch>
            <a:fillRect/>
          </a:stretch>
        </p:blipFill>
        <p:spPr>
          <a:xfrm>
            <a:off x="2230272" y="1201026"/>
            <a:ext cx="7731456" cy="502920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2327B8-F634-BD4A-B771-2FF097C70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39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6430AD3-D3DE-CF45-BF90-CA00615FA42E}"/>
              </a:ext>
            </a:extLst>
          </p:cNvPr>
          <p:cNvSpPr txBox="1"/>
          <p:nvPr/>
        </p:nvSpPr>
        <p:spPr>
          <a:xfrm>
            <a:off x="9292658" y="6456851"/>
            <a:ext cx="24538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err="1"/>
              <a:t>Blau</a:t>
            </a:r>
            <a:r>
              <a:rPr lang="en-US" sz="1200" dirty="0"/>
              <a:t> &amp; Mackie (2017), p. 63.</a:t>
            </a:r>
          </a:p>
        </p:txBody>
      </p:sp>
    </p:spTree>
    <p:extLst>
      <p:ext uri="{BB962C8B-B14F-4D97-AF65-F5344CB8AC3E}">
        <p14:creationId xmlns:p14="http://schemas.microsoft.com/office/powerpoint/2010/main" val="377099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7469" y="2678541"/>
            <a:ext cx="10219508" cy="874970"/>
          </a:xfrm>
        </p:spPr>
        <p:txBody>
          <a:bodyPr anchor="ctr" anchorCtr="0"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4800" dirty="0"/>
              <a:t>The Economics of Immigration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2800" b="1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253CAC7-36DF-4A5D-BA87-83822B44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0AE01C54-87B5-E047-A90C-F1A958BEF150}"/>
              </a:ext>
            </a:extLst>
          </p:cNvPr>
          <p:cNvSpPr txBox="1">
            <a:spLocks/>
          </p:cNvSpPr>
          <p:nvPr/>
        </p:nvSpPr>
        <p:spPr>
          <a:xfrm>
            <a:off x="3095347" y="4601836"/>
            <a:ext cx="5823751" cy="17045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rgbClr val="0C4C88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Calibri" panose="020F0502020204030204" pitchFamily="34" charset="0"/>
              <a:buNone/>
              <a:defRPr sz="20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SzPct val="80000"/>
              <a:buFont typeface="Courier New" panose="02070309020205020404" pitchFamily="49" charset="0"/>
              <a:buNone/>
              <a:defRPr sz="18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rgbClr val="2B414D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 dirty="0">
                <a:solidFill>
                  <a:srgbClr val="44546A"/>
                </a:solidFill>
              </a:rPr>
              <a:t>Luisa R. Blanco, Ph.D., MBA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 dirty="0">
                <a:solidFill>
                  <a:srgbClr val="44546A"/>
                </a:solidFill>
              </a:rPr>
              <a:t>Pepperdine University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2800" dirty="0">
                <a:solidFill>
                  <a:srgbClr val="44546A"/>
                </a:solidFill>
              </a:rPr>
              <a:t>School of Public Policy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sz="1800" dirty="0">
              <a:solidFill>
                <a:schemeClr val="tx2"/>
              </a:solidFill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DDCD7B4E-2843-5E42-BD7B-2CEA54746E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72" y="38112"/>
            <a:ext cx="3492500" cy="2324100"/>
          </a:xfrm>
          <a:prstGeom prst="rect">
            <a:avLst/>
          </a:prstGeom>
        </p:spPr>
      </p:pic>
      <p:pic>
        <p:nvPicPr>
          <p:cNvPr id="7" name="Picture 6" descr="A statue of a person&#10;&#10;Description automatically generated">
            <a:extLst>
              <a:ext uri="{FF2B5EF4-FFF2-40B4-BE49-F238E27FC236}">
                <a16:creationId xmlns:a16="http://schemas.microsoft.com/office/drawing/2014/main" id="{DB2F1D5D-1B3B-5E4F-9B0B-5B9013118B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5674" y="3994949"/>
            <a:ext cx="3517900" cy="23114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ED72D73-2CBE-92AA-0F87-248AF9DA4A52}"/>
              </a:ext>
            </a:extLst>
          </p:cNvPr>
          <p:cNvSpPr txBox="1"/>
          <p:nvPr/>
        </p:nvSpPr>
        <p:spPr>
          <a:xfrm>
            <a:off x="5914857" y="3404481"/>
            <a:ext cx="184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555171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2DB36-3ADF-9D4D-AA3D-A2E9E0215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852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Im</a:t>
            </a:r>
            <a:r>
              <a:rPr lang="en-US" dirty="0"/>
              <a:t>plications for Social Security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202C15-554E-AF4D-80F6-886F2FD95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40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6F23E4-2487-F94D-9E39-056CF9A25681}"/>
              </a:ext>
            </a:extLst>
          </p:cNvPr>
          <p:cNvSpPr txBox="1"/>
          <p:nvPr/>
        </p:nvSpPr>
        <p:spPr>
          <a:xfrm>
            <a:off x="9547384" y="6560914"/>
            <a:ext cx="20691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</a:t>
            </a:r>
            <a:r>
              <a:rPr lang="en-US" sz="1200" dirty="0" err="1"/>
              <a:t>Blau</a:t>
            </a:r>
            <a:r>
              <a:rPr lang="en-US" sz="1200" dirty="0"/>
              <a:t> &amp; Mackie (2017).</a:t>
            </a:r>
          </a:p>
        </p:txBody>
      </p:sp>
      <p:pic>
        <p:nvPicPr>
          <p:cNvPr id="9" name="Content Placeholder 8" descr="A graph with a line and a line&#10;&#10;Description automatically generated with medium confidence">
            <a:extLst>
              <a:ext uri="{FF2B5EF4-FFF2-40B4-BE49-F238E27FC236}">
                <a16:creationId xmlns:a16="http://schemas.microsoft.com/office/drawing/2014/main" id="{3A268182-53B1-D5F0-1074-EBF00E3FCF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56" y="1052726"/>
            <a:ext cx="10801879" cy="5012156"/>
          </a:xfrm>
        </p:spPr>
      </p:pic>
    </p:spTree>
    <p:extLst>
      <p:ext uri="{BB962C8B-B14F-4D97-AF65-F5344CB8AC3E}">
        <p14:creationId xmlns:p14="http://schemas.microsoft.com/office/powerpoint/2010/main" val="29145659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472CE1-1E43-68EE-86B7-46B78C74C5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2748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Is</a:t>
            </a:r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I</a:t>
            </a:r>
            <a:r>
              <a:rPr lang="en-US" dirty="0"/>
              <a:t>mmigration Saving the Day?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1FBAF68-9A32-63AC-A677-C3F5866BB1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8067" y="1533323"/>
            <a:ext cx="6641471" cy="3868208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F74740-8EBD-89E5-0015-0130FD2FA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41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E1476E-55C9-FB5A-4409-7DA3511FC4AB}"/>
              </a:ext>
            </a:extLst>
          </p:cNvPr>
          <p:cNvSpPr txBox="1"/>
          <p:nvPr/>
        </p:nvSpPr>
        <p:spPr>
          <a:xfrm>
            <a:off x="8018331" y="6456851"/>
            <a:ext cx="35437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Source: CBO – The Demographic Outlook, 2023-2053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5F57997-CF73-7977-DB68-B578A93E9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129" y="942442"/>
            <a:ext cx="8051574" cy="5174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6754B4-19B0-E8C5-508F-FA83D259D5AE}"/>
              </a:ext>
            </a:extLst>
          </p:cNvPr>
          <p:cNvSpPr txBox="1"/>
          <p:nvPr/>
        </p:nvSpPr>
        <p:spPr>
          <a:xfrm>
            <a:off x="9889048" y="4973861"/>
            <a:ext cx="15106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100 Million</a:t>
            </a:r>
          </a:p>
          <a:p>
            <a:pPr algn="ctr"/>
            <a:r>
              <a:rPr lang="en-US" dirty="0"/>
              <a:t>Lower in 2100</a:t>
            </a:r>
          </a:p>
        </p:txBody>
      </p:sp>
    </p:spTree>
    <p:extLst>
      <p:ext uri="{BB962C8B-B14F-4D97-AF65-F5344CB8AC3E}">
        <p14:creationId xmlns:p14="http://schemas.microsoft.com/office/powerpoint/2010/main" val="22102684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66999-4EB3-7F4A-A98A-E3796995D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2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</a:t>
            </a:r>
            <a:r>
              <a:rPr lang="en-US" dirty="0"/>
              <a:t>migrants and Crime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5EB3A-0072-1849-937B-6B6795501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Conventional wisdom: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Immigrants commit crimes more frequently than do native-born residents.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Rising immigration leads to rising crime.</a:t>
            </a:r>
          </a:p>
          <a:p>
            <a:endParaRPr lang="en-US" dirty="0"/>
          </a:p>
          <a:p>
            <a:r>
              <a:rPr lang="en-US" dirty="0"/>
              <a:t>What do the data say?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Rates of incarceration are lower for foreign-born than U.S.-born.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Neighborhoods with more immigrants have lower crime rates.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9A3795-6C27-4245-A88F-29544E04B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42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4C2A44-D1F3-FD43-BCBE-1B96EB9B9941}"/>
              </a:ext>
            </a:extLst>
          </p:cNvPr>
          <p:cNvSpPr txBox="1"/>
          <p:nvPr/>
        </p:nvSpPr>
        <p:spPr>
          <a:xfrm>
            <a:off x="602166" y="3612995"/>
            <a:ext cx="9054790" cy="23090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F4BF3B2-B41F-B848-9A68-D93947A47C66}"/>
              </a:ext>
            </a:extLst>
          </p:cNvPr>
          <p:cNvSpPr txBox="1"/>
          <p:nvPr/>
        </p:nvSpPr>
        <p:spPr>
          <a:xfrm>
            <a:off x="3870070" y="4382810"/>
            <a:ext cx="44518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/>
              <a:t>Let’s Have a Look!</a:t>
            </a:r>
          </a:p>
        </p:txBody>
      </p:sp>
    </p:spTree>
    <p:extLst>
      <p:ext uri="{BB962C8B-B14F-4D97-AF65-F5344CB8AC3E}">
        <p14:creationId xmlns:p14="http://schemas.microsoft.com/office/powerpoint/2010/main" val="47021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C9B78-9B3A-74A5-C2C8-FD11F6F4C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773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Inc</a:t>
            </a:r>
            <a:r>
              <a:rPr lang="en-US" dirty="0"/>
              <a:t>arceration by Immigration Status, 2023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CD65CF-D83E-1CC5-AC73-02B95B89F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43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031CA3-E108-5B2C-C21A-041C0016E38A}"/>
              </a:ext>
            </a:extLst>
          </p:cNvPr>
          <p:cNvSpPr txBox="1"/>
          <p:nvPr/>
        </p:nvSpPr>
        <p:spPr>
          <a:xfrm>
            <a:off x="3838754" y="6456851"/>
            <a:ext cx="79215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Cato Institute, </a:t>
            </a:r>
            <a:r>
              <a:rPr lang="en-US" sz="1200" i="0" u="none" strike="noStrike" dirty="0">
                <a:effectLst/>
                <a:latin typeface="var(--bs-font-serif)"/>
              </a:rPr>
              <a:t>https://</a:t>
            </a:r>
            <a:r>
              <a:rPr lang="en-US" sz="1200" i="0" u="none" strike="noStrike" dirty="0" err="1">
                <a:effectLst/>
                <a:latin typeface="var(--bs-font-serif)"/>
              </a:rPr>
              <a:t>www.cato.org</a:t>
            </a:r>
            <a:r>
              <a:rPr lang="en-US" sz="1200" i="0" u="none" strike="noStrike" dirty="0">
                <a:effectLst/>
                <a:latin typeface="var(--bs-font-serif)"/>
              </a:rPr>
              <a:t>/policy-analysis/illegal-immigrant-incarceration-rates-2010-2023#incarcerations</a:t>
            </a:r>
          </a:p>
        </p:txBody>
      </p:sp>
      <p:pic>
        <p:nvPicPr>
          <p:cNvPr id="9" name="Content Placeholder 8" descr="A graph of immigration status&#10;&#10;Description automatically generated">
            <a:extLst>
              <a:ext uri="{FF2B5EF4-FFF2-40B4-BE49-F238E27FC236}">
                <a16:creationId xmlns:a16="http://schemas.microsoft.com/office/drawing/2014/main" id="{F57EE2EA-100A-0A51-78E8-60B7BAFFBF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177" y="1325563"/>
            <a:ext cx="10084992" cy="4429317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EF866C7-EC16-D17F-0DF7-7CCB59AAC2C9}"/>
              </a:ext>
            </a:extLst>
          </p:cNvPr>
          <p:cNvSpPr txBox="1"/>
          <p:nvPr/>
        </p:nvSpPr>
        <p:spPr>
          <a:xfrm>
            <a:off x="1143000" y="3095896"/>
            <a:ext cx="2577116" cy="147732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Unauthorized Immigrants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     Authorized Immigrants</a:t>
            </a:r>
          </a:p>
        </p:txBody>
      </p:sp>
    </p:spTree>
    <p:extLst>
      <p:ext uri="{BB962C8B-B14F-4D97-AF65-F5344CB8AC3E}">
        <p14:creationId xmlns:p14="http://schemas.microsoft.com/office/powerpoint/2010/main" val="16653609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66999-4EB3-7F4A-A98A-E3796995D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28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Im</a:t>
            </a:r>
            <a:r>
              <a:rPr lang="en-US" dirty="0"/>
              <a:t>migrants and Crime Rates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75EB3A-0072-1849-937B-6B6795501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Conventional wisdom: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Immigrants commit crimes more frequently than do native-born residents.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Rising immigration leads to rising crime.</a:t>
            </a:r>
          </a:p>
          <a:p>
            <a:endParaRPr lang="en-US" dirty="0"/>
          </a:p>
          <a:p>
            <a:r>
              <a:rPr lang="en-US" dirty="0"/>
              <a:t>What do the data say?</a:t>
            </a:r>
          </a:p>
          <a:p>
            <a:pPr marL="0" indent="0">
              <a:buNone/>
            </a:pPr>
            <a:endParaRPr lang="en-US" dirty="0"/>
          </a:p>
          <a:p>
            <a:pPr lvl="1">
              <a:spcAft>
                <a:spcPts val="1000"/>
              </a:spcAft>
            </a:pPr>
            <a:r>
              <a:rPr lang="en-US" dirty="0"/>
              <a:t>Rates of incarceration are lower for the foreign born than US born.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Neighborhoods with more immigrants have lower crime rates.</a:t>
            </a:r>
          </a:p>
          <a:p>
            <a:pPr lvl="1"/>
            <a:r>
              <a:rPr lang="en-US" dirty="0"/>
              <a:t>There is no evidence that deporting noncitizen immigrants affects crime rates.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69A3795-6C27-4245-A88F-29544E04B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6149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2612C1-C6D7-4B43-9602-189F80AF1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9000" y="0"/>
            <a:ext cx="10515600" cy="1325563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Su</a:t>
            </a:r>
            <a:r>
              <a:rPr lang="en-US" dirty="0"/>
              <a:t>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46F1A-DA04-D943-AE89-F0CB74DD3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570730"/>
            <a:ext cx="11177751" cy="4351338"/>
          </a:xfrm>
        </p:spPr>
        <p:txBody>
          <a:bodyPr>
            <a:normAutofit fontScale="92500" lnSpcReduction="10000"/>
          </a:bodyPr>
          <a:lstStyle/>
          <a:p>
            <a:pPr>
              <a:spcAft>
                <a:spcPts val="1000"/>
              </a:spcAft>
            </a:pPr>
            <a:r>
              <a:rPr lang="en-US" dirty="0"/>
              <a:t>Immigration can be thought of as increasing the population of the United States.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But they are a select group.</a:t>
            </a:r>
          </a:p>
          <a:p>
            <a:pPr>
              <a:spcAft>
                <a:spcPts val="1000"/>
              </a:spcAft>
            </a:pPr>
            <a:r>
              <a:rPr lang="en-US" dirty="0"/>
              <a:t>This brings economic growth and opportunity, just as does increasing the native-born population.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But not crime.</a:t>
            </a:r>
          </a:p>
          <a:p>
            <a:pPr>
              <a:spcAft>
                <a:spcPts val="1000"/>
              </a:spcAft>
            </a:pPr>
            <a:r>
              <a:rPr lang="en-US" dirty="0"/>
              <a:t>Unauthorized immigrants do increase the supply of low-skilled workers.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This may lower the wages of SOME low-skilled workers.</a:t>
            </a:r>
          </a:p>
          <a:p>
            <a:pPr lvl="1">
              <a:spcAft>
                <a:spcPts val="1000"/>
              </a:spcAft>
            </a:pPr>
            <a:r>
              <a:rPr lang="en-US" dirty="0"/>
              <a:t>But also increases labor force participation among highly skilled workers.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F7256D-1FE7-6B41-8975-1BC961212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29751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25BE34-1E71-4A4B-803E-3C4BD0D61E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At</a:t>
            </a:r>
            <a:r>
              <a:rPr lang="en-US" dirty="0"/>
              <a:t> the Same Time….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28296-551D-4344-BDB4-383B5FBF0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Immigrants are often a select group:</a:t>
            </a:r>
          </a:p>
          <a:p>
            <a:pPr lvl="1"/>
            <a:r>
              <a:rPr lang="en-US" dirty="0"/>
              <a:t>Willing to incur an enormous personal or familial cost to better their lives.</a:t>
            </a:r>
          </a:p>
          <a:p>
            <a:r>
              <a:rPr lang="en-US" dirty="0"/>
              <a:t>As a result:</a:t>
            </a:r>
          </a:p>
          <a:p>
            <a:pPr lvl="1"/>
            <a:r>
              <a:rPr lang="en-US" dirty="0"/>
              <a:t>Immigrants tend to be entrepreneurial and to add significantly to economic growth.</a:t>
            </a:r>
          </a:p>
          <a:p>
            <a:r>
              <a:rPr lang="en-US" dirty="0"/>
              <a:t>Although there are distributional issues:</a:t>
            </a:r>
          </a:p>
          <a:p>
            <a:pPr lvl="1"/>
            <a:r>
              <a:rPr lang="en-US" dirty="0"/>
              <a:t>Immigration is an important contributor to economic growth.</a:t>
            </a:r>
          </a:p>
          <a:p>
            <a:pPr lvl="1"/>
            <a:r>
              <a:rPr lang="en-US" dirty="0"/>
              <a:t>Immigration helps to sustain vital government programs.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8A005F-6FF0-3843-B700-4DCDD8FB7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002044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0808A-18FC-104A-A25D-21A92CE88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 Ab</a:t>
            </a:r>
            <a:r>
              <a:rPr lang="en-US" dirty="0"/>
              <a:t>out Conventional Wisdom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29081-3A0B-9747-AC92-1940D5D67D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Native-born unskilled workers</a:t>
            </a:r>
          </a:p>
          <a:p>
            <a:pPr lvl="1"/>
            <a:r>
              <a:rPr lang="en-US" dirty="0"/>
              <a:t>There may be some negative impact on their wages.</a:t>
            </a:r>
          </a:p>
          <a:p>
            <a:pPr lvl="1"/>
            <a:r>
              <a:rPr lang="en-US" dirty="0"/>
              <a:t>But who wins and loses depends on the skill mix of immigrants. </a:t>
            </a:r>
          </a:p>
          <a:p>
            <a:r>
              <a:rPr lang="en-US" dirty="0"/>
              <a:t>Crime</a:t>
            </a:r>
          </a:p>
          <a:p>
            <a:pPr lvl="1"/>
            <a:r>
              <a:rPr lang="en-US" dirty="0"/>
              <a:t>Immigrants, both authorized and unauthorized, commit crimes at </a:t>
            </a:r>
            <a:r>
              <a:rPr lang="en-US" u="sng" dirty="0"/>
              <a:t>much lower rates </a:t>
            </a:r>
            <a:r>
              <a:rPr lang="en-US" dirty="0"/>
              <a:t>than do native-born residents.</a:t>
            </a:r>
          </a:p>
          <a:p>
            <a:r>
              <a:rPr lang="en-US" dirty="0"/>
              <a:t>Government programs</a:t>
            </a:r>
          </a:p>
          <a:p>
            <a:pPr lvl="1"/>
            <a:r>
              <a:rPr lang="en-US" b="1" dirty="0"/>
              <a:t>Federal</a:t>
            </a:r>
            <a:r>
              <a:rPr lang="en-US" dirty="0"/>
              <a:t>: immigrants are a source of revenue and stability for some important programs.</a:t>
            </a:r>
          </a:p>
          <a:p>
            <a:pPr lvl="1"/>
            <a:r>
              <a:rPr lang="en-US" b="1" dirty="0"/>
              <a:t>State and local</a:t>
            </a:r>
            <a:r>
              <a:rPr lang="en-US" dirty="0"/>
              <a:t>: Because education is funded at the local level, this can be a drain on local government coffers.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23BF033-5425-544B-9904-4A046FD563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47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9096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80E65-722B-DE87-195E-CBFD1401D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4FBC2-47E4-7862-9DFD-549A681A5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87374"/>
            <a:ext cx="10515600" cy="2852737"/>
          </a:xfrm>
        </p:spPr>
        <p:txBody>
          <a:bodyPr>
            <a:normAutofit/>
          </a:bodyPr>
          <a:lstStyle/>
          <a:p>
            <a:r>
              <a:rPr lang="en-US" sz="9600" dirty="0"/>
              <a:t>Recent Immigration Issues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3F61F9-F55D-E309-C61C-71D474718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pPr/>
              <a:t>48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548136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A6B064-72C7-E048-BAF5-C6078D498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784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Rec</a:t>
            </a:r>
            <a:r>
              <a:rPr lang="en-US" dirty="0"/>
              <a:t>ent Immigration Issues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6BDD3-CFD5-2945-A6C8-D41831B6C7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38700" y="2471738"/>
            <a:ext cx="6477000" cy="35353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1D0677-EE22-D645-A7FD-215605B80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49</a:t>
            </a:fld>
            <a:endParaRPr lang="en-US"/>
          </a:p>
        </p:txBody>
      </p:sp>
      <p:pic>
        <p:nvPicPr>
          <p:cNvPr id="1026" name="Picture 2" descr="Central American migrants wade across the Rio Grande on February 1, 2019 near El Paso, Texas. ">
            <a:extLst>
              <a:ext uri="{FF2B5EF4-FFF2-40B4-BE49-F238E27FC236}">
                <a16:creationId xmlns:a16="http://schemas.microsoft.com/office/drawing/2014/main" id="{EEC15B1E-A683-C738-342C-51398560B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7200" y="2810107"/>
            <a:ext cx="5131514" cy="3420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E814273-B486-8B30-A506-C3A88905DD9D}"/>
              </a:ext>
            </a:extLst>
          </p:cNvPr>
          <p:cNvSpPr txBox="1"/>
          <p:nvPr/>
        </p:nvSpPr>
        <p:spPr>
          <a:xfrm>
            <a:off x="457200" y="1896181"/>
            <a:ext cx="5820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The Northern Triangle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Mass Deportations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H1B Visas</a:t>
            </a:r>
          </a:p>
        </p:txBody>
      </p:sp>
    </p:spTree>
    <p:extLst>
      <p:ext uri="{BB962C8B-B14F-4D97-AF65-F5344CB8AC3E}">
        <p14:creationId xmlns:p14="http://schemas.microsoft.com/office/powerpoint/2010/main" val="34897729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529EAE-338F-5D4A-8C40-7C3D0FD4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Cre</a:t>
            </a:r>
            <a:r>
              <a:rPr lang="en-US" dirty="0"/>
              <a:t>dits and Disclaimer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BC8CE3-22BA-E94A-B6AC-D797138205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This slide deck was authored by:</a:t>
            </a:r>
          </a:p>
          <a:p>
            <a:pPr lvl="1"/>
            <a:r>
              <a:rPr lang="en-US" dirty="0"/>
              <a:t>Anna Maria </a:t>
            </a:r>
            <a:r>
              <a:rPr lang="en-US" dirty="0" err="1"/>
              <a:t>Mayda</a:t>
            </a:r>
            <a:r>
              <a:rPr lang="en-US" dirty="0"/>
              <a:t>, Georgetown University</a:t>
            </a:r>
          </a:p>
          <a:p>
            <a:pPr lvl="1"/>
            <a:r>
              <a:rPr lang="en-US" dirty="0"/>
              <a:t>Robert </a:t>
            </a:r>
            <a:r>
              <a:rPr lang="en-US" dirty="0" err="1"/>
              <a:t>Gitter</a:t>
            </a:r>
            <a:r>
              <a:rPr lang="en-US" dirty="0"/>
              <a:t>, Ohio Wesleyan University</a:t>
            </a:r>
          </a:p>
          <a:p>
            <a:pPr lvl="1"/>
            <a:r>
              <a:rPr lang="en-US" dirty="0"/>
              <a:t>Roger White, Whittier College</a:t>
            </a:r>
          </a:p>
          <a:p>
            <a:r>
              <a:rPr lang="en-US" dirty="0"/>
              <a:t>This slide deck was reviewed by:</a:t>
            </a:r>
          </a:p>
          <a:p>
            <a:pPr lvl="1"/>
            <a:r>
              <a:rPr lang="en-US" dirty="0"/>
              <a:t>Kirk Doran, Notre Dame</a:t>
            </a:r>
          </a:p>
          <a:p>
            <a:pPr lvl="1"/>
            <a:r>
              <a:rPr lang="en-US" dirty="0"/>
              <a:t>Ethan Lewis, Dartmouth College</a:t>
            </a:r>
          </a:p>
          <a:p>
            <a:r>
              <a:rPr lang="en-US" dirty="0"/>
              <a:t>Disclaimer</a:t>
            </a:r>
          </a:p>
          <a:p>
            <a:pPr lvl="1"/>
            <a:r>
              <a:rPr lang="en-US" dirty="0"/>
              <a:t>NEED presentations are designed to be nonpartisan.</a:t>
            </a:r>
          </a:p>
          <a:p>
            <a:pPr lvl="1"/>
            <a:r>
              <a:rPr lang="en-US" dirty="0"/>
              <a:t>It is, however, inevitable that presenters will be asked for and will provide their own views.</a:t>
            </a:r>
          </a:p>
          <a:p>
            <a:pPr lvl="1"/>
            <a:r>
              <a:rPr lang="en-US" dirty="0"/>
              <a:t>Such views are those of the presenter and not necessarily those of the National Economic Education Delegation (NEED).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65FD2B-E0DC-B44E-B85B-3363DE712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69159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D522E-1826-0F78-B351-D7A9DCB9E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57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</a:t>
            </a:r>
            <a:r>
              <a:rPr lang="en-US" dirty="0"/>
              <a:t> Northern Triangle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C793FB-2DB4-FB45-131A-900F6B15D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50</a:t>
            </a:fld>
            <a:endParaRPr lang="en-US"/>
          </a:p>
        </p:txBody>
      </p:sp>
      <p:pic>
        <p:nvPicPr>
          <p:cNvPr id="4098" name="Picture 2" descr="Why So Many Central Americans Are Seeking Asylum in the U.S. | KQED">
            <a:extLst>
              <a:ext uri="{FF2B5EF4-FFF2-40B4-BE49-F238E27FC236}">
                <a16:creationId xmlns:a16="http://schemas.microsoft.com/office/drawing/2014/main" id="{45066D08-E470-B1A5-81CA-ED06D91D0CB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110" y="1064370"/>
            <a:ext cx="7364093" cy="5165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9328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B0D9DF-693C-5B86-6866-7AAC17FA1D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57" y="290930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Nor</a:t>
            </a:r>
            <a:r>
              <a:rPr lang="en-US" dirty="0"/>
              <a:t>thern Triangle Apprehensions</a:t>
            </a:r>
            <a:br>
              <a:rPr lang="en-US" dirty="0"/>
            </a:br>
            <a:r>
              <a:rPr lang="en-US" dirty="0"/>
              <a:t>        </a:t>
            </a:r>
            <a:r>
              <a:rPr lang="en-US" sz="3200" dirty="0">
                <a:solidFill>
                  <a:srgbClr val="FF0000"/>
                </a:solidFill>
              </a:rPr>
              <a:t>(Northern Triangle Countries in Red)</a:t>
            </a:r>
            <a:endParaRPr lang="en-US" sz="32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BEB5E2-E884-9E57-261C-AEB14ACE48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00250" y="1399043"/>
            <a:ext cx="7010400" cy="500991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3E7D2A9-B68C-A884-E822-C9DB75FA1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7950FE-12CD-4508-ACD8-B6DEBE1BB436}" type="slidenum">
              <a:rPr lang="en-US" smtClean="0"/>
              <a:t>51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5ADB5CB-C1AF-A24B-C8D2-013B6751057C}"/>
              </a:ext>
            </a:extLst>
          </p:cNvPr>
          <p:cNvSpPr txBox="1"/>
          <p:nvPr/>
        </p:nvSpPr>
        <p:spPr>
          <a:xfrm>
            <a:off x="9272751" y="2457450"/>
            <a:ext cx="199620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Also:</a:t>
            </a:r>
          </a:p>
          <a:p>
            <a:pPr marL="285750" indent="-285750">
              <a:buFontTx/>
              <a:buChar char="-"/>
            </a:pPr>
            <a:r>
              <a:rPr lang="en-US" sz="2200" dirty="0"/>
              <a:t>Venezuela</a:t>
            </a:r>
          </a:p>
          <a:p>
            <a:pPr marL="285750" indent="-285750">
              <a:buFontTx/>
              <a:buChar char="-"/>
            </a:pPr>
            <a:r>
              <a:rPr lang="en-US" sz="2200" dirty="0"/>
              <a:t>Haiti</a:t>
            </a:r>
          </a:p>
          <a:p>
            <a:pPr marL="285750" indent="-285750">
              <a:buFontTx/>
              <a:buChar char="-"/>
            </a:pPr>
            <a:r>
              <a:rPr lang="en-US" sz="2200" dirty="0"/>
              <a:t>Cuba</a:t>
            </a:r>
          </a:p>
        </p:txBody>
      </p:sp>
    </p:spTree>
    <p:extLst>
      <p:ext uri="{BB962C8B-B14F-4D97-AF65-F5344CB8AC3E}">
        <p14:creationId xmlns:p14="http://schemas.microsoft.com/office/powerpoint/2010/main" val="331389509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F46FCC-2CF3-0E41-8E24-54A7F21A5E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9979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Gro</a:t>
            </a:r>
            <a:r>
              <a:rPr lang="en-US" dirty="0"/>
              <a:t>wing #s of People Traveling in Families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D94CF9-3B04-BAEE-95EC-54EAAAA60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52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137FA43-C49E-DAEC-7474-871E232213C3}"/>
              </a:ext>
            </a:extLst>
          </p:cNvPr>
          <p:cNvSpPr txBox="1"/>
          <p:nvPr/>
        </p:nvSpPr>
        <p:spPr>
          <a:xfrm>
            <a:off x="7367954" y="6456851"/>
            <a:ext cx="426116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Pew Research Center, US Customs and Border Protection </a:t>
            </a:r>
          </a:p>
        </p:txBody>
      </p:sp>
      <p:pic>
        <p:nvPicPr>
          <p:cNvPr id="10" name="Picture 9" descr="A graph of a person in a yellow shirt&#10;&#10;Description automatically generated with medium confidence">
            <a:extLst>
              <a:ext uri="{FF2B5EF4-FFF2-40B4-BE49-F238E27FC236}">
                <a16:creationId xmlns:a16="http://schemas.microsoft.com/office/drawing/2014/main" id="{27DDAB09-CEF4-B6BF-4A28-175F491AEC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393" y="1032128"/>
            <a:ext cx="5756772" cy="5198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3244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B6A40C-88AE-30B3-D23C-2E16389639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855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Mas</a:t>
            </a:r>
            <a:r>
              <a:rPr lang="en-US" sz="3600" dirty="0"/>
              <a:t>s Deportations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DDAD5-B978-431B-F340-DE1EC99CDC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4332"/>
            <a:ext cx="10515600" cy="482847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Immigrants work different jobs than do native-born workers.</a:t>
            </a:r>
          </a:p>
          <a:p>
            <a:r>
              <a:rPr lang="en-US" dirty="0"/>
              <a:t>Immigrants contribute to the local economy.</a:t>
            </a:r>
          </a:p>
          <a:p>
            <a:pPr lvl="1"/>
            <a:r>
              <a:rPr lang="en-US" dirty="0"/>
              <a:t>GDP losses of up to $1.7 trillion annually.</a:t>
            </a:r>
          </a:p>
          <a:p>
            <a:r>
              <a:rPr lang="en-US" dirty="0"/>
              <a:t>Immigrants keep prices low: in particular, food!</a:t>
            </a:r>
          </a:p>
          <a:p>
            <a:r>
              <a:rPr lang="en-US" dirty="0"/>
              <a:t>Deportations impact tax revenues.</a:t>
            </a:r>
          </a:p>
          <a:p>
            <a:pPr lvl="1"/>
            <a:r>
              <a:rPr lang="en-US" dirty="0"/>
              <a:t>$1,300 more in on average than out, annually.</a:t>
            </a:r>
          </a:p>
          <a:p>
            <a:pPr lvl="1"/>
            <a:r>
              <a:rPr lang="en-US" dirty="0"/>
              <a:t>Unauthorized immigrants: $22.6 billion in social security and $5.7 billion in Medicare payments. </a:t>
            </a:r>
          </a:p>
          <a:p>
            <a:r>
              <a:rPr lang="en-US" dirty="0"/>
              <a:t>Deportations are expensive ($13,000 each).</a:t>
            </a:r>
          </a:p>
          <a:p>
            <a:pPr lvl="1"/>
            <a:r>
              <a:rPr lang="en-US" dirty="0"/>
              <a:t>Total cost $315 billion.</a:t>
            </a:r>
          </a:p>
          <a:p>
            <a:r>
              <a:rPr lang="en-US" dirty="0"/>
              <a:t>They rob people of their dignity.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C040B5-8AA9-912B-9191-2BBBA859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250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645FB9-1527-209B-4D92-3F47049AF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897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Mig</a:t>
            </a:r>
            <a:r>
              <a:rPr lang="en-US" dirty="0"/>
              <a:t>rants in ICE Detention</a:t>
            </a:r>
          </a:p>
        </p:txBody>
      </p:sp>
      <p:pic>
        <p:nvPicPr>
          <p:cNvPr id="6" name="Content Placeholder 5" descr="A screenshot of a cell phone&#10;&#10;AI-generated content may be incorrect.">
            <a:extLst>
              <a:ext uri="{FF2B5EF4-FFF2-40B4-BE49-F238E27FC236}">
                <a16:creationId xmlns:a16="http://schemas.microsoft.com/office/drawing/2014/main" id="{E29293FB-D75F-9EB0-2FED-E9391DE638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251" y="1786638"/>
            <a:ext cx="10515600" cy="3284723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3F7C75-E926-C53B-FCA7-D7CD3BE94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54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B62288-D50B-F580-788E-4A6B89BB0978}"/>
              </a:ext>
            </a:extLst>
          </p:cNvPr>
          <p:cNvSpPr txBox="1"/>
          <p:nvPr/>
        </p:nvSpPr>
        <p:spPr>
          <a:xfrm>
            <a:off x="3376246" y="6471138"/>
            <a:ext cx="82246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www.nbcnews.com</a:t>
            </a:r>
            <a:r>
              <a:rPr lang="en-US" sz="1200" dirty="0"/>
              <a:t>/data-graphics/us-immigration-tracker-follow-arrests-detentions-border-crossings-rcna189148</a:t>
            </a:r>
          </a:p>
        </p:txBody>
      </p:sp>
    </p:spTree>
    <p:extLst>
      <p:ext uri="{BB962C8B-B14F-4D97-AF65-F5344CB8AC3E}">
        <p14:creationId xmlns:p14="http://schemas.microsoft.com/office/powerpoint/2010/main" val="95590390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86039-2C98-B7E9-7BE0-58E4114A51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822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H1B</a:t>
            </a:r>
            <a:r>
              <a:rPr lang="en-US" sz="3600" dirty="0"/>
              <a:t> Visas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4B0A1C-3A93-D5D2-AF59-68D7DEAD95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are they?</a:t>
            </a:r>
          </a:p>
          <a:p>
            <a:pPr lvl="1"/>
            <a:r>
              <a:rPr lang="en-US" dirty="0"/>
              <a:t>Visas for immigrants with specialized labor: </a:t>
            </a:r>
          </a:p>
          <a:p>
            <a:pPr lvl="2"/>
            <a:r>
              <a:rPr lang="en-US" dirty="0"/>
              <a:t>65,000 per year.</a:t>
            </a:r>
          </a:p>
          <a:p>
            <a:pPr lvl="1"/>
            <a:r>
              <a:rPr lang="en-US" dirty="0"/>
              <a:t>Visas for immigrants with a master’s degree from a U.S. university:</a:t>
            </a:r>
          </a:p>
          <a:p>
            <a:pPr lvl="2"/>
            <a:r>
              <a:rPr lang="en-US" dirty="0"/>
              <a:t>20,000 per year.</a:t>
            </a:r>
          </a:p>
          <a:p>
            <a:r>
              <a:rPr lang="en-US" dirty="0"/>
              <a:t>Details</a:t>
            </a:r>
          </a:p>
          <a:p>
            <a:pPr lvl="1"/>
            <a:r>
              <a:rPr lang="en-US" dirty="0"/>
              <a:t>They are valid for 3 years, with extension possible up to 6 years.</a:t>
            </a:r>
          </a:p>
          <a:p>
            <a:pPr lvl="1"/>
            <a:r>
              <a:rPr lang="en-US" dirty="0"/>
              <a:t>There is almost always more demand for visas than there is supply.</a:t>
            </a:r>
          </a:p>
          <a:p>
            <a:pPr lvl="2"/>
            <a:r>
              <a:rPr lang="en-US" dirty="0"/>
              <a:t>Lottery is then used to allocate the visas.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9698A1-FBE9-FF5B-6B84-0D99A604A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055352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40A86F-8F08-C97E-A9F2-C382922116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0D919-5729-008A-E2EB-2E5F66703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822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H1B</a:t>
            </a:r>
            <a:r>
              <a:rPr lang="en-US" sz="3600" dirty="0"/>
              <a:t> Visas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FF0C3-FC3A-9862-9EFE-7F975D6E55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Pros</a:t>
            </a:r>
          </a:p>
          <a:p>
            <a:pPr lvl="1"/>
            <a:r>
              <a:rPr lang="en-US" dirty="0"/>
              <a:t>Companies have an easier time finding appropriate workers.</a:t>
            </a:r>
          </a:p>
          <a:p>
            <a:pPr lvl="1"/>
            <a:r>
              <a:rPr lang="en-US" dirty="0"/>
              <a:t>Immigrants are sometimes complementary to U.S. workers.</a:t>
            </a:r>
          </a:p>
          <a:p>
            <a:pPr lvl="2"/>
            <a:r>
              <a:rPr lang="en-US" dirty="0"/>
              <a:t>Creating job opportunities for U.S. workers.</a:t>
            </a:r>
          </a:p>
          <a:p>
            <a:pPr lvl="1"/>
            <a:r>
              <a:rPr lang="en-US" dirty="0"/>
              <a:t>Immigrants spend in the U.S., stimulating the economy.</a:t>
            </a:r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Immigrant H1B holders sometimes take jobs from skilled American workers.</a:t>
            </a:r>
          </a:p>
          <a:p>
            <a:pPr lvl="1"/>
            <a:endParaRPr lang="en-US" dirty="0"/>
          </a:p>
          <a:p>
            <a:r>
              <a:rPr lang="en-US" dirty="0"/>
              <a:t>Overall: the program expands the number of immigrants that are here in an authorized way. This may be helpful to the economy.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5EC967-1E64-843F-EA31-D97A089E41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3777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0B9A4B-A321-C96C-7A9C-C336A6A76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563149-E17E-82E5-E79E-32E01CABA2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9822" y="0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H1B</a:t>
            </a:r>
            <a:r>
              <a:rPr lang="en-US" sz="3600" dirty="0"/>
              <a:t> Visas: $100,000 fee? (Was: $2,000 to $5,000)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0EA8CA-B388-D9D3-DBA8-B245D7E7D4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Pros</a:t>
            </a:r>
          </a:p>
          <a:p>
            <a:pPr lvl="1"/>
            <a:r>
              <a:rPr lang="en-US" dirty="0"/>
              <a:t>Perhaps less use of H1B visas to exploit foreign workers.</a:t>
            </a:r>
          </a:p>
          <a:p>
            <a:pPr lvl="2"/>
            <a:r>
              <a:rPr lang="en-US" dirty="0"/>
              <a:t>May benefit U.S. workers.</a:t>
            </a:r>
          </a:p>
          <a:p>
            <a:pPr lvl="1"/>
            <a:r>
              <a:rPr lang="en-US" dirty="0"/>
              <a:t>Prioritized the highest-skilled immigrants.</a:t>
            </a:r>
          </a:p>
          <a:p>
            <a:pPr lvl="1"/>
            <a:r>
              <a:rPr lang="en-US" dirty="0"/>
              <a:t>Source of funds for immigration services.</a:t>
            </a:r>
          </a:p>
          <a:p>
            <a:r>
              <a:rPr lang="en-US" dirty="0"/>
              <a:t>Cons</a:t>
            </a:r>
          </a:p>
          <a:p>
            <a:pPr lvl="1"/>
            <a:r>
              <a:rPr lang="en-US" dirty="0"/>
              <a:t>Many fewer applications, which will lower U.S. economic activity.</a:t>
            </a:r>
          </a:p>
          <a:p>
            <a:pPr lvl="2"/>
            <a:r>
              <a:rPr lang="en-US" dirty="0"/>
              <a:t>Inaccessible to many small businesses.</a:t>
            </a:r>
          </a:p>
          <a:p>
            <a:pPr lvl="1"/>
            <a:r>
              <a:rPr lang="en-US" dirty="0"/>
              <a:t>Economic disruption.</a:t>
            </a:r>
          </a:p>
          <a:p>
            <a:pPr lvl="1"/>
            <a:endParaRPr lang="en-US" dirty="0"/>
          </a:p>
          <a:p>
            <a:r>
              <a:rPr lang="en-US" dirty="0"/>
              <a:t>Overall: That depends.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ADBAC9-1A64-50BA-B19D-28890F5B5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57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54131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BE592-2136-62F8-49DC-C74EAA680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BCF33C-F767-EBBE-6ABF-FCAB31741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1848283"/>
            <a:ext cx="11330151" cy="2852737"/>
          </a:xfrm>
        </p:spPr>
        <p:txBody>
          <a:bodyPr>
            <a:normAutofit fontScale="90000"/>
          </a:bodyPr>
          <a:lstStyle/>
          <a:p>
            <a:r>
              <a:rPr lang="en-US" sz="9800" dirty="0"/>
              <a:t>Summer 2026 Update</a:t>
            </a:r>
            <a:br>
              <a:rPr lang="en-US" sz="9800" dirty="0"/>
            </a:br>
            <a:r>
              <a:rPr lang="en-US" dirty="0"/>
              <a:t>*AI generated (Claude)</a:t>
            </a:r>
            <a:endParaRPr lang="en-US" sz="9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71F0CD-C28C-46E2-DF41-7F6B772A3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pPr/>
              <a:t>58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6665157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37160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U.S. Immigration Policy Update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22960" y="237744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EE76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Things Stand — Summer 2026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822960" y="30632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overview for a general audience  |  July 2026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822960" y="4754880"/>
            <a:ext cx="2011680" cy="685800"/>
          </a:xfrm>
          <a:prstGeom prst="roundRect">
            <a:avLst>
              <a:gd name="adj" fmla="val 16000"/>
            </a:avLst>
          </a:prstGeom>
          <a:solidFill>
            <a:srgbClr val="00205B"/>
          </a:solidFill>
          <a:ln/>
        </p:spPr>
      </p:sp>
      <p:sp>
        <p:nvSpPr>
          <p:cNvPr id="6" name="Text 4"/>
          <p:cNvSpPr/>
          <p:nvPr/>
        </p:nvSpPr>
        <p:spPr>
          <a:xfrm>
            <a:off x="822960" y="4754880"/>
            <a:ext cx="2011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 Detention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017520" y="4754880"/>
            <a:ext cx="2011680" cy="685800"/>
          </a:xfrm>
          <a:prstGeom prst="roundRect">
            <a:avLst>
              <a:gd name="adj" fmla="val 16000"/>
            </a:avLst>
          </a:prstGeom>
          <a:solidFill>
            <a:srgbClr val="00205B"/>
          </a:solidFill>
          <a:ln/>
        </p:spPr>
      </p:sp>
      <p:sp>
        <p:nvSpPr>
          <p:cNvPr id="8" name="Text 6"/>
          <p:cNvSpPr/>
          <p:nvPr/>
        </p:nvSpPr>
        <p:spPr>
          <a:xfrm>
            <a:off x="3017520" y="4754880"/>
            <a:ext cx="2011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H-1B Visas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212080" y="4754880"/>
            <a:ext cx="2011680" cy="685800"/>
          </a:xfrm>
          <a:prstGeom prst="roundRect">
            <a:avLst>
              <a:gd name="adj" fmla="val 16000"/>
            </a:avLst>
          </a:prstGeom>
          <a:solidFill>
            <a:srgbClr val="00205B"/>
          </a:solidFill>
          <a:ln/>
        </p:spPr>
      </p:sp>
      <p:sp>
        <p:nvSpPr>
          <p:cNvPr id="10" name="Text 8"/>
          <p:cNvSpPr/>
          <p:nvPr/>
        </p:nvSpPr>
        <p:spPr>
          <a:xfrm>
            <a:off x="5212080" y="4754880"/>
            <a:ext cx="2011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Birthright Citizenship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7406640" y="4754880"/>
            <a:ext cx="2011680" cy="685800"/>
          </a:xfrm>
          <a:prstGeom prst="roundRect">
            <a:avLst>
              <a:gd name="adj" fmla="val 16000"/>
            </a:avLst>
          </a:prstGeom>
          <a:solidFill>
            <a:srgbClr val="00205B"/>
          </a:solidFill>
          <a:ln/>
        </p:spPr>
      </p:sp>
      <p:sp>
        <p:nvSpPr>
          <p:cNvPr id="12" name="Text 10"/>
          <p:cNvSpPr/>
          <p:nvPr/>
        </p:nvSpPr>
        <p:spPr>
          <a:xfrm>
            <a:off x="7406640" y="4754880"/>
            <a:ext cx="2011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DACA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9601200" y="4754880"/>
            <a:ext cx="2011680" cy="685800"/>
          </a:xfrm>
          <a:prstGeom prst="roundRect">
            <a:avLst>
              <a:gd name="adj" fmla="val 16000"/>
            </a:avLst>
          </a:prstGeom>
          <a:solidFill>
            <a:srgbClr val="00205B"/>
          </a:solidFill>
          <a:ln/>
        </p:spPr>
      </p:sp>
      <p:sp>
        <p:nvSpPr>
          <p:cNvPr id="14" name="Text 12"/>
          <p:cNvSpPr/>
          <p:nvPr/>
        </p:nvSpPr>
        <p:spPr>
          <a:xfrm>
            <a:off x="9601200" y="4754880"/>
            <a:ext cx="2011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Asylum &amp; Humanitarian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1215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Out</a:t>
            </a:r>
            <a:r>
              <a:rPr lang="en-US" dirty="0"/>
              <a:t>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6272" y="1325563"/>
            <a:ext cx="6939455" cy="4351338"/>
          </a:xfrm>
        </p:spPr>
        <p:txBody>
          <a:bodyPr/>
          <a:lstStyle/>
          <a:p>
            <a:r>
              <a:rPr lang="en-US" dirty="0"/>
              <a:t>Why do people migrate?</a:t>
            </a:r>
          </a:p>
          <a:p>
            <a:r>
              <a:rPr lang="en-US" dirty="0"/>
              <a:t>The nature of immigration to the U.S.</a:t>
            </a:r>
          </a:p>
          <a:p>
            <a:r>
              <a:rPr lang="en-US" dirty="0"/>
              <a:t>Economics of immigration</a:t>
            </a:r>
          </a:p>
          <a:p>
            <a:r>
              <a:rPr lang="en-US" dirty="0"/>
              <a:t>Recent immigration issues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78008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Big Picture: A Year of Rapid Change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Since January 2025, the federal government has pursued the largest expansion of interior immigration enforcement in modern U.S. history — while federal courts have emerged as the principal check on many of these policies.</a:t>
            </a:r>
            <a:endParaRPr lang="en-US" sz="1700" dirty="0"/>
          </a:p>
        </p:txBody>
      </p:sp>
      <p:sp>
        <p:nvSpPr>
          <p:cNvPr id="4" name="Shape 2"/>
          <p:cNvSpPr/>
          <p:nvPr/>
        </p:nvSpPr>
        <p:spPr>
          <a:xfrm>
            <a:off x="548640" y="2286000"/>
            <a:ext cx="3520440" cy="3017520"/>
          </a:xfrm>
          <a:prstGeom prst="roundRect">
            <a:avLst>
              <a:gd name="adj" fmla="val 3030"/>
            </a:avLst>
          </a:prstGeom>
          <a:solidFill>
            <a:srgbClr val="E8EEF7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2514600"/>
            <a:ext cx="3520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$45B</a:t>
            </a:r>
            <a:endParaRPr lang="en-US" sz="4800" dirty="0"/>
          </a:p>
        </p:txBody>
      </p:sp>
      <p:sp>
        <p:nvSpPr>
          <p:cNvPr id="6" name="Text 4"/>
          <p:cNvSpPr/>
          <p:nvPr/>
        </p:nvSpPr>
        <p:spPr>
          <a:xfrm>
            <a:off x="822960" y="3520440"/>
            <a:ext cx="2971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Approved by Congress for ICE detention (July 2025), funding up to ~135,000 detention beds through FY 2029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343400" y="2286000"/>
            <a:ext cx="3520440" cy="3017520"/>
          </a:xfrm>
          <a:prstGeom prst="roundRect">
            <a:avLst>
              <a:gd name="adj" fmla="val 3030"/>
            </a:avLst>
          </a:prstGeom>
          <a:solidFill>
            <a:srgbClr val="E8EEF7"/>
          </a:solidFill>
          <a:ln/>
        </p:spPr>
      </p:sp>
      <p:sp>
        <p:nvSpPr>
          <p:cNvPr id="8" name="Text 6"/>
          <p:cNvSpPr/>
          <p:nvPr/>
        </p:nvSpPr>
        <p:spPr>
          <a:xfrm>
            <a:off x="4343400" y="2514600"/>
            <a:ext cx="3520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70,766</a:t>
            </a:r>
            <a:endParaRPr lang="en-US" sz="4800" dirty="0"/>
          </a:p>
        </p:txBody>
      </p:sp>
      <p:sp>
        <p:nvSpPr>
          <p:cNvPr id="9" name="Text 7"/>
          <p:cNvSpPr/>
          <p:nvPr/>
        </p:nvSpPr>
        <p:spPr>
          <a:xfrm>
            <a:off x="4617720" y="3520440"/>
            <a:ext cx="2971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in ICE detention on Jan. 24, 2026 — the highest single-day total ever publicly recorded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8138160" y="2286000"/>
            <a:ext cx="3520440" cy="3017520"/>
          </a:xfrm>
          <a:prstGeom prst="roundRect">
            <a:avLst>
              <a:gd name="adj" fmla="val 3030"/>
            </a:avLst>
          </a:prstGeom>
          <a:solidFill>
            <a:srgbClr val="E8EEF7"/>
          </a:solidFill>
          <a:ln/>
        </p:spPr>
      </p:sp>
      <p:sp>
        <p:nvSpPr>
          <p:cNvPr id="11" name="Text 9"/>
          <p:cNvSpPr/>
          <p:nvPr/>
        </p:nvSpPr>
        <p:spPr>
          <a:xfrm>
            <a:off x="8138160" y="2514600"/>
            <a:ext cx="35204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600%</a:t>
            </a:r>
            <a:endParaRPr lang="en-US" sz="4800" dirty="0"/>
          </a:p>
        </p:txBody>
      </p:sp>
      <p:sp>
        <p:nvSpPr>
          <p:cNvPr id="12" name="Text 10"/>
          <p:cNvSpPr/>
          <p:nvPr/>
        </p:nvSpPr>
        <p:spPr>
          <a:xfrm>
            <a:off x="8412480" y="3520440"/>
            <a:ext cx="2971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Reported increase in “at-large” community arrests since the start of the current administration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48640" y="544068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EE76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Takeaway: nearly every major policy in this presentation is being contested in federal court — the status quo can shift quickly.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Immigration Policy Update — Summer 2026   |   2</a:t>
            </a:r>
            <a:endParaRPr lang="en-US" sz="10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ICE Detention &amp; Enforcement: Record Levels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234440"/>
            <a:ext cx="6858000" cy="4846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Detention population crossed 70,000 for the first time on record (Jan. 2026); it remains above any pre-2025 level even after a spring decline.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Roughly 7 in 10 people in ICE custody (April 2026) had no criminal conviction; growth has come mostly from non-criminal cases.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Removals are on a record pace: ~356,000 in the first 284 days of FY 2026, projected to reach ~460,000 for the year.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Fewer releases on bond (“no release” posture); discretionary releases fell 87% by late 2025.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“mega-facilities” are expanding capacity; oversight groups report deaths in custody and conditions concerns.</a:t>
            </a:r>
            <a:endParaRPr lang="en-US" sz="2000" dirty="0"/>
          </a:p>
        </p:txBody>
      </p:sp>
      <p:sp>
        <p:nvSpPr>
          <p:cNvPr id="4" name="Shape 2"/>
          <p:cNvSpPr/>
          <p:nvPr/>
        </p:nvSpPr>
        <p:spPr>
          <a:xfrm>
            <a:off x="7772400" y="1234440"/>
            <a:ext cx="3840480" cy="1463040"/>
          </a:xfrm>
          <a:prstGeom prst="roundRect">
            <a:avLst>
              <a:gd name="adj" fmla="val 6250"/>
            </a:avLst>
          </a:prstGeom>
          <a:solidFill>
            <a:srgbClr val="00205B"/>
          </a:solidFill>
          <a:ln/>
        </p:spPr>
      </p:sp>
      <p:sp>
        <p:nvSpPr>
          <p:cNvPr id="5" name="Text 3"/>
          <p:cNvSpPr/>
          <p:nvPr/>
        </p:nvSpPr>
        <p:spPr>
          <a:xfrm>
            <a:off x="7955280" y="1344168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70,766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7955280" y="201168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 single-day detention (Jan. 24, 2026)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7772400" y="2880360"/>
            <a:ext cx="3840480" cy="1463040"/>
          </a:xfrm>
          <a:prstGeom prst="roundRect">
            <a:avLst>
              <a:gd name="adj" fmla="val 6250"/>
            </a:avLst>
          </a:prstGeom>
          <a:solidFill>
            <a:srgbClr val="00205B"/>
          </a:solidFill>
          <a:ln/>
        </p:spPr>
      </p:sp>
      <p:sp>
        <p:nvSpPr>
          <p:cNvPr id="8" name="Text 6"/>
          <p:cNvSpPr/>
          <p:nvPr/>
        </p:nvSpPr>
        <p:spPr>
          <a:xfrm>
            <a:off x="7955280" y="2990088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~71%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7955280" y="365760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detainees with no criminal conviction (Apr. 2026)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7772400" y="4526280"/>
            <a:ext cx="3840480" cy="1463040"/>
          </a:xfrm>
          <a:prstGeom prst="roundRect">
            <a:avLst>
              <a:gd name="adj" fmla="val 6250"/>
            </a:avLst>
          </a:prstGeom>
          <a:solidFill>
            <a:srgbClr val="00205B"/>
          </a:solidFill>
          <a:ln/>
        </p:spPr>
      </p:sp>
      <p:sp>
        <p:nvSpPr>
          <p:cNvPr id="11" name="Text 9"/>
          <p:cNvSpPr/>
          <p:nvPr/>
        </p:nvSpPr>
        <p:spPr>
          <a:xfrm>
            <a:off x="7955280" y="4636008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47</a:t>
            </a:r>
            <a:endParaRPr lang="en-US" sz="3200" dirty="0"/>
          </a:p>
        </p:txBody>
      </p:sp>
      <p:sp>
        <p:nvSpPr>
          <p:cNvPr id="12" name="Text 10"/>
          <p:cNvSpPr/>
          <p:nvPr/>
        </p:nvSpPr>
        <p:spPr>
          <a:xfrm>
            <a:off x="7955280" y="5303520"/>
            <a:ext cx="3474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deaths in ICE custody since Jan. 2025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Immigration Policy Update — Summer 2026   |   3</a:t>
            </a:r>
            <a:endParaRPr lang="en-US" sz="1000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H-1B Visas: The $100,000 Fee Fight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09728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September 2025 proclamation imposed a one-time $100,000 fee on certain new H-1B petitions — courts have since split, and the fee's fate is now on appeal.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914400" y="3063240"/>
            <a:ext cx="10332720" cy="0"/>
          </a:xfrm>
          <a:prstGeom prst="line">
            <a:avLst/>
          </a:prstGeom>
          <a:noFill/>
          <a:ln w="31750">
            <a:solidFill>
              <a:srgbClr val="00205B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13816" y="2962656"/>
            <a:ext cx="201168" cy="201168"/>
          </a:xfrm>
          <a:prstGeom prst="ellipse">
            <a:avLst/>
          </a:prstGeom>
          <a:solidFill>
            <a:srgbClr val="EE7624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23317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Sept. 19, 2025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31520" y="3383280"/>
            <a:ext cx="24688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Presidential proclamation: $100K fee on new H-1B petitions (consular processing)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3602736" y="2962656"/>
            <a:ext cx="201168" cy="201168"/>
          </a:xfrm>
          <a:prstGeom prst="ellipse">
            <a:avLst/>
          </a:prstGeom>
          <a:solidFill>
            <a:srgbClr val="EE7624"/>
          </a:solidFill>
          <a:ln/>
        </p:spPr>
      </p:sp>
      <p:sp>
        <p:nvSpPr>
          <p:cNvPr id="9" name="Text 7"/>
          <p:cNvSpPr/>
          <p:nvPr/>
        </p:nvSpPr>
        <p:spPr>
          <a:xfrm>
            <a:off x="3520440" y="23317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Dec. 24, 2025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520440" y="3383280"/>
            <a:ext cx="24688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D.C. federal court upholds the fee; 20 states file a separate challenge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391656" y="2962656"/>
            <a:ext cx="201168" cy="201168"/>
          </a:xfrm>
          <a:prstGeom prst="ellipse">
            <a:avLst/>
          </a:prstGeom>
          <a:solidFill>
            <a:srgbClr val="EE7624"/>
          </a:solidFill>
          <a:ln/>
        </p:spPr>
      </p:sp>
      <p:sp>
        <p:nvSpPr>
          <p:cNvPr id="12" name="Text 10"/>
          <p:cNvSpPr/>
          <p:nvPr/>
        </p:nvSpPr>
        <p:spPr>
          <a:xfrm>
            <a:off x="6309360" y="23317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8, 2026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6309360" y="3383280"/>
            <a:ext cx="24688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Massachusetts court strikes fee down as an unconstitutional tax (APA violation)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9180576" y="2962656"/>
            <a:ext cx="201168" cy="201168"/>
          </a:xfrm>
          <a:prstGeom prst="ellipse">
            <a:avLst/>
          </a:prstGeom>
          <a:solidFill>
            <a:srgbClr val="EE7624"/>
          </a:solidFill>
          <a:ln/>
        </p:spPr>
      </p:sp>
      <p:sp>
        <p:nvSpPr>
          <p:cNvPr id="15" name="Text 13"/>
          <p:cNvSpPr/>
          <p:nvPr/>
        </p:nvSpPr>
        <p:spPr>
          <a:xfrm>
            <a:off x="9098280" y="233172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12, 2026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098280" y="3383280"/>
            <a:ext cx="24688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Ruling stayed pending appeal — the fee still applies for now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48640" y="5212080"/>
            <a:ext cx="11064240" cy="914400"/>
          </a:xfrm>
          <a:prstGeom prst="roundRect">
            <a:avLst>
              <a:gd name="adj" fmla="val 8000"/>
            </a:avLst>
          </a:prstGeom>
          <a:solidFill>
            <a:srgbClr val="E8EEF7"/>
          </a:solidFill>
          <a:ln/>
        </p:spPr>
      </p:sp>
      <p:sp>
        <p:nvSpPr>
          <p:cNvPr id="18" name="Text 16"/>
          <p:cNvSpPr/>
          <p:nvPr/>
        </p:nvSpPr>
        <p:spPr>
          <a:xfrm>
            <a:off x="822960" y="521208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 new: </a:t>
            </a:r>
            <a:r>
              <a:rPr lang="en-US" sz="15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DHS finalized a wage-weighted selection process for the FY 2027 H-1B lottery, favoring higher-paid positions — a significant shift from the random lottery.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Immigration Policy Update — Summer 2026   |   4</a:t>
            </a:r>
            <a:endParaRPr lang="en-US" sz="1000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Birthright Citizenship: Settled — For Now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280160"/>
            <a:ext cx="3657600" cy="4480560"/>
          </a:xfrm>
          <a:prstGeom prst="roundRect">
            <a:avLst>
              <a:gd name="adj" fmla="val 2500"/>
            </a:avLst>
          </a:prstGeom>
          <a:solidFill>
            <a:srgbClr val="00205B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737360"/>
            <a:ext cx="365760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6–3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548640" y="310896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EE76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Trump v. Barbara</a:t>
            </a:r>
            <a:endParaRPr lang="en-US" sz="1800" dirty="0"/>
          </a:p>
          <a:p>
            <a:pPr marL="0" indent="0" algn="ctr">
              <a:buNone/>
            </a:pPr>
            <a:r>
              <a:rPr lang="en-US" sz="1800" b="1" dirty="0">
                <a:solidFill>
                  <a:srgbClr val="EE76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30, 2026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48640" y="4114800"/>
            <a:ext cx="3657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Majority opinion by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E8EE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Chief Justice Roberts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0" y="1371600"/>
            <a:ext cx="7040880" cy="4389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Supreme Court struck down the Day-One 2025 executive order that sought to deny citizenship to U.S.-born children of undocumented or temporary-status parents.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Court held such children are “subject to the jurisdiction” of the U.S. and are citizens at birth under the 14th Amendment.</a:t>
            </a:r>
            <a:endParaRPr lang="en-US" sz="20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order never took effect — lower courts had blocked it since 2025, even after Trump v. CASA limited nationwide injunctions.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conservative justices dissented; the President has said he will pursue the issue through legislation, though scholars doubt a statute could override the constitutional ruling.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Immigration Policy Update — Summer 2026   |   5</a:t>
            </a:r>
            <a:endParaRPr lang="en-US" sz="1000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DACA: Alive, but in Limbo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≈525,000 </a:t>
            </a:r>
            <a:r>
              <a:rPr lang="en-US" sz="16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people currently hold DACA — most have been in the U.S. since childhood.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1874520"/>
            <a:ext cx="5394960" cy="1874520"/>
          </a:xfrm>
          <a:prstGeom prst="roundRect">
            <a:avLst>
              <a:gd name="adj" fmla="val 3902"/>
            </a:avLst>
          </a:prstGeom>
          <a:solidFill>
            <a:srgbClr val="E8EEF7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01168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7A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Renewals: OPEN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822960" y="2441448"/>
            <a:ext cx="4846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USCIS is processing renewals and work permits nationwide, including Texas. Recommended filing window: 120–150 days before expiration.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217920" y="1874520"/>
            <a:ext cx="5394960" cy="1874520"/>
          </a:xfrm>
          <a:prstGeom prst="roundRect">
            <a:avLst>
              <a:gd name="adj" fmla="val 3902"/>
            </a:avLst>
          </a:prstGeom>
          <a:solidFill>
            <a:srgbClr val="E8EEF7"/>
          </a:solidFill>
          <a:ln/>
        </p:spPr>
      </p:sp>
      <p:sp>
        <p:nvSpPr>
          <p:cNvPr id="8" name="Text 6"/>
          <p:cNvSpPr/>
          <p:nvPr/>
        </p:nvSpPr>
        <p:spPr>
          <a:xfrm>
            <a:off x="6492240" y="201168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B326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applications: FROZEN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92240" y="2441448"/>
            <a:ext cx="4846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First-time applications are accepted but cannot be approved under a court injunction in place since July 2021.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3977640"/>
            <a:ext cx="5394960" cy="1874520"/>
          </a:xfrm>
          <a:prstGeom prst="roundRect">
            <a:avLst>
              <a:gd name="adj" fmla="val 3902"/>
            </a:avLst>
          </a:prstGeom>
          <a:solidFill>
            <a:srgbClr val="E8EEF7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" y="411480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E76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Litigation: PENDING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22960" y="4544568"/>
            <a:ext cx="4846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Fifth Circuit (Jan. 2025) found DACA unlawful but preserved renewals; the district court must still decide how to implement the ruling — including Texas work permits.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6217920" y="3977640"/>
            <a:ext cx="5394960" cy="1874520"/>
          </a:xfrm>
          <a:prstGeom prst="roundRect">
            <a:avLst>
              <a:gd name="adj" fmla="val 3902"/>
            </a:avLst>
          </a:prstGeom>
          <a:solidFill>
            <a:srgbClr val="E8EEF7"/>
          </a:solidFill>
          <a:ln/>
        </p:spPr>
      </p:sp>
      <p:sp>
        <p:nvSpPr>
          <p:cNvPr id="14" name="Text 12"/>
          <p:cNvSpPr/>
          <p:nvPr/>
        </p:nvSpPr>
        <p:spPr>
          <a:xfrm>
            <a:off x="6492240" y="4114800"/>
            <a:ext cx="4846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risk (Apr. 2026)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492240" y="4544568"/>
            <a:ext cx="48463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Board of Immigration Appeals ruled DACA alone does not stop deportation proceedings from moving forward.</a:t>
            </a:r>
            <a:endParaRPr lang="en-US" sz="1350" dirty="0"/>
          </a:p>
        </p:txBody>
      </p:sp>
      <p:sp>
        <p:nvSpPr>
          <p:cNvPr id="16" name="Text 14"/>
          <p:cNvSpPr/>
          <p:nvPr/>
        </p:nvSpPr>
        <p:spPr>
          <a:xfrm>
            <a:off x="685800" y="5852160"/>
            <a:ext cx="11064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i="1" dirty="0">
                <a:solidFill>
                  <a:srgbClr val="EE76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Bottom line: current recipients keep protection and work authorization for now, but no permanent fix exists without Congress.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Immigration Policy Update — Summer 2026   |   6</a:t>
            </a:r>
            <a:endParaRPr lang="en-US" sz="1000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Asylum: The Right Exists, Access Has Narrowed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280160"/>
            <a:ext cx="11064240" cy="423394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 pause: since December 2025, an indefinite pause has halted most final asylum decisions; it was partially relaxed in March 2026 for “non-high-risk” countries.</a:t>
            </a:r>
            <a:endParaRPr lang="en-US" sz="20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Border access: executive actions sharply restricted asylum at the southern border; in April 2026 a federal appeals court ruled that a blanket border asylum ban is unlawful — but access remains inconsistent.</a:t>
            </a:r>
            <a:endParaRPr lang="en-US" sz="20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Travel restrictions: nationals of ~39 fully or partially restricted countries face major barriers to entry and to having claims considered.</a:t>
            </a:r>
            <a:endParaRPr lang="en-US" sz="20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life harder: new rules delay or limit work permits for applicants, and a March 2026 rule bars new commercial driver's licenses for asylum seekers.</a:t>
            </a:r>
            <a:endParaRPr lang="en-US" sz="2000" dirty="0"/>
          </a:p>
          <a:p>
            <a:pPr marL="342900" indent="-342900">
              <a:buSzPct val="100000"/>
              <a:buChar char="•"/>
            </a:pPr>
            <a:r>
              <a:rPr lang="en-US" sz="20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Screening upstream: visa applicants abroad are now asked whether they fear harm at home — effectively filtering potential asylum seekers before arrival.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579120" y="569214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i="1" dirty="0">
                <a:solidFill>
                  <a:srgbClr val="EE762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point for audiences: applying for asylum remains legal — but the process is slower, more restricted, and litigation-dependent.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Immigration Policy Update — Summer 2026   |   7</a:t>
            </a:r>
            <a:endParaRPr lang="en-US" sz="1000" dirty="0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Also on the Radar: TPS &amp; Travel Restrictions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14300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related developments round out the summer 2026 picture — and directly affect hundreds of thousands of long-term U.S. residents.</a:t>
            </a:r>
            <a:endParaRPr lang="en-US" sz="1600" dirty="0"/>
          </a:p>
        </p:txBody>
      </p:sp>
      <p:sp>
        <p:nvSpPr>
          <p:cNvPr id="4" name="Shape 2"/>
          <p:cNvSpPr/>
          <p:nvPr/>
        </p:nvSpPr>
        <p:spPr>
          <a:xfrm>
            <a:off x="548640" y="1920240"/>
            <a:ext cx="5486400" cy="3566160"/>
          </a:xfrm>
          <a:prstGeom prst="roundRect">
            <a:avLst>
              <a:gd name="adj" fmla="val 2051"/>
            </a:avLst>
          </a:prstGeom>
          <a:solidFill>
            <a:srgbClr val="E8EEF7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214884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Temporary Protected Status (TPS)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868680" y="2697480"/>
            <a:ext cx="48463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June 25, 2026, the Supreme Court ruled the government may end TPS for Haiti and Syria.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Terminations for several other countries (e.g., Venezuela) have moved forward since 2025.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Many losing TPS have lived and worked lawfully in the U.S. for years or decades.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6309360" y="1920240"/>
            <a:ext cx="5486400" cy="3566160"/>
          </a:xfrm>
          <a:prstGeom prst="roundRect">
            <a:avLst>
              <a:gd name="adj" fmla="val 2051"/>
            </a:avLst>
          </a:prstGeom>
          <a:solidFill>
            <a:srgbClr val="E8EEF7"/>
          </a:solidFill>
          <a:ln/>
        </p:spPr>
      </p:sp>
      <p:sp>
        <p:nvSpPr>
          <p:cNvPr id="8" name="Text 6"/>
          <p:cNvSpPr/>
          <p:nvPr/>
        </p:nvSpPr>
        <p:spPr>
          <a:xfrm>
            <a:off x="6629400" y="2148840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Travel Restrictions (“Travel Ban 2.0”)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629400" y="2697480"/>
            <a:ext cx="4846320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or partial entry restrictions cover ~39 countries, including Afghanistan, Haiti, Iran, Cuba, and Venezuela.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June 2026, a court set aside the policy of treating these nationalities as a “negative factor” in immigration applications.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Entry restrictions themselves remain in effect and continue to shape family, student, and work travel.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Immigration Policy Update — Summer 2026   |   8</a:t>
            </a:r>
            <a:endParaRPr lang="en-US" sz="1000" dirty="0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Common Threads &amp; What to Watch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640080" y="1325880"/>
            <a:ext cx="548640" cy="548640"/>
          </a:xfrm>
          <a:prstGeom prst="ellipse">
            <a:avLst/>
          </a:prstGeom>
          <a:solidFill>
            <a:srgbClr val="EE7624"/>
          </a:solidFill>
          <a:ln/>
        </p:spPr>
      </p:sp>
      <p:sp>
        <p:nvSpPr>
          <p:cNvPr id="4" name="Text 2"/>
          <p:cNvSpPr/>
          <p:nvPr/>
        </p:nvSpPr>
        <p:spPr>
          <a:xfrm>
            <a:off x="640080" y="132588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417320" y="1234440"/>
            <a:ext cx="10149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Courts are the battleground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417320" y="1618488"/>
            <a:ext cx="10149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Nearly every policy — the H-1B fee, asylum limits, birthright citizenship, DACA — has been shaped or blocked by federal litigation. Expect more Supreme Court activity in the 2026–27 term.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40080" y="2560320"/>
            <a:ext cx="548640" cy="548640"/>
          </a:xfrm>
          <a:prstGeom prst="ellipse">
            <a:avLst/>
          </a:prstGeom>
          <a:solidFill>
            <a:srgbClr val="EE7624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256032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417320" y="2468880"/>
            <a:ext cx="10149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Funding drives capacity</a:t>
            </a:r>
            <a:endParaRPr lang="en-US" sz="1700" dirty="0"/>
          </a:p>
        </p:txBody>
      </p:sp>
      <p:sp>
        <p:nvSpPr>
          <p:cNvPr id="10" name="Text 8"/>
          <p:cNvSpPr/>
          <p:nvPr/>
        </p:nvSpPr>
        <p:spPr>
          <a:xfrm>
            <a:off x="1417320" y="2852928"/>
            <a:ext cx="10149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July 2025 spending law transformed enforcement scale; detention and removal numbers reflect budget as much as policy.</a:t>
            </a:r>
            <a:endParaRPr lang="en-US" sz="1350" dirty="0"/>
          </a:p>
        </p:txBody>
      </p:sp>
      <p:sp>
        <p:nvSpPr>
          <p:cNvPr id="11" name="Shape 9"/>
          <p:cNvSpPr/>
          <p:nvPr/>
        </p:nvSpPr>
        <p:spPr>
          <a:xfrm>
            <a:off x="640080" y="3794760"/>
            <a:ext cx="548640" cy="548640"/>
          </a:xfrm>
          <a:prstGeom prst="ellipse">
            <a:avLst/>
          </a:prstGeom>
          <a:solidFill>
            <a:srgbClr val="EE7624"/>
          </a:solidFill>
          <a:ln/>
        </p:spPr>
      </p:sp>
      <p:sp>
        <p:nvSpPr>
          <p:cNvPr id="12" name="Text 10"/>
          <p:cNvSpPr/>
          <p:nvPr/>
        </p:nvSpPr>
        <p:spPr>
          <a:xfrm>
            <a:off x="640080" y="379476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417320" y="3703320"/>
            <a:ext cx="10149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Congress is the missing actor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1417320" y="4087368"/>
            <a:ext cx="10149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Durable answers on DACA, legal immigration levels, and asylum reform require legislation — none has passed. Post-ruling, birthright citizenship debate may shift to Congress.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640080" y="5029200"/>
            <a:ext cx="548640" cy="548640"/>
          </a:xfrm>
          <a:prstGeom prst="ellipse">
            <a:avLst/>
          </a:prstGeom>
          <a:solidFill>
            <a:srgbClr val="EE7624"/>
          </a:solidFill>
          <a:ln/>
        </p:spPr>
      </p:sp>
      <p:sp>
        <p:nvSpPr>
          <p:cNvPr id="16" name="Text 14"/>
          <p:cNvSpPr/>
          <p:nvPr/>
        </p:nvSpPr>
        <p:spPr>
          <a:xfrm>
            <a:off x="640080" y="5029200"/>
            <a:ext cx="548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417320" y="4937760"/>
            <a:ext cx="10149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00205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Local impacts are uneven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1417320" y="5321808"/>
            <a:ext cx="101498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Enforcement intensity, state responses, and community effects (labor markets, schools, mixed-status families) vary widely across the country.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48640" y="6446520"/>
            <a:ext cx="110642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Immigration Policy Update — Summer 2026   |   9</a:t>
            </a:r>
            <a:endParaRPr lang="en-US" sz="1000" dirty="0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573BB6-C324-8D15-836E-C06C8BA70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CD016-8D0A-BE66-2253-09B806E632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>
                <a:solidFill>
                  <a:schemeClr val="bg1"/>
                </a:solidFill>
              </a:rPr>
              <a:t>Th</a:t>
            </a:r>
            <a:r>
              <a:rPr lang="en-US" dirty="0"/>
              <a:t>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48E54-245E-ADD2-F69B-5D124C91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2781"/>
            <a:ext cx="10515600" cy="5624946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endParaRPr lang="en-US" sz="6000" dirty="0"/>
          </a:p>
          <a:p>
            <a:pPr marL="0" indent="0" algn="ctr">
              <a:buNone/>
            </a:pPr>
            <a:r>
              <a:rPr lang="en-US" sz="6500" dirty="0"/>
              <a:t>Any Questions?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>
                <a:hlinkClick r:id="rId2"/>
              </a:rPr>
              <a:t>www.NEEDEcon.org</a:t>
            </a:r>
            <a:endParaRPr lang="en-US" dirty="0"/>
          </a:p>
          <a:p>
            <a:pPr marL="0" indent="0" algn="ctr">
              <a:buNone/>
            </a:pPr>
            <a:r>
              <a:rPr lang="en-US" dirty="0"/>
              <a:t>Luisa R. Blanco</a:t>
            </a:r>
          </a:p>
          <a:p>
            <a:pPr marL="0" indent="0" algn="ctr">
              <a:buNone/>
            </a:pPr>
            <a:r>
              <a:rPr lang="en-US" b="0" i="0" dirty="0">
                <a:solidFill>
                  <a:srgbClr val="0B57D0"/>
                </a:solidFill>
                <a:effectLst/>
                <a:latin typeface="Google Sans Text"/>
              </a:rPr>
              <a:t>luisa.blancoraynal@pepperdine.edu</a:t>
            </a:r>
            <a:br>
              <a:rPr lang="en-US" b="0" i="0" dirty="0">
                <a:solidFill>
                  <a:srgbClr val="0B57D0"/>
                </a:solidFill>
                <a:effectLst/>
                <a:latin typeface="Google Sans Text"/>
              </a:rPr>
            </a:br>
            <a:endParaRPr lang="en-US" dirty="0"/>
          </a:p>
          <a:p>
            <a:pPr marL="0" indent="0" algn="ctr">
              <a:buNone/>
            </a:pPr>
            <a:r>
              <a:rPr lang="en-US" dirty="0"/>
              <a:t>Contact NEED: </a:t>
            </a:r>
            <a:r>
              <a:rPr lang="en-US" dirty="0">
                <a:hlinkClick r:id="rId3"/>
              </a:rPr>
              <a:t>info@NEEDEcon.org</a:t>
            </a: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Submit a testimonial:  </a:t>
            </a:r>
            <a:r>
              <a:rPr lang="en-US" u="sng" dirty="0">
                <a:hlinkClick r:id="rId4"/>
              </a:rPr>
              <a:t>www.NEEDEcon.org/testimonials.php</a:t>
            </a:r>
            <a:endParaRPr lang="en-US" u="sng" dirty="0"/>
          </a:p>
          <a:p>
            <a:pPr marL="0" indent="0" algn="ctr">
              <a:buNone/>
            </a:pPr>
            <a:endParaRPr lang="en-US" u="sng" dirty="0"/>
          </a:p>
          <a:p>
            <a:pPr marL="0" indent="0" algn="ctr">
              <a:buNone/>
            </a:pPr>
            <a:r>
              <a:rPr lang="en-US" dirty="0"/>
              <a:t>Become a Friend of NEED:  www.NEEDEcon.org/friend.php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FEF1D1-C26A-3056-A5D1-B96E7ACD3F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68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9113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180E65-722B-DE87-195E-CBFD1401D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4FBC2-47E4-7862-9DFD-549A681A55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237" y="2748829"/>
            <a:ext cx="11752714" cy="2852737"/>
          </a:xfrm>
        </p:spPr>
        <p:txBody>
          <a:bodyPr>
            <a:normAutofit fontScale="90000"/>
          </a:bodyPr>
          <a:lstStyle/>
          <a:p>
            <a:r>
              <a:rPr lang="en-US" sz="9600" dirty="0"/>
              <a:t>Why do people migrate?</a:t>
            </a:r>
            <a:br>
              <a:rPr lang="en-US" sz="9600" dirty="0"/>
            </a:br>
            <a:br>
              <a:rPr lang="en-US" sz="9600" dirty="0"/>
            </a:br>
            <a:r>
              <a:rPr lang="en-US" sz="9600" dirty="0"/>
              <a:t>US immigration trends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3F61F9-F55D-E309-C61C-71D4747182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4522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1BBC3-861E-4240-B598-FB23589317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490" y="0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Wh</a:t>
            </a:r>
            <a:r>
              <a:rPr lang="en-US" dirty="0"/>
              <a:t>y Do People Migrate?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84408-2104-E34D-B595-37E67A337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596" y="1570730"/>
            <a:ext cx="10722204" cy="4351338"/>
          </a:xfrm>
        </p:spPr>
        <p:txBody>
          <a:bodyPr/>
          <a:lstStyle/>
          <a:p>
            <a:r>
              <a:rPr lang="en-US" dirty="0"/>
              <a:t>Push factors:</a:t>
            </a:r>
          </a:p>
          <a:p>
            <a:pPr lvl="1"/>
            <a:r>
              <a:rPr lang="en-US" dirty="0"/>
              <a:t>Disparities in income/standards of living, and the availability of jobs, violence/war, climate change, natural disasters, population pressures, economic dislocation, religious persecution, and denial of political rights.</a:t>
            </a:r>
          </a:p>
          <a:p>
            <a:pPr lvl="1"/>
            <a:endParaRPr lang="en-US" dirty="0"/>
          </a:p>
          <a:p>
            <a:r>
              <a:rPr lang="en-US" dirty="0"/>
              <a:t>Pull factors:</a:t>
            </a:r>
          </a:p>
          <a:p>
            <a:pPr lvl="1"/>
            <a:r>
              <a:rPr lang="en-US" dirty="0"/>
              <a:t>Potential for economic prosperity (higher wages, job opportunities), physical security, political freedom, and religious liberty.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65FE9B-ED4E-2A4A-BE5A-7A95D3960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8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D6069E-1822-6B44-B03F-F23849135E46}"/>
              </a:ext>
            </a:extLst>
          </p:cNvPr>
          <p:cNvSpPr txBox="1"/>
          <p:nvPr/>
        </p:nvSpPr>
        <p:spPr>
          <a:xfrm>
            <a:off x="7868294" y="6456851"/>
            <a:ext cx="377042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Source: Gilder Lehrman Institute of American History.</a:t>
            </a:r>
          </a:p>
        </p:txBody>
      </p:sp>
    </p:spTree>
    <p:extLst>
      <p:ext uri="{BB962C8B-B14F-4D97-AF65-F5344CB8AC3E}">
        <p14:creationId xmlns:p14="http://schemas.microsoft.com/office/powerpoint/2010/main" val="4084595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B13FD7-E60F-F2C3-D2A5-8B4C11DE58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F085D5-EC86-4F6A-B501-C1359CB39116}" type="slidenum">
              <a:rPr lang="en-GB" smtClean="0"/>
              <a:t>9</a:t>
            </a:fld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9A5915-A25A-75F7-6009-352D3FC8A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4401" y="257307"/>
            <a:ext cx="8395057" cy="597291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0F5538F-B5EC-3D16-2F41-410BAE19020E}"/>
              </a:ext>
            </a:extLst>
          </p:cNvPr>
          <p:cNvSpPr txBox="1"/>
          <p:nvPr/>
        </p:nvSpPr>
        <p:spPr>
          <a:xfrm>
            <a:off x="5381896" y="6456851"/>
            <a:ext cx="62421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https://</a:t>
            </a:r>
            <a:r>
              <a:rPr lang="en-US" sz="1200" dirty="0" err="1"/>
              <a:t>carolinademography.cpc.unc.edu</a:t>
            </a:r>
            <a:r>
              <a:rPr lang="en-US" sz="1200" dirty="0"/>
              <a:t>/2015/04/27/u-s-immigration-flows-1820-2013/</a:t>
            </a:r>
          </a:p>
        </p:txBody>
      </p:sp>
    </p:spTree>
    <p:extLst>
      <p:ext uri="{BB962C8B-B14F-4D97-AF65-F5344CB8AC3E}">
        <p14:creationId xmlns:p14="http://schemas.microsoft.com/office/powerpoint/2010/main" val="3980126271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10691</TotalTime>
  <Words>3598</Words>
  <Application>Microsoft Macintosh PowerPoint</Application>
  <PresentationFormat>Widescreen</PresentationFormat>
  <Paragraphs>496</Paragraphs>
  <Slides>68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68</vt:i4>
      </vt:variant>
    </vt:vector>
  </HeadingPairs>
  <TitlesOfParts>
    <vt:vector size="74" baseType="lpstr">
      <vt:lpstr>Arial</vt:lpstr>
      <vt:lpstr>Calibri</vt:lpstr>
      <vt:lpstr>Courier New</vt:lpstr>
      <vt:lpstr>Google Sans Text</vt:lpstr>
      <vt:lpstr>var(--bs-font-serif)</vt:lpstr>
      <vt:lpstr>Custom Design</vt:lpstr>
      <vt:lpstr>PowerPoint Presentation</vt:lpstr>
      <vt:lpstr> Course Schedule</vt:lpstr>
      <vt:lpstr>Submitting Questions</vt:lpstr>
      <vt:lpstr>PowerPoint Presentation</vt:lpstr>
      <vt:lpstr>Credits and Disclaimer</vt:lpstr>
      <vt:lpstr>Outline</vt:lpstr>
      <vt:lpstr>Why do people migrate?  US immigration trends</vt:lpstr>
      <vt:lpstr>Why Do People Migrate?</vt:lpstr>
      <vt:lpstr>PowerPoint Presentation</vt:lpstr>
      <vt:lpstr>PowerPoint Presentation</vt:lpstr>
      <vt:lpstr>Recent Trends in Authorized Immigration</vt:lpstr>
      <vt:lpstr> Authorized Immigration by Region (2000-2022)</vt:lpstr>
      <vt:lpstr>Mexican-Born People in the US</vt:lpstr>
      <vt:lpstr>Distribution of Income</vt:lpstr>
      <vt:lpstr>UNauthorized Immigration</vt:lpstr>
      <vt:lpstr>Encounters w/Migrants at the U.S.-Mexico Border</vt:lpstr>
      <vt:lpstr>PowerPoint Presentation</vt:lpstr>
      <vt:lpstr>U.S.  Unauthorized Immigration Totals, to 2023</vt:lpstr>
      <vt:lpstr>U.S.  Unauthorized Immigration: Labor Force</vt:lpstr>
      <vt:lpstr>U.S. Immigrant Population and Share over Time</vt:lpstr>
      <vt:lpstr>Immigrant Share of US Population</vt:lpstr>
      <vt:lpstr>Economics of Immigration</vt:lpstr>
      <vt:lpstr>Why Do We Care?  Economic Implications</vt:lpstr>
      <vt:lpstr>GDP: How Does This Work?</vt:lpstr>
      <vt:lpstr>Is Immigration Saving the Day?</vt:lpstr>
      <vt:lpstr>Jobs: Conventional Wisdom…Upended</vt:lpstr>
      <vt:lpstr>Share of Workers in Each Occupations</vt:lpstr>
      <vt:lpstr>Pathway of Wage and Employment Effects</vt:lpstr>
      <vt:lpstr>Skilled Immigrants and Innovation</vt:lpstr>
      <vt:lpstr> Immigrants and Entrepreneurship</vt:lpstr>
      <vt:lpstr>Fortune 500: First- and Second-Generation Founders</vt:lpstr>
      <vt:lpstr>PowerPoint Presentation</vt:lpstr>
      <vt:lpstr>Government Revenues and Expenditures</vt:lpstr>
      <vt:lpstr>Topics?</vt:lpstr>
      <vt:lpstr> Age-Specific Taxes and Benefits</vt:lpstr>
      <vt:lpstr>What Do We Know?</vt:lpstr>
      <vt:lpstr>Bottom Line/Consensus of Estimates</vt:lpstr>
      <vt:lpstr> Implications for Major Federal Programs</vt:lpstr>
      <vt:lpstr>The Aging US Population</vt:lpstr>
      <vt:lpstr> Implications for Social Security</vt:lpstr>
      <vt:lpstr>Is Immigration Saving the Day?</vt:lpstr>
      <vt:lpstr>Immigrants and Crime Rates</vt:lpstr>
      <vt:lpstr>Incarceration by Immigration Status, 2023</vt:lpstr>
      <vt:lpstr>Immigrants and Crime Rates</vt:lpstr>
      <vt:lpstr> Summary</vt:lpstr>
      <vt:lpstr> At the Same Time….</vt:lpstr>
      <vt:lpstr> About Conventional Wisdom</vt:lpstr>
      <vt:lpstr>Recent Immigration Issues</vt:lpstr>
      <vt:lpstr>Recent Immigration Issues</vt:lpstr>
      <vt:lpstr>The Northern Triangle</vt:lpstr>
      <vt:lpstr>Northern Triangle Apprehensions         (Northern Triangle Countries in Red)</vt:lpstr>
      <vt:lpstr>Growing #s of People Traveling in Families</vt:lpstr>
      <vt:lpstr>Mass Deportations</vt:lpstr>
      <vt:lpstr>Migrants in ICE Detention</vt:lpstr>
      <vt:lpstr>H1B Visas</vt:lpstr>
      <vt:lpstr>H1B Visas</vt:lpstr>
      <vt:lpstr>H1B Visas: $100,000 fee? (Was: $2,000 to $5,000)</vt:lpstr>
      <vt:lpstr>Summer 2026 Update *AI generated (Claude)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Geoffrey Woglom</dc:creator>
  <cp:lastModifiedBy>SPP-LBLANCO-4798</cp:lastModifiedBy>
  <cp:revision>77</cp:revision>
  <cp:lastPrinted>2025-09-23T14:36:13Z</cp:lastPrinted>
  <dcterms:created xsi:type="dcterms:W3CDTF">2023-10-15T19:30:37Z</dcterms:created>
  <dcterms:modified xsi:type="dcterms:W3CDTF">2026-07-23T20:34:40Z</dcterms:modified>
</cp:coreProperties>
</file>