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1026" r:id="rId2"/>
    <p:sldId id="1170" r:id="rId3"/>
    <p:sldId id="434" r:id="rId4"/>
    <p:sldId id="4001" r:id="rId5"/>
    <p:sldId id="4002" r:id="rId6"/>
    <p:sldId id="256" r:id="rId7"/>
    <p:sldId id="1169" r:id="rId8"/>
    <p:sldId id="415" r:id="rId9"/>
    <p:sldId id="1076" r:id="rId10"/>
    <p:sldId id="1145" r:id="rId11"/>
    <p:sldId id="1168" r:id="rId12"/>
    <p:sldId id="1100" r:id="rId13"/>
    <p:sldId id="1142" r:id="rId14"/>
    <p:sldId id="286" r:id="rId15"/>
    <p:sldId id="1101" r:id="rId16"/>
    <p:sldId id="1102" r:id="rId17"/>
    <p:sldId id="1104" r:id="rId18"/>
    <p:sldId id="1105" r:id="rId19"/>
    <p:sldId id="1106" r:id="rId20"/>
    <p:sldId id="1078" r:id="rId21"/>
    <p:sldId id="1077" r:id="rId22"/>
    <p:sldId id="1159" r:id="rId23"/>
    <p:sldId id="1161" r:id="rId24"/>
    <p:sldId id="1107" r:id="rId25"/>
    <p:sldId id="1147" r:id="rId26"/>
    <p:sldId id="1166" r:id="rId27"/>
    <p:sldId id="1082" r:id="rId28"/>
    <p:sldId id="1094" r:id="rId29"/>
    <p:sldId id="1116" r:id="rId30"/>
    <p:sldId id="1083" r:id="rId31"/>
    <p:sldId id="1084" r:id="rId32"/>
    <p:sldId id="1165" r:id="rId33"/>
    <p:sldId id="1128" r:id="rId34"/>
    <p:sldId id="1127" r:id="rId35"/>
    <p:sldId id="1129" r:id="rId36"/>
    <p:sldId id="1130" r:id="rId37"/>
    <p:sldId id="1125" r:id="rId38"/>
    <p:sldId id="1148" r:id="rId39"/>
    <p:sldId id="1132" r:id="rId40"/>
    <p:sldId id="1133" r:id="rId41"/>
    <p:sldId id="1153" r:id="rId42"/>
    <p:sldId id="1154" r:id="rId43"/>
    <p:sldId id="1152" r:id="rId44"/>
    <p:sldId id="1085" r:id="rId45"/>
    <p:sldId id="1086" r:id="rId46"/>
    <p:sldId id="1136" r:id="rId47"/>
    <p:sldId id="1137" r:id="rId48"/>
    <p:sldId id="1139" r:id="rId49"/>
    <p:sldId id="1138" r:id="rId50"/>
    <p:sldId id="1108" r:id="rId51"/>
    <p:sldId id="1088" r:id="rId52"/>
    <p:sldId id="1109" r:id="rId53"/>
    <p:sldId id="1112" r:id="rId54"/>
    <p:sldId id="1110" r:id="rId55"/>
    <p:sldId id="1111" r:id="rId56"/>
    <p:sldId id="1113" r:id="rId57"/>
    <p:sldId id="1114" r:id="rId58"/>
    <p:sldId id="1157" r:id="rId59"/>
    <p:sldId id="1158" r:id="rId60"/>
    <p:sldId id="1163" r:id="rId61"/>
    <p:sldId id="1027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3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  <p:cmAuthor id="3" name="Jo Beth Mertens" initials="JBM" lastIdx="1" clrIdx="2">
    <p:extLst>
      <p:ext uri="{19B8F6BF-5375-455C-9EA6-DF929625EA0E}">
        <p15:presenceInfo xmlns:p15="http://schemas.microsoft.com/office/powerpoint/2012/main" userId="1dee4a1e1d1d8b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 autoAdjust="0"/>
    <p:restoredTop sz="94674"/>
  </p:normalViewPr>
  <p:slideViewPr>
    <p:cSldViewPr snapToGrid="0" snapToObjects="1">
      <p:cViewPr varScale="1">
        <p:scale>
          <a:sx n="126" d="100"/>
          <a:sy n="126" d="100"/>
        </p:scale>
        <p:origin x="216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5T15:05:28.191" idx="3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3/4/22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merica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tiff"/><Relationship Id="rId12" Type="http://schemas.openxmlformats.org/officeDocument/2006/relationships/image" Target="../media/image36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tiff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tiff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netfisc.tiff" TargetMode="External"/><Relationship Id="rId2" Type="http://schemas.openxmlformats.org/officeDocument/2006/relationships/image" Target="../media/image42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Alaska</a:t>
            </a:r>
            <a:r>
              <a:rPr lang="en-US" sz="3100">
                <a:solidFill>
                  <a:schemeClr val="tx2"/>
                </a:solidFill>
              </a:rPr>
              <a:t>, Fairbanks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659922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Economic dislocation, violence, population pressures, religious persecution, or denial of political rights.</a:t>
            </a:r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higher wages, job opportunities, and political or religious liberty.</a:t>
            </a:r>
          </a:p>
          <a:p>
            <a:r>
              <a:rPr lang="en-US" dirty="0"/>
              <a:t>Uneven development helps create push and pull factors:</a:t>
            </a:r>
          </a:p>
          <a:p>
            <a:pPr lvl="1"/>
            <a:r>
              <a:rPr lang="en-US" dirty="0"/>
              <a:t>Disparities in income, standards of living, and the availability of jobs within and across societies.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224188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387349" y="1579879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385986" y="1574800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157851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www.libertyellisfoundation.org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17164"/>
              </p:ext>
            </p:extLst>
          </p:nvPr>
        </p:nvGraphicFramePr>
        <p:xfrm>
          <a:off x="7565789" y="884788"/>
          <a:ext cx="4137994" cy="5485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921E98A-446D-49A9-AD7A-98E4B9D80580}"/>
              </a:ext>
            </a:extLst>
          </p:cNvPr>
          <p:cNvSpPr txBox="1"/>
          <p:nvPr/>
        </p:nvSpPr>
        <p:spPr>
          <a:xfrm>
            <a:off x="2004969" y="3576430"/>
            <a:ext cx="91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Potato Famine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9A2D6DB-B509-427D-A39B-AC680A19631D}"/>
              </a:ext>
            </a:extLst>
          </p:cNvPr>
          <p:cNvCxnSpPr>
            <a:cxnSpLocks/>
          </p:cNvCxnSpPr>
          <p:nvPr/>
        </p:nvCxnSpPr>
        <p:spPr>
          <a:xfrm flipH="1">
            <a:off x="2294388" y="4222761"/>
            <a:ext cx="1" cy="290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607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95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37586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08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n-lt"/>
              </a:rPr>
              <a:t>Nati</a:t>
            </a:r>
            <a:r>
              <a:rPr lang="en-US" sz="3600" dirty="0">
                <a:latin typeface="+mn-lt"/>
              </a:rPr>
              <a:t>onality of US Immigrants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1830-1890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1890-1920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dirty="0"/>
                        <a:t>German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Austro-Hungarian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200" dirty="0"/>
                        <a:t>Irish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Italian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r>
                        <a:rPr lang="en-US" sz="3600" dirty="0"/>
                        <a:t>British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Russian and Soviet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950FE-12CD-4508-ACD8-B6DEBE1BB43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4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274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37586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53194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56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623281"/>
              </p:ext>
            </p:extLst>
          </p:nvPr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5F39C4-6010-4211-84ED-85A7E0819620}"/>
              </a:ext>
            </a:extLst>
          </p:cNvPr>
          <p:cNvSpPr txBox="1"/>
          <p:nvPr/>
        </p:nvSpPr>
        <p:spPr>
          <a:xfrm>
            <a:off x="3548543" y="2030137"/>
            <a:ext cx="19294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1986 Immigration Reform Act gives legal status to millions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B75A97-D429-485E-ADE8-0D85BE1E71CA}"/>
              </a:ext>
            </a:extLst>
          </p:cNvPr>
          <p:cNvCxnSpPr/>
          <p:nvPr/>
        </p:nvCxnSpPr>
        <p:spPr>
          <a:xfrm>
            <a:off x="5478011" y="2416029"/>
            <a:ext cx="8305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888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4D75A-FF08-4C40-B7BB-98499E4306F0}"/>
              </a:ext>
            </a:extLst>
          </p:cNvPr>
          <p:cNvSpPr txBox="1"/>
          <p:nvPr/>
        </p:nvSpPr>
        <p:spPr>
          <a:xfrm>
            <a:off x="8984609" y="1325563"/>
            <a:ext cx="78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37%</a:t>
            </a:r>
          </a:p>
        </p:txBody>
      </p:sp>
    </p:spTree>
    <p:extLst>
      <p:ext uri="{BB962C8B-B14F-4D97-AF65-F5344CB8AC3E}">
        <p14:creationId xmlns:p14="http://schemas.microsoft.com/office/powerpoint/2010/main" val="4094201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Asia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36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B3B81-6178-CC4A-A5C0-0DBB04BF0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from the Americas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E677B4-20A0-9449-A0D1-97390A3C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56447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5526D-0D4D-5143-B10E-2CDB1C9B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B0801-C958-4CB9-AE50-4D77A86A0D87}"/>
              </a:ext>
            </a:extLst>
          </p:cNvPr>
          <p:cNvSpPr txBox="1"/>
          <p:nvPr/>
        </p:nvSpPr>
        <p:spPr>
          <a:xfrm>
            <a:off x="8925886" y="1271678"/>
            <a:ext cx="626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78%</a:t>
            </a:r>
          </a:p>
        </p:txBody>
      </p:sp>
    </p:spTree>
    <p:extLst>
      <p:ext uri="{BB962C8B-B14F-4D97-AF65-F5344CB8AC3E}">
        <p14:creationId xmlns:p14="http://schemas.microsoft.com/office/powerpoint/2010/main" val="300938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058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124340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28472836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1B4BF71-0251-3C4C-B045-2303D0C88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1" y="1968144"/>
            <a:ext cx="4838700" cy="3619500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8839CEC5-FE77-8F47-971A-0A2F45926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2001044"/>
            <a:ext cx="4851400" cy="3517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BF44-9436-4347-A428-9E0A1F8D930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3400252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9DC51-7BB2-0F4A-A4D2-DF10DCCE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5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Education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EE8FFE9-F64C-F642-8146-2A3FE37A4C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3704" y="2204357"/>
            <a:ext cx="5586546" cy="2711337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5341C82-FA54-7942-8545-275D26EC2D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279440"/>
            <a:ext cx="5707366" cy="271133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24061A-9475-BB4F-970C-CF4323BA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A69C6-9EE0-DA42-BDD4-5C31189E75ED}"/>
              </a:ext>
            </a:extLst>
          </p:cNvPr>
          <p:cNvSpPr txBox="1"/>
          <p:nvPr/>
        </p:nvSpPr>
        <p:spPr>
          <a:xfrm>
            <a:off x="3280795" y="6456851"/>
            <a:ext cx="8735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Pew Research Center, U.S. unauthorized immigrants are more proficient in English, more educated than a decade ago, May 23, 2019</a:t>
            </a:r>
          </a:p>
        </p:txBody>
      </p:sp>
    </p:spTree>
    <p:extLst>
      <p:ext uri="{BB962C8B-B14F-4D97-AF65-F5344CB8AC3E}">
        <p14:creationId xmlns:p14="http://schemas.microsoft.com/office/powerpoint/2010/main" val="340860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E6B7-C332-354D-8F30-7986861E1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</a:t>
            </a:r>
            <a:r>
              <a:rPr lang="en-US" dirty="0"/>
              <a:t>authorized Population: Source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3CA6E-8BD3-9F40-A947-78893ED38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7C7201-E664-AC4E-B746-F8BA3B089B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033" y="1201026"/>
            <a:ext cx="5769934" cy="5029200"/>
          </a:xfrm>
        </p:spPr>
      </p:pic>
    </p:spTree>
    <p:extLst>
      <p:ext uri="{BB962C8B-B14F-4D97-AF65-F5344CB8AC3E}">
        <p14:creationId xmlns:p14="http://schemas.microsoft.com/office/powerpoint/2010/main" val="2498128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90559B-B350-4149-B728-90ACC347D1AF}"/>
              </a:ext>
            </a:extLst>
          </p:cNvPr>
          <p:cNvSpPr txBox="1"/>
          <p:nvPr/>
        </p:nvSpPr>
        <p:spPr>
          <a:xfrm>
            <a:off x="8699384" y="1786649"/>
            <a:ext cx="69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27%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9E009-A7A2-4509-B3CF-EB5639F713A2}"/>
              </a:ext>
            </a:extLst>
          </p:cNvPr>
          <p:cNvSpPr txBox="1"/>
          <p:nvPr/>
        </p:nvSpPr>
        <p:spPr>
          <a:xfrm>
            <a:off x="6920916" y="2228970"/>
            <a:ext cx="65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14%</a:t>
            </a:r>
          </a:p>
        </p:txBody>
      </p:sp>
    </p:spTree>
    <p:extLst>
      <p:ext uri="{BB962C8B-B14F-4D97-AF65-F5344CB8AC3E}">
        <p14:creationId xmlns:p14="http://schemas.microsoft.com/office/powerpoint/2010/main" val="85761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5E89-77FC-5944-BB6E-775370ED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Mode of Entry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C0F422E-D2EB-2F4A-BBA3-6B103D9C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86" y="1201026"/>
            <a:ext cx="11435627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F969F-A101-4E41-A390-18E29278C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8686D47-5053-BC4B-BE9E-B97EEEF298F3}"/>
              </a:ext>
            </a:extLst>
          </p:cNvPr>
          <p:cNvSpPr/>
          <p:nvPr/>
        </p:nvSpPr>
        <p:spPr>
          <a:xfrm>
            <a:off x="7002966" y="2720898"/>
            <a:ext cx="691375" cy="4237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F6C088-3E78-B643-8C1A-1F7008CC6887}"/>
              </a:ext>
            </a:extLst>
          </p:cNvPr>
          <p:cNvSpPr txBox="1"/>
          <p:nvPr/>
        </p:nvSpPr>
        <p:spPr>
          <a:xfrm>
            <a:off x="10111744" y="2372700"/>
            <a:ext cx="1702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Entry w/o Inspection</a:t>
            </a:r>
          </a:p>
        </p:txBody>
      </p:sp>
    </p:spTree>
    <p:extLst>
      <p:ext uri="{BB962C8B-B14F-4D97-AF65-F5344CB8AC3E}">
        <p14:creationId xmlns:p14="http://schemas.microsoft.com/office/powerpoint/2010/main" val="57544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771" y="1602225"/>
            <a:ext cx="8149805" cy="4351338"/>
          </a:xfrm>
        </p:spPr>
        <p:txBody>
          <a:bodyPr/>
          <a:lstStyle/>
          <a:p>
            <a:r>
              <a:rPr lang="en-US" sz="3600" dirty="0"/>
              <a:t>GDP (Economic growth)</a:t>
            </a:r>
          </a:p>
          <a:p>
            <a:r>
              <a:rPr lang="en-US" sz="3600" dirty="0"/>
              <a:t>Labor markets</a:t>
            </a:r>
          </a:p>
          <a:p>
            <a:r>
              <a:rPr lang="en-US" sz="3600" dirty="0"/>
              <a:t>Government revenue and spending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061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26264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Kinds of Economic Impacts</a:t>
            </a:r>
            <a:br>
              <a:rPr lang="en-US" dirty="0"/>
            </a:br>
            <a:r>
              <a:rPr lang="en-US" dirty="0"/>
              <a:t>         from Immigration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4000" dirty="0"/>
              <a:t>Income distribution: The size of slices of the pie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472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6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of the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</a:t>
            </a:r>
            <a:r>
              <a:rPr lang="en-US"/>
              <a:t>: 590</a:t>
            </a:r>
            <a:r>
              <a:rPr lang="en-US" dirty="0"/>
              <a:t>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PhD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PhD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3541-E7B4-C64C-968F-C29A275B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766752"/>
            <a:ext cx="10515600" cy="1830416"/>
          </a:xfrm>
        </p:spPr>
        <p:txBody>
          <a:bodyPr/>
          <a:lstStyle/>
          <a:p>
            <a:r>
              <a:rPr lang="en-US" dirty="0"/>
              <a:t>Immigration and Labor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5B0FC-4C0C-9D49-B7DB-9B071D0FE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394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Lower-skilled?</a:t>
            </a:r>
          </a:p>
          <a:p>
            <a:pPr lvl="1"/>
            <a:r>
              <a:rPr lang="en-US" dirty="0"/>
              <a:t>More 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– substitutes for capital</a:t>
            </a:r>
          </a:p>
          <a:p>
            <a:pPr lvl="1"/>
            <a:r>
              <a:rPr lang="en-US" dirty="0"/>
              <a:t>Highly skilled – capital complementing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797022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113-B15B-1C43-839B-5183D178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General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E326-7C37-DF4E-8DDF-32B8C6F6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Short run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Harm likely to native-born workers who are similar to immigrants.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Benefit likely for other workers and owners of capital.</a:t>
            </a:r>
          </a:p>
          <a:p>
            <a:r>
              <a:rPr lang="en-US" dirty="0"/>
              <a:t>Long run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Lower prices </a:t>
            </a:r>
            <a:r>
              <a:rPr lang="en-US" dirty="0"/>
              <a:t>will restore some of the purchasing power of those harmed.</a:t>
            </a:r>
          </a:p>
          <a:p>
            <a:pPr lvl="1">
              <a:spcAft>
                <a:spcPts val="500"/>
              </a:spcAft>
            </a:pPr>
            <a:r>
              <a:rPr lang="en-US" b="1" i="1" dirty="0"/>
              <a:t>Expanded opportunities </a:t>
            </a:r>
            <a:r>
              <a:rPr lang="en-US" dirty="0"/>
              <a:t>may restore wages of harmed native-born workers.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Whether there are winners or losers in long-run depends on capital inflows, </a:t>
            </a:r>
            <a:r>
              <a:rPr lang="en-US" b="1" dirty="0"/>
              <a:t>could be a wash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EFBF-AC76-7C42-AD00-7D195CA3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62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113-B15B-1C43-839B-5183D178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The Surplus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7E326-7C37-DF4E-8DDF-32B8C6F6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Surplus</a:t>
            </a:r>
          </a:p>
          <a:p>
            <a:pPr lvl="1"/>
            <a:r>
              <a:rPr lang="en-US" dirty="0"/>
              <a:t>Immigration CAN make all native-born workers and capital more productive.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This increases incomes of the native born.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 other words, the economy might not just get bigger, it might become more productive as well!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will, on average, increase the living standards of all native-born workers and owners of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EFBF-AC76-7C42-AD00-7D195CA3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135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5E25-3498-7E4D-8EB9-A953205D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Lab</a:t>
            </a:r>
            <a:r>
              <a:rPr lang="en-US" sz="3800" dirty="0"/>
              <a:t>or Market Implications: Evidence of Surplus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C55008-2A54-8544-BFA8-F56C959834F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358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59369618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0880093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035300010"/>
                    </a:ext>
                  </a:extLst>
                </a:gridCol>
              </a:tblGrid>
              <a:tr h="717550"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Surplus: % of GDP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664078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r>
                        <a:rPr lang="en-US" sz="2800" b="1" dirty="0"/>
                        <a:t>Type of Immigrants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Short Run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Long Run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754103777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r>
                        <a:rPr lang="en-US" sz="2800" dirty="0"/>
                        <a:t>No Skill Bias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0.24 to 0.50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0.02 to 0.03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436320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r>
                        <a:rPr lang="en-US" sz="2800" dirty="0"/>
                        <a:t>Low skilled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0.45 to 0.90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0.42 to 0.77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3747512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r>
                        <a:rPr lang="en-US" sz="2800" dirty="0"/>
                        <a:t>Highly skilled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0.75 to 1.35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0.16 to 0.31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04294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FED31C-6999-2D45-92B2-D9B5C0454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CEDA2D-1801-334D-8192-AAE05D63A916}"/>
              </a:ext>
            </a:extLst>
          </p:cNvPr>
          <p:cNvSpPr txBox="1"/>
          <p:nvPr/>
        </p:nvSpPr>
        <p:spPr>
          <a:xfrm>
            <a:off x="9601200" y="6483194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Borjas</a:t>
            </a:r>
            <a:r>
              <a:rPr lang="en-US" sz="1200" dirty="0"/>
              <a:t> (2014a).</a:t>
            </a:r>
          </a:p>
        </p:txBody>
      </p:sp>
    </p:spTree>
    <p:extLst>
      <p:ext uri="{BB962C8B-B14F-4D97-AF65-F5344CB8AC3E}">
        <p14:creationId xmlns:p14="http://schemas.microsoft.com/office/powerpoint/2010/main" val="2927346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 of Labor Market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CAN lead to negative wage effects for competing native-born workers</a:t>
            </a:r>
          </a:p>
          <a:p>
            <a:pPr lvl="1"/>
            <a:r>
              <a:rPr lang="en-US" dirty="0"/>
              <a:t>Particularly high school dropouts and those in vulnerable communities.</a:t>
            </a:r>
          </a:p>
          <a:p>
            <a:r>
              <a:rPr lang="en-US" dirty="0"/>
              <a:t>Other workers will likely benefit</a:t>
            </a:r>
          </a:p>
          <a:p>
            <a:pPr lvl="1"/>
            <a:r>
              <a:rPr lang="en-US" dirty="0"/>
              <a:t>Through increased wages.</a:t>
            </a:r>
          </a:p>
          <a:p>
            <a:pPr lvl="1"/>
            <a:r>
              <a:rPr lang="en-US" dirty="0"/>
              <a:t>Through increased opportunity.</a:t>
            </a:r>
          </a:p>
          <a:p>
            <a:r>
              <a:rPr lang="en-US" dirty="0"/>
              <a:t>Owners of capital will benefit</a:t>
            </a:r>
          </a:p>
          <a:p>
            <a:pPr lvl="1"/>
            <a:r>
              <a:rPr lang="en-US" dirty="0"/>
              <a:t>Existing capital will earn greater returns.</a:t>
            </a:r>
          </a:p>
          <a:p>
            <a:pPr lvl="1"/>
            <a:r>
              <a:rPr lang="en-US" dirty="0"/>
              <a:t>More if immigrant labor complements existing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23894857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700" dirty="0">
                <a:solidFill>
                  <a:schemeClr val="bg1"/>
                </a:solidFill>
              </a:rPr>
              <a:t>Pot</a:t>
            </a:r>
            <a:r>
              <a:rPr lang="en-US" sz="3700" dirty="0"/>
              <a:t>ential Benefits </a:t>
            </a:r>
            <a:r>
              <a:rPr lang="en-US" sz="3700"/>
              <a:t>for Low-Skilled </a:t>
            </a:r>
            <a:r>
              <a:rPr lang="en-US" sz="3700" dirty="0"/>
              <a:t>Native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can increase native-born worker wages:</a:t>
            </a:r>
          </a:p>
          <a:p>
            <a:pPr lvl="1"/>
            <a:r>
              <a:rPr lang="en-US" dirty="0"/>
              <a:t>More demand for jobs where English is necessary</a:t>
            </a:r>
          </a:p>
          <a:p>
            <a:pPr lvl="1"/>
            <a:r>
              <a:rPr lang="en-US" dirty="0"/>
              <a:t>Increased demand for goods and services – increases wages in those industries.</a:t>
            </a:r>
          </a:p>
          <a:p>
            <a:pPr lvl="1"/>
            <a:r>
              <a:rPr lang="en-US" dirty="0"/>
              <a:t>Through money spent locally, each immigrant creates 1.2 local jobs – mostly for native-born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558709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585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Years</a:t>
            </a:r>
          </a:p>
        </p:txBody>
      </p:sp>
    </p:spTree>
    <p:extLst>
      <p:ext uri="{BB962C8B-B14F-4D97-AF65-F5344CB8AC3E}">
        <p14:creationId xmlns:p14="http://schemas.microsoft.com/office/powerpoint/2010/main" val="3812580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7265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immigration increases patenting by native-born population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16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3433639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E0F3E6-EBA2-774C-B166-CC29C0F74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F0E544-5627-B442-A496-C3B953DEA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843" y="714633"/>
            <a:ext cx="1524000" cy="1524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AB6DAB-C88A-9C4F-80E4-ABFCE8864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861" y="2235584"/>
            <a:ext cx="1464104" cy="1464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9D2D6-11FB-F948-88D1-9F5280F62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2251" y="262649"/>
            <a:ext cx="5270500" cy="1536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653C4-6E11-2D41-8FEC-C44E496A3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847" y="1603633"/>
            <a:ext cx="5118100" cy="127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4A39D8-15C1-4941-BFA1-71579A219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2854" y="4362706"/>
            <a:ext cx="3172941" cy="1586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DFF07-8C9D-704D-81E5-9D767E78AD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5500" y="5254367"/>
            <a:ext cx="2032001" cy="7459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CFD0A7-B105-F146-97BF-39BA3419DD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7947" y="3717914"/>
            <a:ext cx="3637553" cy="6891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E96618-1786-AB4C-AB13-E1BBD6E23A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3016" y="2475622"/>
            <a:ext cx="1320800" cy="1625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5A7AA-9619-2148-88D2-89973BA95B3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8568" y="501817"/>
            <a:ext cx="1586471" cy="1586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4043D7-BBC0-AF4F-AF48-AF30223C95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6256" y="4387591"/>
            <a:ext cx="1536700" cy="1536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282C07-5F5B-D646-B00E-AE5F0580569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01139" y="2506385"/>
            <a:ext cx="2446638" cy="9225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7F57E1-1BC7-FD4E-B4D0-84BD196F65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000" y="3429000"/>
            <a:ext cx="1428750" cy="1428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01ACA5-00CE-0141-8B3A-6EADD27D73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10603" y="163731"/>
            <a:ext cx="1315995" cy="16142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12D05A-48BD-5545-AEB7-0D35C6CA2C7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87201" y="2436941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94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D690-F5BE-E446-98AF-862F6F0C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17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For</a:t>
            </a:r>
            <a:r>
              <a:rPr lang="en-US" sz="3800" dirty="0"/>
              <a:t>tune 500: First- and Second-Generation Founders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41278525-D509-4046-B572-9C529BDA7A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1584" y="926706"/>
            <a:ext cx="4387047" cy="53035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23983-C667-CB43-B3EA-85C55A59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62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D2DB86-72C8-314E-AEE4-B6C74F40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1026" name="Picture 2" descr="metro_20171204_Ian Hathaway fortune 500 companies analysys Ian Hathaway (2) new">
            <a:extLst>
              <a:ext uri="{FF2B5EF4-FFF2-40B4-BE49-F238E27FC236}">
                <a16:creationId xmlns:a16="http://schemas.microsoft.com/office/drawing/2014/main" id="{305F7BE4-3217-0D4B-9436-DFF899C98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2" y="-139484"/>
            <a:ext cx="7813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066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51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Tax</a:t>
            </a:r>
            <a:r>
              <a:rPr lang="en-US" dirty="0"/>
              <a:t>es and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taxes paid and benefits received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421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B135-034B-9144-9ADF-7496CB87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Ag</a:t>
            </a:r>
            <a:r>
              <a:rPr lang="en-US" dirty="0"/>
              <a:t>e-Specific Taxes and Benefits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AE42E492-8C25-A34F-9BDE-9C164079CB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928496" y="1201026"/>
            <a:ext cx="6344255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E0B02-7279-A946-B1CE-34C598C9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7AC8D-4CEE-5241-A353-D911C6C83FEB}"/>
              </a:ext>
            </a:extLst>
          </p:cNvPr>
          <p:cNvSpPr txBox="1"/>
          <p:nvPr/>
        </p:nvSpPr>
        <p:spPr>
          <a:xfrm>
            <a:off x="3851763" y="1323460"/>
            <a:ext cx="448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By Immigrant Generation, United States, 2012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93EF1-5E4F-0A4E-A666-BF0BF7964404}"/>
              </a:ext>
            </a:extLst>
          </p:cNvPr>
          <p:cNvSpPr txBox="1"/>
          <p:nvPr/>
        </p:nvSpPr>
        <p:spPr>
          <a:xfrm>
            <a:off x="9377618" y="6456851"/>
            <a:ext cx="2532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325.</a:t>
            </a:r>
          </a:p>
        </p:txBody>
      </p:sp>
    </p:spTree>
    <p:extLst>
      <p:ext uri="{BB962C8B-B14F-4D97-AF65-F5344CB8AC3E}">
        <p14:creationId xmlns:p14="http://schemas.microsoft.com/office/powerpoint/2010/main" val="3189064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549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4683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544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in the chat</a:t>
            </a:r>
          </a:p>
          <a:p>
            <a:pPr lvl="1"/>
            <a:r>
              <a:rPr lang="en-US" dirty="0"/>
              <a:t>I will try to handle some of them at the end of each topic, and do my best to address them all as time permits.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OLLI allowing, we can stay beyond the end of class to have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99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3529528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9B5F-EFBA-F94D-9F6F-C742860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Implications of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6FD9-5820-1D46-BF83-877FDDC7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59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4C9D-D110-934F-A535-2494EFA21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Ot</a:t>
            </a:r>
            <a:r>
              <a:rPr lang="en-US" dirty="0"/>
              <a:t>her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B2BEA-F15B-4A47-A868-60BE74B09D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r>
              <a:rPr lang="en-US" dirty="0"/>
              <a:t>Employment and Earnings</a:t>
            </a:r>
          </a:p>
          <a:p>
            <a:r>
              <a:rPr lang="en-US" dirty="0"/>
              <a:t>Occupations</a:t>
            </a:r>
          </a:p>
          <a:p>
            <a:r>
              <a:rPr lang="en-US" dirty="0"/>
              <a:t>Poverty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446CA-9D43-7044-9A2A-165F7457E0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Residential Integration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Health</a:t>
            </a:r>
          </a:p>
          <a:p>
            <a:r>
              <a:rPr lang="en-US" dirty="0"/>
              <a:t>Family Patterns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778FE-4068-064D-A78D-11F7F7BC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A236D-A2FB-F74D-B627-0B596656C6A0}"/>
              </a:ext>
            </a:extLst>
          </p:cNvPr>
          <p:cNvSpPr txBox="1"/>
          <p:nvPr/>
        </p:nvSpPr>
        <p:spPr>
          <a:xfrm>
            <a:off x="3842338" y="1342814"/>
            <a:ext cx="4507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Patterns of Integration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722C6-84EB-6840-9A71-17612594261E}"/>
              </a:ext>
            </a:extLst>
          </p:cNvPr>
          <p:cNvSpPr txBox="1"/>
          <p:nvPr/>
        </p:nvSpPr>
        <p:spPr>
          <a:xfrm>
            <a:off x="3227740" y="5073188"/>
            <a:ext cx="5888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The Big Misconception: Crime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5BE7-44BE-5042-A414-9AED7C1688E8}"/>
              </a:ext>
            </a:extLst>
          </p:cNvPr>
          <p:cNvSpPr txBox="1"/>
          <p:nvPr/>
        </p:nvSpPr>
        <p:spPr>
          <a:xfrm>
            <a:off x="7098951" y="6439063"/>
            <a:ext cx="4411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i="1" dirty="0"/>
              <a:t>The Integration of Immigrants into American Society </a:t>
            </a:r>
            <a:r>
              <a:rPr lang="en-US" sz="1200" dirty="0"/>
              <a:t>(2015). </a:t>
            </a:r>
          </a:p>
        </p:txBody>
      </p:sp>
    </p:spTree>
    <p:extLst>
      <p:ext uri="{BB962C8B-B14F-4D97-AF65-F5344CB8AC3E}">
        <p14:creationId xmlns:p14="http://schemas.microsoft.com/office/powerpoint/2010/main" val="278832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native-born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foreign-born than U.S.-born.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4C2A44-D1F3-FD43-BCBE-1B96EB9B9941}"/>
              </a:ext>
            </a:extLst>
          </p:cNvPr>
          <p:cNvSpPr txBox="1"/>
          <p:nvPr/>
        </p:nvSpPr>
        <p:spPr>
          <a:xfrm>
            <a:off x="602166" y="3612995"/>
            <a:ext cx="9054790" cy="23090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BF3B2-B41F-B848-9A68-D93947A47C66}"/>
              </a:ext>
            </a:extLst>
          </p:cNvPr>
          <p:cNvSpPr txBox="1"/>
          <p:nvPr/>
        </p:nvSpPr>
        <p:spPr>
          <a:xfrm>
            <a:off x="3870070" y="4382810"/>
            <a:ext cx="44518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Let’s Have a Look!</a:t>
            </a:r>
          </a:p>
        </p:txBody>
      </p:sp>
    </p:spTree>
    <p:extLst>
      <p:ext uri="{BB962C8B-B14F-4D97-AF65-F5344CB8AC3E}">
        <p14:creationId xmlns:p14="http://schemas.microsoft.com/office/powerpoint/2010/main" val="470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6416334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335658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9038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117775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 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the foreign born than US 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do not have higher crime rates.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no evidence that deporting noncitizen immigrants affects crime rates.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6190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should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751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commit crimes at low rates.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628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89120"/>
            <a:ext cx="9144000" cy="10970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Jo </a:t>
            </a:r>
            <a:r>
              <a:rPr lang="en-US" sz="3200">
                <a:solidFill>
                  <a:schemeClr val="tx2"/>
                </a:solidFill>
              </a:rPr>
              <a:t>Beth Mertens, Ph.D.</a:t>
            </a:r>
            <a:endParaRPr lang="en-US" sz="32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tx2"/>
                </a:solidFill>
              </a:rPr>
              <a:t>Hobart and William Smith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>
                <a:solidFill>
                  <a:schemeClr val="tx2"/>
                </a:solidFill>
              </a:rPr>
              <a:t>Colleges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6" y="57255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31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808A-18FC-104A-A25D-21A92CE88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</a:t>
            </a:r>
            <a:r>
              <a:rPr lang="en-US" dirty="0"/>
              <a:t>out Conventional Wisdom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29081-3A0B-9747-AC92-1940D5D67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Native-born unskilled workers</a:t>
            </a:r>
          </a:p>
          <a:p>
            <a:pPr lvl="1"/>
            <a:r>
              <a:rPr lang="en-US" dirty="0"/>
              <a:t>There is some negative impact on their wages.</a:t>
            </a:r>
          </a:p>
          <a:p>
            <a:pPr lvl="1"/>
            <a:r>
              <a:rPr lang="en-US" dirty="0"/>
              <a:t>But who wins and loses depend on the skill mix of immigrants; </a:t>
            </a:r>
          </a:p>
          <a:p>
            <a:pPr lvl="2"/>
            <a:r>
              <a:rPr lang="en-US" dirty="0"/>
              <a:t>when this skill mix changes, so do its effects.</a:t>
            </a:r>
          </a:p>
          <a:p>
            <a:r>
              <a:rPr lang="en-US" dirty="0"/>
              <a:t>Crime</a:t>
            </a:r>
          </a:p>
          <a:p>
            <a:pPr lvl="1"/>
            <a:r>
              <a:rPr lang="en-US" dirty="0"/>
              <a:t>Immigrants, both authorized and unauthorized, commit crimes at much lower rates than do native-born residents.</a:t>
            </a:r>
          </a:p>
          <a:p>
            <a:r>
              <a:rPr lang="en-US" dirty="0"/>
              <a:t>Government programs</a:t>
            </a:r>
          </a:p>
          <a:p>
            <a:pPr lvl="1"/>
            <a:r>
              <a:rPr lang="en-US" dirty="0"/>
              <a:t>Federal: immigrants are a source of revenue and stability for some important programs.</a:t>
            </a:r>
          </a:p>
          <a:p>
            <a:pPr lvl="1"/>
            <a:r>
              <a:rPr lang="en-US" dirty="0"/>
              <a:t>State and local: because education is funded at the local level, this can be a drain on local government coffers.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BF033-5425-544B-9904-4A046FD5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9096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 Beth Mertens, PhD</a:t>
            </a:r>
          </a:p>
          <a:p>
            <a:pPr marL="0" indent="0" algn="ctr">
              <a:buNone/>
            </a:pPr>
            <a:r>
              <a:rPr lang="en-US" dirty="0"/>
              <a:t>mertens@hws.edu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Whittier College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724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Why do people migrate?</a:t>
            </a:r>
          </a:p>
          <a:p>
            <a:r>
              <a:rPr lang="en-US" dirty="0"/>
              <a:t>Brief history of immigration to the US</a:t>
            </a:r>
          </a:p>
          <a:p>
            <a:r>
              <a:rPr lang="en-US" dirty="0"/>
              <a:t>How does immigration affect the economy?</a:t>
            </a:r>
          </a:p>
          <a:p>
            <a:r>
              <a:rPr lang="en-US" dirty="0"/>
              <a:t>Immigration polices</a:t>
            </a:r>
          </a:p>
        </p:txBody>
      </p:sp>
    </p:spTree>
    <p:extLst>
      <p:ext uri="{BB962C8B-B14F-4D97-AF65-F5344CB8AC3E}">
        <p14:creationId xmlns:p14="http://schemas.microsoft.com/office/powerpoint/2010/main" val="346619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737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38654</TotalTime>
  <Words>2378</Words>
  <Application>Microsoft Macintosh PowerPoint</Application>
  <PresentationFormat>Widescreen</PresentationFormat>
  <Paragraphs>497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Submitting Questions</vt:lpstr>
      <vt:lpstr>PowerPoint Presentation</vt:lpstr>
      <vt:lpstr>Credits and Disclaimer</vt:lpstr>
      <vt:lpstr>Outline</vt:lpstr>
      <vt:lpstr>What Is Immigration?</vt:lpstr>
      <vt:lpstr>Why Do People Migrate?</vt:lpstr>
      <vt:lpstr>History of US Immigration</vt:lpstr>
      <vt:lpstr>History of US Immigration</vt:lpstr>
      <vt:lpstr>History of US Immigration</vt:lpstr>
      <vt:lpstr>Nationality of US Immigrants</vt:lpstr>
      <vt:lpstr>History of US Immigration</vt:lpstr>
      <vt:lpstr>History of US Immigration: 1965-Today</vt:lpstr>
      <vt:lpstr> Authorized Immigration by Region</vt:lpstr>
      <vt:lpstr> Authorized Immigration from Asia</vt:lpstr>
      <vt:lpstr> Authorized Immigration from the Americas</vt:lpstr>
      <vt:lpstr> Immigrant Population in 2017</vt:lpstr>
      <vt:lpstr>U.S.  Unauthorized Immigration Totals</vt:lpstr>
      <vt:lpstr>U.S.  Unauthorized Immigration: Labor Force</vt:lpstr>
      <vt:lpstr>Unauthorized Immigration: Education</vt:lpstr>
      <vt:lpstr> Unauthorized Population: Source Countries</vt:lpstr>
      <vt:lpstr>Unauthorized Immigration: Where They Live</vt:lpstr>
      <vt:lpstr>Unauthorized Immigration: Mode of Entry</vt:lpstr>
      <vt:lpstr>Why Do We Care?  Economic Implications</vt:lpstr>
      <vt:lpstr>Two Kinds of Economic Impacts          from Immigration</vt:lpstr>
      <vt:lpstr>GDP: How Does This Work?</vt:lpstr>
      <vt:lpstr>Immigration and Labor Markets</vt:lpstr>
      <vt:lpstr>Labor Market Implications: Complicated</vt:lpstr>
      <vt:lpstr>Labor Market Implications: General Principles</vt:lpstr>
      <vt:lpstr>Labor Market Implications: The Surplus</vt:lpstr>
      <vt:lpstr>Labor Market Implications: Evidence of Surplus</vt:lpstr>
      <vt:lpstr> Summary of Labor Market Effects</vt:lpstr>
      <vt:lpstr>Potential Benefits for Low-Skilled Native Workers</vt:lpstr>
      <vt:lpstr>Pattern of Immigration</vt:lpstr>
      <vt:lpstr>Recent Immigrants Are Less and More Educated</vt:lpstr>
      <vt:lpstr>Skilled Immigrants and Innovation</vt:lpstr>
      <vt:lpstr> Immigrants and Entrepreneurship</vt:lpstr>
      <vt:lpstr>PowerPoint Presentation</vt:lpstr>
      <vt:lpstr>Fortune 500: First- and Second-Generation Founders</vt:lpstr>
      <vt:lpstr>PowerPoint Presentation</vt:lpstr>
      <vt:lpstr>Government Revenues and Expenditures</vt:lpstr>
      <vt:lpstr>Taxes and Benefits</vt:lpstr>
      <vt:lpstr> Age-Specific Taxes and Benefits</vt:lpstr>
      <vt:lpstr>What Do We Know?</vt:lpstr>
      <vt:lpstr>Bottom Line/Consensus of Estimates</vt:lpstr>
      <vt:lpstr> Implications for Major Federal Programs</vt:lpstr>
      <vt:lpstr> Implications for Social Security</vt:lpstr>
      <vt:lpstr>Other Implications of Immigration</vt:lpstr>
      <vt:lpstr> Other Implications</vt:lpstr>
      <vt:lpstr>Immigrants and Crime Rates</vt:lpstr>
      <vt:lpstr>Crime: Incarceration Rates in California</vt:lpstr>
      <vt:lpstr>Crime: Incarceration Rates in California</vt:lpstr>
      <vt:lpstr>MSAs: Growing Immigration and Crime</vt:lpstr>
      <vt:lpstr>Immigrants and Crime Rates</vt:lpstr>
      <vt:lpstr> Summary</vt:lpstr>
      <vt:lpstr> At the Same Time….</vt:lpstr>
      <vt:lpstr> About Conventional Wisdom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291</cp:revision>
  <cp:lastPrinted>2022-03-04T18:28:18Z</cp:lastPrinted>
  <dcterms:created xsi:type="dcterms:W3CDTF">2017-05-03T22:30:38Z</dcterms:created>
  <dcterms:modified xsi:type="dcterms:W3CDTF">2022-03-04T18:28:36Z</dcterms:modified>
</cp:coreProperties>
</file>