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4131" r:id="rId2"/>
    <p:sldId id="328" r:id="rId3"/>
    <p:sldId id="434" r:id="rId4"/>
    <p:sldId id="435" r:id="rId5"/>
    <p:sldId id="4085" r:id="rId6"/>
    <p:sldId id="4669" r:id="rId7"/>
    <p:sldId id="1169" r:id="rId8"/>
    <p:sldId id="415" r:id="rId9"/>
    <p:sldId id="4428" r:id="rId10"/>
    <p:sldId id="4429" r:id="rId11"/>
    <p:sldId id="1145" r:id="rId12"/>
    <p:sldId id="4433" r:id="rId13"/>
    <p:sldId id="4683" r:id="rId14"/>
    <p:sldId id="1105" r:id="rId15"/>
    <p:sldId id="4540" r:id="rId16"/>
    <p:sldId id="4493" r:id="rId17"/>
    <p:sldId id="4768" r:id="rId18"/>
    <p:sldId id="4313" r:id="rId19"/>
    <p:sldId id="4541" r:id="rId20"/>
    <p:sldId id="4542" r:id="rId21"/>
    <p:sldId id="4652" r:id="rId22"/>
    <p:sldId id="4321" r:id="rId23"/>
    <p:sldId id="1116" r:id="rId24"/>
    <p:sldId id="4427" r:id="rId25"/>
    <p:sldId id="4682" r:id="rId26"/>
    <p:sldId id="4680" r:id="rId27"/>
    <p:sldId id="1154" r:id="rId28"/>
    <p:sldId id="1085" r:id="rId29"/>
    <p:sldId id="1086" r:id="rId30"/>
    <p:sldId id="1136" r:id="rId31"/>
    <p:sldId id="1139" r:id="rId32"/>
    <p:sldId id="4434" r:id="rId33"/>
    <p:sldId id="1112" r:id="rId34"/>
    <p:sldId id="4317" r:id="rId35"/>
    <p:sldId id="4316" r:id="rId36"/>
    <p:sldId id="1157" r:id="rId37"/>
    <p:sldId id="1158" r:id="rId38"/>
    <p:sldId id="1163" r:id="rId39"/>
    <p:sldId id="1171" r:id="rId40"/>
    <p:sldId id="4487" r:id="rId41"/>
    <p:sldId id="4492" r:id="rId42"/>
    <p:sldId id="1170" r:id="rId43"/>
    <p:sldId id="4134" r:id="rId44"/>
    <p:sldId id="1172" r:id="rId45"/>
    <p:sldId id="4561" r:id="rId46"/>
    <p:sldId id="4769" r:id="rId47"/>
    <p:sldId id="4681" r:id="rId48"/>
    <p:sldId id="430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189F-C5A3-4A0E-A89D-2DB17B116D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Immigration/Graphs/trends2000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AAUW, Marin County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/>
              <a:t>May 14, 2025</a:t>
            </a: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rather than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18%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257307"/>
            <a:ext cx="8395057" cy="59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</a:t>
            </a:r>
            <a:r>
              <a:rPr lang="en-US" u="sng" dirty="0"/>
              <a:t>Authorized</a:t>
            </a:r>
            <a:r>
              <a:rPr lang="en-US" dirty="0"/>
              <a:t>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743" y="996594"/>
            <a:ext cx="9208513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8675721" y="2531399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2022</a:t>
            </a:r>
          </a:p>
          <a:p>
            <a:pPr algn="ctr"/>
            <a:r>
              <a:rPr lang="en-US" sz="2400" b="1" dirty="0"/>
              <a:t>1.0 Million</a:t>
            </a:r>
          </a:p>
        </p:txBody>
      </p:sp>
    </p:spTree>
    <p:extLst>
      <p:ext uri="{BB962C8B-B14F-4D97-AF65-F5344CB8AC3E}">
        <p14:creationId xmlns:p14="http://schemas.microsoft.com/office/powerpoint/2010/main" val="228978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0862" y="1325563"/>
            <a:ext cx="5719055" cy="41608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846921" y="1325563"/>
            <a:ext cx="5719056" cy="41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1ECE-DF7C-41B9-82CB-3EF8107E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UNauthorized</a:t>
            </a:r>
            <a:r>
              <a:rPr lang="en-US" dirty="0"/>
              <a:t>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0EB5-885A-9D45-C599-C8E89E9E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1D06-48B8-2F2A-FFE4-5C655678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4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2BF95-3D15-3F75-8997-8D381D8F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9361F-107B-CBF2-370C-59AAD8EC935D}"/>
              </a:ext>
            </a:extLst>
          </p:cNvPr>
          <p:cNvSpPr/>
          <p:nvPr/>
        </p:nvSpPr>
        <p:spPr>
          <a:xfrm>
            <a:off x="4148253" y="5702694"/>
            <a:ext cx="6701883" cy="67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D99C3-034C-F8C2-14C3-0B11806EC0D1}"/>
              </a:ext>
            </a:extLst>
          </p:cNvPr>
          <p:cNvSpPr txBox="1"/>
          <p:nvPr/>
        </p:nvSpPr>
        <p:spPr>
          <a:xfrm>
            <a:off x="6077411" y="6439791"/>
            <a:ext cx="566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Customs and Border Patrol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usafacts.org</a:t>
            </a:r>
            <a:r>
              <a:rPr lang="en-US" sz="1200" dirty="0"/>
              <a:t>/articles/what-can-the-data-tell-us-about-unauthorized-immigration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5CF92E-95F5-D041-4173-59F2AA4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end chart of monthly migrant encounters by U.S. Border Patrol at the U.S.-Mexico border. Encounters with migrants at the U.S.-Mexico border peaked in December 2023 but have plummeted since then">
            <a:extLst>
              <a:ext uri="{FF2B5EF4-FFF2-40B4-BE49-F238E27FC236}">
                <a16:creationId xmlns:a16="http://schemas.microsoft.com/office/drawing/2014/main" id="{2A58FE71-6F2F-A73E-2F5C-0D60E129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750"/>
            <a:ext cx="81280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8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8F64-C1F7-B809-C1E9-23BAE5A4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Border Encounters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2194-927D-9220-86C1-E9BC7695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1606-3EE9-51BF-8880-37982F40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9DB40C-754C-D6DB-EA85-3CA14097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799" y="1029960"/>
            <a:ext cx="8701649" cy="48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DE930-65F4-EDA8-E276-FF12BA932230}"/>
              </a:ext>
            </a:extLst>
          </p:cNvPr>
          <p:cNvSpPr txBox="1"/>
          <p:nvPr/>
        </p:nvSpPr>
        <p:spPr>
          <a:xfrm>
            <a:off x="9342201" y="2083442"/>
            <a:ext cx="6527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</a:t>
            </a:r>
          </a:p>
          <a:p>
            <a:endParaRPr lang="en-US" dirty="0"/>
          </a:p>
          <a:p>
            <a:r>
              <a:rPr lang="en-US" dirty="0"/>
              <a:t>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4299C-7A19-1D78-FF2C-91283273B867}"/>
              </a:ext>
            </a:extLst>
          </p:cNvPr>
          <p:cNvSpPr txBox="1"/>
          <p:nvPr/>
        </p:nvSpPr>
        <p:spPr>
          <a:xfrm>
            <a:off x="5864506" y="51854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4B368-2EC5-B228-8A3B-624CC271939E}"/>
              </a:ext>
            </a:extLst>
          </p:cNvPr>
          <p:cNvSpPr/>
          <p:nvPr/>
        </p:nvSpPr>
        <p:spPr>
          <a:xfrm>
            <a:off x="9350734" y="1990846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688CD1-BE4C-CAEF-4583-3ACD9E7ADCE6}"/>
              </a:ext>
            </a:extLst>
          </p:cNvPr>
          <p:cNvSpPr/>
          <p:nvPr/>
        </p:nvSpPr>
        <p:spPr>
          <a:xfrm>
            <a:off x="9359280" y="3943181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6C9225-45EA-A26D-87EE-51F0AA423E86}"/>
              </a:ext>
            </a:extLst>
          </p:cNvPr>
          <p:cNvSpPr/>
          <p:nvPr/>
        </p:nvSpPr>
        <p:spPr>
          <a:xfrm>
            <a:off x="5838314" y="5123953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#s of People Traveling in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pic>
        <p:nvPicPr>
          <p:cNvPr id="10" name="Picture 9" descr="A graph of a person in a yellow shirt&#10;&#10;Description automatically generated with medium confidence">
            <a:extLst>
              <a:ext uri="{FF2B5EF4-FFF2-40B4-BE49-F238E27FC236}">
                <a16:creationId xmlns:a16="http://schemas.microsoft.com/office/drawing/2014/main" id="{27DDAB09-CEF4-B6BF-4A28-175F491AE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13" y="876031"/>
            <a:ext cx="6055137" cy="54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91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50743" y="947655"/>
            <a:ext cx="6007261" cy="53064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F7085-49C1-D325-884F-83D1585EEBB4}"/>
              </a:ext>
            </a:extLst>
          </p:cNvPr>
          <p:cNvSpPr txBox="1"/>
          <p:nvPr/>
        </p:nvSpPr>
        <p:spPr>
          <a:xfrm>
            <a:off x="7812116" y="1690522"/>
            <a:ext cx="36118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is about the same</a:t>
            </a:r>
          </a:p>
          <a:p>
            <a:r>
              <a:rPr lang="en-US" sz="2800" dirty="0"/>
              <a:t>As in 2015.</a:t>
            </a:r>
          </a:p>
          <a:p>
            <a:endParaRPr lang="en-US" sz="2800" dirty="0"/>
          </a:p>
          <a:p>
            <a:r>
              <a:rPr lang="en-US" sz="2800" dirty="0"/>
              <a:t>Data suggest: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-   11.7 in 2023.</a:t>
            </a:r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Less than 13 million </a:t>
            </a:r>
          </a:p>
          <a:p>
            <a:r>
              <a:rPr lang="en-US" sz="2800" dirty="0"/>
              <a:t>	currently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93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C22C6D6B-8C99-B7C2-0ACC-5F134FD7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858" y="968566"/>
            <a:ext cx="5180283" cy="534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9089875" y="4495164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B1AF-9FC2-E3C5-4879-6873AC0DDBE2}"/>
              </a:ext>
            </a:extLst>
          </p:cNvPr>
          <p:cNvSpPr txBox="1"/>
          <p:nvPr/>
        </p:nvSpPr>
        <p:spPr>
          <a:xfrm>
            <a:off x="8258590" y="2670571"/>
            <a:ext cx="3445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is about the same</a:t>
            </a:r>
          </a:p>
          <a:p>
            <a:r>
              <a:rPr lang="en-US" sz="2800" dirty="0"/>
              <a:t>As in 2006-2010.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EDC6-D506-2AAB-671E-412BFFC17330}"/>
              </a:ext>
            </a:extLst>
          </p:cNvPr>
          <p:cNvSpPr txBox="1"/>
          <p:nvPr/>
        </p:nvSpPr>
        <p:spPr>
          <a:xfrm>
            <a:off x="4644245" y="6445060"/>
            <a:ext cx="693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</p:spTree>
    <p:extLst>
      <p:ext uri="{BB962C8B-B14F-4D97-AF65-F5344CB8AC3E}">
        <p14:creationId xmlns:p14="http://schemas.microsoft.com/office/powerpoint/2010/main" val="46737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B1F91-1D26-C2B2-1EED-C0B66AF5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1B1F1-6AA7-21C3-7045-347E36A8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98574" y="465361"/>
            <a:ext cx="5078896" cy="5789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30D84-C918-C535-0B41-C88C11AAD9D6}"/>
              </a:ext>
            </a:extLst>
          </p:cNvPr>
          <p:cNvSpPr txBox="1"/>
          <p:nvPr/>
        </p:nvSpPr>
        <p:spPr>
          <a:xfrm>
            <a:off x="4684747" y="6472439"/>
            <a:ext cx="693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D4DBE-87BA-FB8C-6946-96AC9C26BC5D}"/>
              </a:ext>
            </a:extLst>
          </p:cNvPr>
          <p:cNvSpPr txBox="1"/>
          <p:nvPr/>
        </p:nvSpPr>
        <p:spPr>
          <a:xfrm>
            <a:off x="8846331" y="3429000"/>
            <a:ext cx="277264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Foreign-Born (2022)</a:t>
            </a:r>
          </a:p>
          <a:p>
            <a:r>
              <a:rPr lang="en-US" dirty="0"/>
              <a:t>Population: 47.9 million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1A2F9-5B79-F7C1-A940-682816244D66}"/>
              </a:ext>
            </a:extLst>
          </p:cNvPr>
          <p:cNvSpPr txBox="1"/>
          <p:nvPr/>
        </p:nvSpPr>
        <p:spPr>
          <a:xfrm>
            <a:off x="8846330" y="4385341"/>
            <a:ext cx="281743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Foreign-Born (Current)</a:t>
            </a:r>
          </a:p>
          <a:p>
            <a:r>
              <a:rPr lang="en-US" dirty="0"/>
              <a:t>Population: 49.7 million</a:t>
            </a:r>
          </a:p>
        </p:txBody>
      </p:sp>
    </p:spTree>
    <p:extLst>
      <p:ext uri="{BB962C8B-B14F-4D97-AF65-F5344CB8AC3E}">
        <p14:creationId xmlns:p14="http://schemas.microsoft.com/office/powerpoint/2010/main" val="311161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33.0 million foreign-born persons ages 16+ in the labor force in August/24.</a:t>
            </a:r>
          </a:p>
          <a:p>
            <a:pPr lvl="1"/>
            <a:r>
              <a:rPr lang="en-US" dirty="0"/>
              <a:t>19.6%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5104685" y="6395296"/>
            <a:ext cx="660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Federal Reserve Bank of St. Louis (https://</a:t>
            </a:r>
            <a:r>
              <a:rPr lang="en-US" sz="1000" dirty="0" err="1"/>
              <a:t>fred.stlouisfed.org</a:t>
            </a:r>
            <a:r>
              <a:rPr lang="en-US" sz="1000" dirty="0"/>
              <a:t>/)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1015877"/>
            <a:ext cx="8802291" cy="5126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3936888" y="2115900"/>
            <a:ext cx="5399797" cy="2799001"/>
            <a:chOff x="3936888" y="2115900"/>
            <a:chExt cx="5399797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3936888" y="3429001"/>
              <a:ext cx="1063738" cy="14859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000626" y="2115900"/>
              <a:ext cx="43360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vast majority of additions to the</a:t>
              </a:r>
            </a:p>
            <a:p>
              <a:r>
                <a:rPr lang="en-US" sz="2200" dirty="0"/>
                <a:t>Population in the last several years</a:t>
              </a:r>
            </a:p>
            <a:p>
              <a:r>
                <a:rPr lang="en-US" sz="2200" dirty="0"/>
                <a:t>Has been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629F-5E2B-4819-E260-62A74C15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s: Conventional Wisdom…Upended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98C1-9540-0B25-4BEA-2982362F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conventional wisdom?</a:t>
            </a:r>
          </a:p>
          <a:p>
            <a:pPr lvl="1"/>
            <a:r>
              <a:rPr lang="en-US" dirty="0"/>
              <a:t>Low-skilled immigrants come in and take jobs from low-skilled native-born individuals.</a:t>
            </a:r>
          </a:p>
          <a:p>
            <a:pPr lvl="2"/>
            <a:r>
              <a:rPr lang="en-US" dirty="0"/>
              <a:t>1-1 tradeoff.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does new research show?</a:t>
            </a:r>
          </a:p>
          <a:p>
            <a:pPr lvl="1"/>
            <a:r>
              <a:rPr lang="en-US" dirty="0"/>
              <a:t>Low-skilled immigrants contribute positively to the economy.</a:t>
            </a:r>
          </a:p>
          <a:p>
            <a:pPr lvl="2"/>
            <a:r>
              <a:rPr lang="en-US" dirty="0"/>
              <a:t>Every 100 low-skilled immigrants: create 9 jobs for low-skilled native-born.</a:t>
            </a:r>
          </a:p>
          <a:p>
            <a:pPr lvl="2"/>
            <a:r>
              <a:rPr lang="en-US" dirty="0"/>
              <a:t>They create opportunities for low-skilled native-born workers.</a:t>
            </a:r>
          </a:p>
          <a:p>
            <a:pPr lvl="1"/>
            <a:r>
              <a:rPr lang="en-US" dirty="0"/>
              <a:t>Low-skilled immigrants take jobs that native-born don’t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D2AB3-658A-7365-DC68-166343B6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1315-38A4-515C-150F-246FD9BD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</a:t>
            </a:r>
            <a:r>
              <a:rPr lang="en-US" dirty="0"/>
              <a:t>re of Workers in Each Occupations</a:t>
            </a:r>
          </a:p>
        </p:txBody>
      </p:sp>
      <p:pic>
        <p:nvPicPr>
          <p:cNvPr id="6" name="Content Placeholder 5" descr="A graph of a number of workers&#10;&#10;Description automatically generated">
            <a:extLst>
              <a:ext uri="{FF2B5EF4-FFF2-40B4-BE49-F238E27FC236}">
                <a16:creationId xmlns:a16="http://schemas.microsoft.com/office/drawing/2014/main" id="{E14289FE-F7B1-10BF-4745-629FA0D0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230" y="921350"/>
            <a:ext cx="5728321" cy="5428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4889-C6A0-96FF-D413-BED6900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63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4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/>
              <a:t>, Bernanke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they are a select group.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not crime.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opportunities are also created.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b="1" dirty="0"/>
              <a:t>Federal</a:t>
            </a:r>
            <a:r>
              <a:rPr lang="en-US" dirty="0"/>
              <a:t>: immigrants are a source of revenue and stability for some important programs.</a:t>
            </a:r>
          </a:p>
          <a:p>
            <a:pPr lvl="1"/>
            <a:r>
              <a:rPr lang="en-US" b="1" dirty="0"/>
              <a:t>State and local</a:t>
            </a:r>
            <a:r>
              <a:rPr lang="en-US" dirty="0"/>
              <a:t>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B064-72C7-E048-BAF5-C6078D49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Immigration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BDD3-CFD5-2945-A6C8-D41831B6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00" y="2471738"/>
            <a:ext cx="6477000" cy="3535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0677-EE22-D645-A7FD-215605B8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39</a:t>
            </a:fld>
            <a:endParaRPr lang="en-US"/>
          </a:p>
        </p:txBody>
      </p:sp>
      <p:pic>
        <p:nvPicPr>
          <p:cNvPr id="1026" name="Picture 2" descr="Central American migrants wade across the Rio Grande on February 1, 2019 near El Paso, Texas. ">
            <a:extLst>
              <a:ext uri="{FF2B5EF4-FFF2-40B4-BE49-F238E27FC236}">
                <a16:creationId xmlns:a16="http://schemas.microsoft.com/office/drawing/2014/main" id="{EEC15B1E-A683-C738-342C-51398560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00" y="2810107"/>
            <a:ext cx="5131514" cy="34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14273-B486-8B30-A506-C3A88905DD9D}"/>
              </a:ext>
            </a:extLst>
          </p:cNvPr>
          <p:cNvSpPr txBox="1"/>
          <p:nvPr/>
        </p:nvSpPr>
        <p:spPr>
          <a:xfrm>
            <a:off x="524435" y="1720840"/>
            <a:ext cx="5752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Northern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Venezuelan 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Haitians in Springfield, 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Mass Deportations</a:t>
            </a:r>
          </a:p>
        </p:txBody>
      </p:sp>
    </p:spTree>
    <p:extLst>
      <p:ext uri="{BB962C8B-B14F-4D97-AF65-F5344CB8AC3E}">
        <p14:creationId xmlns:p14="http://schemas.microsoft.com/office/powerpoint/2010/main" val="348977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7F64-2A2F-A993-ABFB-9A2937F3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188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(Deferred Action for Childhood Arrivals)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5A4F-0FA0-0A7A-EBC3-5CAEA112F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Entered U.S. before age 16, now in U.S. </a:t>
            </a:r>
          </a:p>
          <a:p>
            <a:r>
              <a:rPr lang="en-US" dirty="0"/>
              <a:t>Entered before June 2007.</a:t>
            </a:r>
          </a:p>
          <a:p>
            <a:r>
              <a:rPr lang="en-US" dirty="0"/>
              <a:t>Currently in school, high school grad or honorable discharge from military.</a:t>
            </a:r>
          </a:p>
          <a:p>
            <a:r>
              <a:rPr lang="en-US" dirty="0"/>
              <a:t>No felony conviction or threat to security.</a:t>
            </a:r>
          </a:p>
          <a:p>
            <a:r>
              <a:rPr lang="en-US" dirty="0"/>
              <a:t>Renewable every 2 years.</a:t>
            </a:r>
          </a:p>
          <a:p>
            <a:r>
              <a:rPr lang="en-US" dirty="0"/>
              <a:t>Executive Order by Obama, Trump ended, Biden restored.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CB92-22C9-CE76-D9F8-846E6A4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30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405C-99BF-E4F3-7E51-3A632FA4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05D1-3B43-BCE0-D77D-51A86C71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84639"/>
          </a:xfrm>
        </p:spPr>
        <p:txBody>
          <a:bodyPr/>
          <a:lstStyle/>
          <a:p>
            <a:r>
              <a:rPr lang="en-US" dirty="0"/>
              <a:t>825,000 of them.  Arrived prior to June 15, 2007</a:t>
            </a:r>
          </a:p>
          <a:p>
            <a:pPr lvl="1"/>
            <a:r>
              <a:rPr lang="en-US" dirty="0"/>
              <a:t>343,000 employed in essential jobs. (According to DHS: health/education)</a:t>
            </a:r>
          </a:p>
          <a:p>
            <a:pPr lvl="1"/>
            <a:r>
              <a:rPr lang="en-US" dirty="0"/>
              <a:t>168,000 in California</a:t>
            </a:r>
          </a:p>
          <a:p>
            <a:r>
              <a:rPr lang="en-US" dirty="0"/>
              <a:t>1/3 arrived before the age of 5.</a:t>
            </a:r>
          </a:p>
          <a:p>
            <a:r>
              <a:rPr lang="en-US" dirty="0"/>
              <a:t>Average is now 26 years old.</a:t>
            </a:r>
          </a:p>
          <a:p>
            <a:r>
              <a:rPr lang="en-US" dirty="0"/>
              <a:t>1.3 million live with a DACA individual</a:t>
            </a:r>
          </a:p>
          <a:p>
            <a:pPr lvl="1"/>
            <a:r>
              <a:rPr lang="en-US" dirty="0"/>
              <a:t>300,000 dependent children.</a:t>
            </a:r>
          </a:p>
          <a:p>
            <a:r>
              <a:rPr lang="en-US" dirty="0"/>
              <a:t>Tax revenues:</a:t>
            </a:r>
          </a:p>
          <a:p>
            <a:pPr lvl="1"/>
            <a:r>
              <a:rPr lang="en-US" dirty="0"/>
              <a:t> $6.2 billion federal, $3.3 billion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D14D5-60EA-CEF5-DC23-C3B97E8E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97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22E-1826-0F78-B351-D7A9DCB9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Northern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93FB-2DB4-FB45-131A-900F6B15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42</a:t>
            </a:fld>
            <a:endParaRPr lang="en-US"/>
          </a:p>
        </p:txBody>
      </p:sp>
      <p:pic>
        <p:nvPicPr>
          <p:cNvPr id="4098" name="Picture 2" descr="Why So Many Central Americans Are Seeking Asylum in the U.S. | KQED">
            <a:extLst>
              <a:ext uri="{FF2B5EF4-FFF2-40B4-BE49-F238E27FC236}">
                <a16:creationId xmlns:a16="http://schemas.microsoft.com/office/drawing/2014/main" id="{45066D08-E470-B1A5-81CA-ED06D91D0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53" y="1064370"/>
            <a:ext cx="7364093" cy="51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32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D9DF-693C-5B86-6866-7AAC17FA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2909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thern Triangle Apprehensions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3200" dirty="0">
                <a:solidFill>
                  <a:srgbClr val="FF0000"/>
                </a:solidFill>
              </a:rPr>
              <a:t>(Northern Triangle Countries in Red)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B5E2-E884-9E57-261C-AEB14ACE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528998"/>
            <a:ext cx="7010400" cy="5009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D2A9-B68C-A884-E822-C9DB75FA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5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BAA5-3EF6-7AC8-2723-8D671E40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Surge of Venezuelans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4DF1E8-26F9-21A4-3F7A-E8763D389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3609455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E243-B27A-F499-C627-91F3DAA8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56CD0-2768-CC77-1DE0-C4A1B0099976}"/>
              </a:ext>
            </a:extLst>
          </p:cNvPr>
          <p:cNvSpPr txBox="1"/>
          <p:nvPr/>
        </p:nvSpPr>
        <p:spPr>
          <a:xfrm>
            <a:off x="4722830" y="1600200"/>
            <a:ext cx="704182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8 million Venezuelans have left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economic mismanagement, hyperinflation, unrest, violence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national group arrested for entering U.S.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Protected Status</a:t>
            </a:r>
          </a:p>
          <a:p>
            <a:pPr marL="800100" lvl="1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Venezuela, Nicaragua, Haiti, and Cuba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Increasingly stuck in Mexico</a:t>
            </a:r>
          </a:p>
        </p:txBody>
      </p:sp>
    </p:spTree>
    <p:extLst>
      <p:ext uri="{BB962C8B-B14F-4D97-AF65-F5344CB8AC3E}">
        <p14:creationId xmlns:p14="http://schemas.microsoft.com/office/powerpoint/2010/main" val="970581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5670-84DC-F20A-7ABA-FBB66BB1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at’s Going on in Springfield, Ohio?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20724-06F4-E69F-FD22-987E247B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3074" name="Picture 2" descr="Greetings from Springfield OH Mural &amp; Street Art | Things to ...">
            <a:extLst>
              <a:ext uri="{FF2B5EF4-FFF2-40B4-BE49-F238E27FC236}">
                <a16:creationId xmlns:a16="http://schemas.microsoft.com/office/drawing/2014/main" id="{1216A546-6987-BA83-0BBD-6DFD07337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21" y="1325563"/>
            <a:ext cx="7356993" cy="49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93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2DFA-5D1F-EAC6-CF35-4EC76D6A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Onl</a:t>
            </a:r>
            <a:r>
              <a:rPr lang="en-US" dirty="0"/>
              <a:t>y Currently Permissible Refugees: S. Africa</a:t>
            </a:r>
          </a:p>
        </p:txBody>
      </p:sp>
      <p:pic>
        <p:nvPicPr>
          <p:cNvPr id="6" name="Content Placeholder 5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E85C15EC-755E-2E4A-B9CE-80A70145A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533" y="1183909"/>
            <a:ext cx="11066934" cy="48461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D8723-6778-5360-8238-92330B7D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93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40C-88AE-30B3-D23C-2E163896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</a:t>
            </a:r>
            <a:r>
              <a:rPr lang="en-US" sz="3600" dirty="0"/>
              <a:t>s Deportations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DAD5-B978-431B-F340-DE1EC99C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32"/>
            <a:ext cx="10515600" cy="4828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Immigrants work different jobs than do native-born workers.</a:t>
            </a:r>
          </a:p>
          <a:p>
            <a:r>
              <a:rPr lang="en-US" dirty="0"/>
              <a:t>Immigrants contribute to the local economy.</a:t>
            </a:r>
          </a:p>
          <a:p>
            <a:pPr lvl="1"/>
            <a:r>
              <a:rPr lang="en-US" dirty="0"/>
              <a:t>GDP losses of up to $1.7 trillion annually.</a:t>
            </a:r>
          </a:p>
          <a:p>
            <a:r>
              <a:rPr lang="en-US" dirty="0"/>
              <a:t>Immigrants keep prices low: in particular, food!</a:t>
            </a:r>
          </a:p>
          <a:p>
            <a:r>
              <a:rPr lang="en-US" dirty="0"/>
              <a:t>Deportations impact tax revenues.</a:t>
            </a:r>
          </a:p>
          <a:p>
            <a:pPr lvl="1"/>
            <a:r>
              <a:rPr lang="en-US" dirty="0"/>
              <a:t>$1,300 more in on average than out, annually.</a:t>
            </a:r>
          </a:p>
          <a:p>
            <a:pPr lvl="1"/>
            <a:r>
              <a:rPr lang="en-US" dirty="0"/>
              <a:t>Unauthorized immigrants: $22.6 billion in social security and $5.7 billion in Medicare payments. </a:t>
            </a:r>
          </a:p>
          <a:p>
            <a:r>
              <a:rPr lang="en-US" dirty="0"/>
              <a:t>Deportations are expensive ($13,000 each).</a:t>
            </a:r>
          </a:p>
          <a:p>
            <a:pPr lvl="1"/>
            <a:r>
              <a:rPr lang="en-US" dirty="0"/>
              <a:t>Total cost $315 billion.</a:t>
            </a:r>
          </a:p>
          <a:p>
            <a:r>
              <a:rPr lang="en-US" dirty="0"/>
              <a:t>They rob people of their dignity.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040B5-8AA9-912B-9191-2BBBA859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Presented?  </a:t>
            </a:r>
            <a:r>
              <a:rPr lang="en-US"/>
              <a:t>(1,240 </a:t>
            </a:r>
            <a:r>
              <a:rPr lang="en-US" dirty="0"/>
              <a:t>Talks)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97166" y="4608925"/>
            <a:ext cx="2981646" cy="18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8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Quiz!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The nature of immigration to the US</a:t>
            </a:r>
          </a:p>
          <a:p>
            <a:r>
              <a:rPr lang="en-US" dirty="0"/>
              <a:t>Economics of immigration</a:t>
            </a:r>
          </a:p>
          <a:p>
            <a:r>
              <a:rPr lang="en-US" dirty="0"/>
              <a:t>Recent immigration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not native-born?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What % of the world’s population are not native-born?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2142</Words>
  <Application>Microsoft Macintosh PowerPoint</Application>
  <PresentationFormat>Widescreen</PresentationFormat>
  <Paragraphs>368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Courier New</vt:lpstr>
      <vt:lpstr>Symbol</vt:lpstr>
      <vt:lpstr>var(--bs-font-serif)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Presented?  (1,240 Talks)</vt:lpstr>
      <vt:lpstr> Available NEED Topics Include:</vt:lpstr>
      <vt:lpstr>Credits and Disclaimer</vt:lpstr>
      <vt:lpstr>Outline</vt:lpstr>
      <vt:lpstr>Immigration Quiz</vt:lpstr>
      <vt:lpstr>Immigration Quiz</vt:lpstr>
      <vt:lpstr>Why Do People Migrate?</vt:lpstr>
      <vt:lpstr>PowerPoint Presentation</vt:lpstr>
      <vt:lpstr>Recent Trends in Authorized Immigration</vt:lpstr>
      <vt:lpstr> Authorized Immigration by Source</vt:lpstr>
      <vt:lpstr>UNauthorized Immigration</vt:lpstr>
      <vt:lpstr>PowerPoint Presentation</vt:lpstr>
      <vt:lpstr>Recent Border Encounters</vt:lpstr>
      <vt:lpstr>Growing #s of People Traveling in Families</vt:lpstr>
      <vt:lpstr>U.S.  Unauthorized Immigration Totals</vt:lpstr>
      <vt:lpstr>U.S.  Unauthorized Immigration: Labor Force</vt:lpstr>
      <vt:lpstr>PowerPoint Presentation</vt:lpstr>
      <vt:lpstr>Why Do We Care?  Economic Implications</vt:lpstr>
      <vt:lpstr>GDP: How Does This Work?</vt:lpstr>
      <vt:lpstr>Is Immigration Saving the Day?</vt:lpstr>
      <vt:lpstr>Jobs: Conventional Wisdom…Upended</vt:lpstr>
      <vt:lpstr>Share of Workers in Each Occupations</vt:lpstr>
      <vt:lpstr>Fortune 500: First- and Second-Generation Founders</vt:lpstr>
      <vt:lpstr>Government Revenues and Expenditures</vt:lpstr>
      <vt:lpstr>Topics?</vt:lpstr>
      <vt:lpstr> Age-Specific Taxes and Benefits</vt:lpstr>
      <vt:lpstr>Bottom Line/Consensus of Estimates</vt:lpstr>
      <vt:lpstr> Implications for Major Federal Programs</vt:lpstr>
      <vt:lpstr>Immigrants and Crime Rates</vt:lpstr>
      <vt:lpstr>Incarceration by Immigration Status, 2018</vt:lpstr>
      <vt:lpstr>Immigrants and Crime Rates</vt:lpstr>
      <vt:lpstr> Summary</vt:lpstr>
      <vt:lpstr> At the Same Time….</vt:lpstr>
      <vt:lpstr> About Conventional Wisdom</vt:lpstr>
      <vt:lpstr>Recent Immigration Issues</vt:lpstr>
      <vt:lpstr>DACA (Deferred Action for Childhood Arrivals)</vt:lpstr>
      <vt:lpstr>DACA Statistics</vt:lpstr>
      <vt:lpstr>The Northern Triangle</vt:lpstr>
      <vt:lpstr>Northern Triangle Apprehensions         (Northern Triangle Countries in Red)</vt:lpstr>
      <vt:lpstr>The Surge of Venezuelans</vt:lpstr>
      <vt:lpstr>What’s Going on in Springfield, Ohio?</vt:lpstr>
      <vt:lpstr>Only Currently Permissible Refugees: S. Africa</vt:lpstr>
      <vt:lpstr>Mass Deportations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56</cp:revision>
  <cp:lastPrinted>2024-12-03T23:28:17Z</cp:lastPrinted>
  <dcterms:created xsi:type="dcterms:W3CDTF">2023-10-15T19:30:37Z</dcterms:created>
  <dcterms:modified xsi:type="dcterms:W3CDTF">2025-05-15T01:19:56Z</dcterms:modified>
</cp:coreProperties>
</file>