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1"/>
  </p:notesMasterIdLst>
  <p:handoutMasterIdLst>
    <p:handoutMasterId r:id="rId42"/>
  </p:handoutMasterIdLst>
  <p:sldIdLst>
    <p:sldId id="256" r:id="rId2"/>
    <p:sldId id="328" r:id="rId3"/>
    <p:sldId id="434" r:id="rId4"/>
    <p:sldId id="1169" r:id="rId5"/>
    <p:sldId id="415" r:id="rId6"/>
    <p:sldId id="1076" r:id="rId7"/>
    <p:sldId id="1145" r:id="rId8"/>
    <p:sldId id="1156" r:id="rId9"/>
    <p:sldId id="1104" r:id="rId10"/>
    <p:sldId id="1170" r:id="rId11"/>
    <p:sldId id="1078" r:id="rId12"/>
    <p:sldId id="1159" r:id="rId13"/>
    <p:sldId id="1171" r:id="rId14"/>
    <p:sldId id="1081" r:id="rId15"/>
    <p:sldId id="1082" r:id="rId16"/>
    <p:sldId id="1116" r:id="rId17"/>
    <p:sldId id="1084" r:id="rId18"/>
    <p:sldId id="1165" r:id="rId19"/>
    <p:sldId id="1173" r:id="rId20"/>
    <p:sldId id="1128" r:id="rId21"/>
    <p:sldId id="1127" r:id="rId22"/>
    <p:sldId id="1148" r:id="rId23"/>
    <p:sldId id="1132" r:id="rId24"/>
    <p:sldId id="1133" r:id="rId25"/>
    <p:sldId id="1153" r:id="rId26"/>
    <p:sldId id="1154" r:id="rId27"/>
    <p:sldId id="317" r:id="rId28"/>
    <p:sldId id="1086" r:id="rId29"/>
    <p:sldId id="1137" r:id="rId30"/>
    <p:sldId id="1138" r:id="rId31"/>
    <p:sldId id="1108" r:id="rId32"/>
    <p:sldId id="1139" r:id="rId33"/>
    <p:sldId id="1114" r:id="rId34"/>
    <p:sldId id="1110" r:id="rId35"/>
    <p:sldId id="1157" r:id="rId36"/>
    <p:sldId id="1163" r:id="rId37"/>
    <p:sldId id="1027" r:id="rId38"/>
    <p:sldId id="1172" r:id="rId39"/>
    <p:sldId id="1075"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2"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5" autoAdjust="0"/>
    <p:restoredTop sz="94694"/>
  </p:normalViewPr>
  <p:slideViewPr>
    <p:cSldViewPr snapToGrid="0" snapToObjects="1">
      <p:cViewPr varScale="1">
        <p:scale>
          <a:sx n="93" d="100"/>
          <a:sy n="93" d="100"/>
        </p:scale>
        <p:origin x="240" y="808"/>
      </p:cViewPr>
      <p:guideLst>
        <p:guide orient="horz" pos="2160"/>
        <p:guide pos="3840"/>
      </p:guideLst>
    </p:cSldViewPr>
  </p:slideViewPr>
  <p:notesTextViewPr>
    <p:cViewPr>
      <p:scale>
        <a:sx n="1" d="1"/>
        <a:sy n="1" d="1"/>
      </p:scale>
      <p:origin x="0" y="0"/>
    </p:cViewPr>
  </p:notesTextViewPr>
  <p:sorterViewPr>
    <p:cViewPr>
      <p:scale>
        <a:sx n="140" d="100"/>
        <a:sy n="140" d="100"/>
      </p:scale>
      <p:origin x="0" y="-155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F11409-4078-421E-99DA-57ABAC794F53}" type="datetimeFigureOut">
              <a:rPr lang="en-US" smtClean="0"/>
              <a:t>6/2/21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B71229-73EA-459B-858E-834D87D45341}" type="slidenum">
              <a:rPr lang="en-US" smtClean="0"/>
              <a:t>‹#›</a:t>
            </a:fld>
            <a:endParaRPr lang="en-US"/>
          </a:p>
        </p:txBody>
      </p:sp>
    </p:spTree>
    <p:extLst>
      <p:ext uri="{BB962C8B-B14F-4D97-AF65-F5344CB8AC3E}">
        <p14:creationId xmlns:p14="http://schemas.microsoft.com/office/powerpoint/2010/main" val="291106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EC6A77-897B-A94D-8179-085D1B4EE98D}" type="datetimeFigureOut">
              <a:rPr lang="en-US" smtClean="0"/>
              <a:t>6/2/21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1989-1991: 1986 Immigration Reform</a:t>
            </a:r>
            <a:r>
              <a:rPr lang="en-US" baseline="0" dirty="0"/>
              <a:t> and Control Act – naturalization of unauthorized immigrants who had arrived prior to 1986 and Immigration Act of 1990 more than doubled the entry cap for authorized immigration.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23931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Lato"/>
              </a:rPr>
              <a:t>While many people may assume that annual deportation figures refer to the removal of unauthorized immigrants living and working in the United States, in reality these numbers combine interior deportations with actions at the border — such as when asylum seekers turn themselves in to authorities or individuals are captured while attempting to cross the border without authorization. It is important to break down deportation statistics in order to get a clearer understanding of immigration enforcement inside the country. Relative to the late Bush and early Obama eras, the Trump administration removed a modest number of immigrants from the nation’s interior. Instead, the administration increased the visibility and unpredictability of enforcement activity directed at unauthorized individuals living within the U.S. and expanded the use of detention as part of immigration enforcement.</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75435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3/11 million of unauthorized immigrants live in CA</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57601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12323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74807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age of US</a:t>
            </a:r>
            <a:r>
              <a:rPr lang="en-US" baseline="0" dirty="0"/>
              <a:t> population increases and the birthrates are the lowest they have been in decades. Background of a slowing birthrates around the globe.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176247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igrationpolicy.org/programs/data-hub/us-immigration-trends#histor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igrationpolicy.org/programs/data-hub/charts/unauthorized-immigrant-populations-country-and-region-top-state-and-count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Users/Jon/NEED%20Dropbox/Presentations/Immigration/Graphs/recent_ed.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tiff"/><Relationship Id="rId12" Type="http://schemas.openxmlformats.org/officeDocument/2006/relationships/image" Target="../media/image24.tiff"/><Relationship Id="rId2" Type="http://schemas.openxmlformats.org/officeDocument/2006/relationships/image" Target="../media/image14.tiff"/><Relationship Id="rId1" Type="http://schemas.openxmlformats.org/officeDocument/2006/relationships/slideLayout" Target="../slideLayouts/slideLayout9.xml"/><Relationship Id="rId6" Type="http://schemas.openxmlformats.org/officeDocument/2006/relationships/image" Target="../media/image18.tiff"/><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tiff"/><Relationship Id="rId9" Type="http://schemas.openxmlformats.org/officeDocument/2006/relationships/image" Target="../media/image21.png"/><Relationship Id="rId1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Users/Jon/NEED%20Dropbox/Presentations/Immigration/Images/IncarcerationRates.tiff" TargetMode="External"/><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imm.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Immigration/Graphs/region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Economics of Immigration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202884"/>
            <a:ext cx="9144000" cy="128329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Claremont Kiwanis Club </a:t>
            </a:r>
          </a:p>
          <a:p>
            <a:pPr>
              <a:lnSpc>
                <a:spcPct val="100000"/>
              </a:lnSpc>
              <a:spcBef>
                <a:spcPts val="0"/>
              </a:spcBef>
            </a:pPr>
            <a:r>
              <a:rPr lang="en-US" sz="1800" dirty="0">
                <a:solidFill>
                  <a:schemeClr val="tx2"/>
                </a:solidFill>
              </a:rPr>
              <a:t>May 27, 2021</a:t>
            </a:r>
          </a:p>
          <a:p>
            <a:pPr>
              <a:lnSpc>
                <a:spcPct val="100000"/>
              </a:lnSpc>
              <a:spcBef>
                <a:spcPts val="0"/>
              </a:spcBef>
            </a:pPr>
            <a:endParaRPr lang="en-US" sz="1800" dirty="0">
              <a:solidFill>
                <a:schemeClr val="tx2"/>
              </a:solidFill>
            </a:endParaRPr>
          </a:p>
          <a:p>
            <a:pPr>
              <a:lnSpc>
                <a:spcPct val="100000"/>
              </a:lnSpc>
              <a:spcBef>
                <a:spcPts val="0"/>
              </a:spcBef>
            </a:pPr>
            <a:r>
              <a:rPr lang="en-US" sz="2900" dirty="0">
                <a:solidFill>
                  <a:schemeClr val="tx2"/>
                </a:solidFill>
              </a:rPr>
              <a:t>Doris </a:t>
            </a:r>
            <a:r>
              <a:rPr lang="en-US" sz="2900" dirty="0" err="1">
                <a:solidFill>
                  <a:schemeClr val="tx2"/>
                </a:solidFill>
              </a:rPr>
              <a:t>Geide</a:t>
            </a:r>
            <a:r>
              <a:rPr lang="en-US" sz="2900" dirty="0">
                <a:solidFill>
                  <a:schemeClr val="tx2"/>
                </a:solidFill>
              </a:rPr>
              <a:t>-Stevenson, PhD</a:t>
            </a:r>
            <a:br>
              <a:rPr lang="en-US" sz="2900" dirty="0">
                <a:solidFill>
                  <a:schemeClr val="tx2"/>
                </a:solidFill>
              </a:rPr>
            </a:br>
            <a:r>
              <a:rPr lang="en-US" sz="2600" dirty="0">
                <a:solidFill>
                  <a:schemeClr val="tx2"/>
                </a:solidFill>
              </a:rPr>
              <a:t>Weber State University </a:t>
            </a:r>
          </a:p>
        </p:txBody>
      </p:sp>
      <p:pic>
        <p:nvPicPr>
          <p:cNvPr id="4" name="Picture 3" descr="A screenshot of a cell phone&#10;&#10;Description automatically generated">
            <a:extLst>
              <a:ext uri="{FF2B5EF4-FFF2-40B4-BE49-F238E27FC236}">
                <a16:creationId xmlns:a16="http://schemas.microsoft.com/office/drawing/2014/main" id="{DDCD7B4E-2843-5E42-BD7B-2CEA54746E7F}"/>
              </a:ext>
            </a:extLst>
          </p:cNvPr>
          <p:cNvPicPr>
            <a:picLocks noChangeAspect="1"/>
          </p:cNvPicPr>
          <p:nvPr/>
        </p:nvPicPr>
        <p:blipFill>
          <a:blip r:embed="rId2"/>
          <a:stretch>
            <a:fillRect/>
          </a:stretch>
        </p:blipFill>
        <p:spPr>
          <a:xfrm>
            <a:off x="986246" y="572552"/>
            <a:ext cx="3492500" cy="2324100"/>
          </a:xfrm>
          <a:prstGeom prst="rect">
            <a:avLst/>
          </a:prstGeom>
        </p:spPr>
      </p:pic>
      <p:pic>
        <p:nvPicPr>
          <p:cNvPr id="7" name="Picture 6" descr="A statue of a person&#10;&#10;Description automatically generated">
            <a:extLst>
              <a:ext uri="{FF2B5EF4-FFF2-40B4-BE49-F238E27FC236}">
                <a16:creationId xmlns:a16="http://schemas.microsoft.com/office/drawing/2014/main" id="{DB2F1D5D-1B3B-5E4F-9B0B-5B9013118BDB}"/>
              </a:ext>
            </a:extLst>
          </p:cNvPr>
          <p:cNvPicPr>
            <a:picLocks noChangeAspect="1"/>
          </p:cNvPicPr>
          <p:nvPr/>
        </p:nvPicPr>
        <p:blipFill>
          <a:blip r:embed="rId3"/>
          <a:stretch>
            <a:fillRect/>
          </a:stretch>
        </p:blipFill>
        <p:spPr>
          <a:xfrm>
            <a:off x="7961993" y="3869840"/>
            <a:ext cx="3517900" cy="23114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Nu</a:t>
            </a:r>
            <a:r>
              <a:rPr lang="en-US" dirty="0"/>
              <a:t>mber of Immigrants and their Share of the </a:t>
            </a:r>
            <a:r>
              <a:rPr lang="en-US" dirty="0">
                <a:solidFill>
                  <a:schemeClr val="bg1"/>
                </a:solidFill>
              </a:rPr>
              <a:t>tot</a:t>
            </a:r>
            <a:r>
              <a:rPr lang="en-US" dirty="0"/>
              <a:t>al U.S. Population, 1850 -2019</a:t>
            </a:r>
          </a:p>
        </p:txBody>
      </p:sp>
      <p:sp>
        <p:nvSpPr>
          <p:cNvPr id="3" name="Content Placeholder 2"/>
          <p:cNvSpPr>
            <a:spLocks noGrp="1"/>
          </p:cNvSpPr>
          <p:nvPr>
            <p:ph idx="1"/>
          </p:nvPr>
        </p:nvSpPr>
        <p:spPr/>
        <p:txBody>
          <a:bodyPr/>
          <a:lstStyle/>
          <a:p>
            <a:r>
              <a:rPr lang="en-US" dirty="0">
                <a:hlinkClick r:id="rId2"/>
              </a:rPr>
              <a:t>https://www.migrationpolicy.org/programs/data-hub/us-immigration-trends#history</a:t>
            </a: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7950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312434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17F-A627-164B-ABE1-55D0BF052371}"/>
              </a:ext>
            </a:extLst>
          </p:cNvPr>
          <p:cNvSpPr>
            <a:spLocks noGrp="1"/>
          </p:cNvSpPr>
          <p:nvPr>
            <p:ph type="title"/>
          </p:nvPr>
        </p:nvSpPr>
        <p:spPr>
          <a:xfrm>
            <a:off x="716280" y="0"/>
            <a:ext cx="10515600" cy="1325563"/>
          </a:xfrm>
        </p:spPr>
        <p:txBody>
          <a:bodyPr/>
          <a:lstStyle/>
          <a:p>
            <a:r>
              <a:rPr lang="en-US" dirty="0">
                <a:solidFill>
                  <a:schemeClr val="bg1"/>
                </a:solidFill>
              </a:rPr>
              <a:t>U.S. </a:t>
            </a:r>
            <a:r>
              <a:rPr lang="en-US" dirty="0"/>
              <a:t> Unauthorized Immigration: Labor Force</a:t>
            </a:r>
          </a:p>
        </p:txBody>
      </p:sp>
      <p:pic>
        <p:nvPicPr>
          <p:cNvPr id="7" name="Content Placeholder 6" descr="A close up of a map&#10;&#10;Description automatically generated">
            <a:extLst>
              <a:ext uri="{FF2B5EF4-FFF2-40B4-BE49-F238E27FC236}">
                <a16:creationId xmlns:a16="http://schemas.microsoft.com/office/drawing/2014/main" id="{F1B4BF71-0251-3C4C-B045-2303D0C88E04}"/>
              </a:ext>
            </a:extLst>
          </p:cNvPr>
          <p:cNvPicPr>
            <a:picLocks noGrp="1" noChangeAspect="1"/>
          </p:cNvPicPr>
          <p:nvPr>
            <p:ph sz="half" idx="1"/>
          </p:nvPr>
        </p:nvPicPr>
        <p:blipFill>
          <a:blip r:embed="rId2"/>
          <a:stretch>
            <a:fillRect/>
          </a:stretch>
        </p:blipFill>
        <p:spPr>
          <a:xfrm>
            <a:off x="1016001" y="1968144"/>
            <a:ext cx="4838700" cy="3619500"/>
          </a:xfrm>
        </p:spPr>
      </p:pic>
      <p:pic>
        <p:nvPicPr>
          <p:cNvPr id="9" name="Content Placeholder 8" descr="A close up of a map&#10;&#10;Description automatically generated">
            <a:extLst>
              <a:ext uri="{FF2B5EF4-FFF2-40B4-BE49-F238E27FC236}">
                <a16:creationId xmlns:a16="http://schemas.microsoft.com/office/drawing/2014/main" id="{8839CEC5-FE77-8F47-971A-0A2F45926AB3}"/>
              </a:ext>
            </a:extLst>
          </p:cNvPr>
          <p:cNvPicPr>
            <a:picLocks noGrp="1" noChangeAspect="1"/>
          </p:cNvPicPr>
          <p:nvPr>
            <p:ph sz="half" idx="2"/>
          </p:nvPr>
        </p:nvPicPr>
        <p:blipFill>
          <a:blip r:embed="rId3"/>
          <a:stretch>
            <a:fillRect/>
          </a:stretch>
        </p:blipFill>
        <p:spPr>
          <a:xfrm>
            <a:off x="6337300" y="2001044"/>
            <a:ext cx="4851400" cy="3517900"/>
          </a:xfrm>
        </p:spPr>
      </p:pic>
      <p:sp>
        <p:nvSpPr>
          <p:cNvPr id="5" name="Slide Number Placeholder 4">
            <a:extLst>
              <a:ext uri="{FF2B5EF4-FFF2-40B4-BE49-F238E27FC236}">
                <a16:creationId xmlns:a16="http://schemas.microsoft.com/office/drawing/2014/main" id="{30D4ADDD-519B-CE46-BCCA-D5B15755AC39}"/>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10" name="TextBox 9">
            <a:extLst>
              <a:ext uri="{FF2B5EF4-FFF2-40B4-BE49-F238E27FC236}">
                <a16:creationId xmlns:a16="http://schemas.microsoft.com/office/drawing/2014/main" id="{5D57BF44-9436-4347-A428-9E0A1F8D930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40025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Im</a:t>
            </a:r>
            <a:r>
              <a:rPr lang="en-US" dirty="0"/>
              <a:t>migrant Deportations </a:t>
            </a:r>
          </a:p>
        </p:txBody>
      </p:sp>
      <p:sp>
        <p:nvSpPr>
          <p:cNvPr id="4" name="Slide Number Placeholder 3"/>
          <p:cNvSpPr>
            <a:spLocks noGrp="1"/>
          </p:cNvSpPr>
          <p:nvPr>
            <p:ph type="sldNum" sz="quarter" idx="12"/>
          </p:nvPr>
        </p:nvSpPr>
        <p:spPr/>
        <p:txBody>
          <a:bodyPr/>
          <a:lstStyle/>
          <a:p>
            <a:fld id="{D9F085D5-EC86-4F6A-B501-C1359CB39116}" type="slidenum">
              <a:rPr lang="en-GB" smtClean="0"/>
              <a:t>13</a:t>
            </a:fld>
            <a:endParaRPr lang="en-GB"/>
          </a:p>
        </p:txBody>
      </p:sp>
      <p:pic>
        <p:nvPicPr>
          <p:cNvPr id="1026" name="Picture 2" descr="https://econofact.org/wp-content/uploads/2021/03/Watson_chart1_web_v2-e1616698562407.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2497" y="1570038"/>
            <a:ext cx="6527005"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48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B0AC-1E09-0144-8058-CD6A8284F19F}"/>
              </a:ext>
            </a:extLst>
          </p:cNvPr>
          <p:cNvSpPr>
            <a:spLocks noGrp="1"/>
          </p:cNvSpPr>
          <p:nvPr>
            <p:ph type="title"/>
          </p:nvPr>
        </p:nvSpPr>
        <p:spPr>
          <a:xfrm>
            <a:off x="909320" y="0"/>
            <a:ext cx="10515600" cy="1325563"/>
          </a:xfrm>
        </p:spPr>
        <p:txBody>
          <a:bodyPr/>
          <a:lstStyle/>
          <a:p>
            <a:r>
              <a:rPr lang="en-US" dirty="0">
                <a:solidFill>
                  <a:schemeClr val="bg1"/>
                </a:solidFill>
              </a:rPr>
              <a:t>Un</a:t>
            </a:r>
            <a:r>
              <a:rPr lang="en-US" dirty="0"/>
              <a:t>authorized Immigration: 2012-2016</a:t>
            </a:r>
          </a:p>
        </p:txBody>
      </p:sp>
      <p:pic>
        <p:nvPicPr>
          <p:cNvPr id="6" name="Content Placeholder 5" descr="A close up of a map&#10;&#10;Description automatically generated">
            <a:extLst>
              <a:ext uri="{FF2B5EF4-FFF2-40B4-BE49-F238E27FC236}">
                <a16:creationId xmlns:a16="http://schemas.microsoft.com/office/drawing/2014/main" id="{8E3C0D53-2B16-CB4B-932C-CD01B286519B}"/>
              </a:ext>
            </a:extLst>
          </p:cNvPr>
          <p:cNvPicPr>
            <a:picLocks noGrp="1" noChangeAspect="1"/>
          </p:cNvPicPr>
          <p:nvPr>
            <p:ph idx="1"/>
          </p:nvPr>
        </p:nvPicPr>
        <p:blipFill>
          <a:blip r:embed="rId3"/>
          <a:stretch>
            <a:fillRect/>
          </a:stretch>
        </p:blipFill>
        <p:spPr>
          <a:xfrm>
            <a:off x="1945331" y="1570038"/>
            <a:ext cx="8301337" cy="4351337"/>
          </a:xfrm>
        </p:spPr>
      </p:pic>
      <p:sp>
        <p:nvSpPr>
          <p:cNvPr id="4" name="Slide Number Placeholder 3">
            <a:extLst>
              <a:ext uri="{FF2B5EF4-FFF2-40B4-BE49-F238E27FC236}">
                <a16:creationId xmlns:a16="http://schemas.microsoft.com/office/drawing/2014/main" id="{6EC0EC66-E547-EB4A-8F52-4481E296D3FD}"/>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7" name="TextBox 6">
            <a:extLst>
              <a:ext uri="{FF2B5EF4-FFF2-40B4-BE49-F238E27FC236}">
                <a16:creationId xmlns:a16="http://schemas.microsoft.com/office/drawing/2014/main" id="{C55D06F6-3A5A-A84F-BCFC-FC61230C34E8}"/>
              </a:ext>
            </a:extLst>
          </p:cNvPr>
          <p:cNvSpPr txBox="1"/>
          <p:nvPr/>
        </p:nvSpPr>
        <p:spPr>
          <a:xfrm>
            <a:off x="3273661" y="6456851"/>
            <a:ext cx="8918339" cy="276999"/>
          </a:xfrm>
          <a:prstGeom prst="rect">
            <a:avLst/>
          </a:prstGeom>
          <a:noFill/>
        </p:spPr>
        <p:txBody>
          <a:bodyPr wrap="none" rtlCol="0">
            <a:spAutoFit/>
          </a:bodyPr>
          <a:lstStyle/>
          <a:p>
            <a:r>
              <a:rPr lang="en-US" sz="1200" dirty="0">
                <a:hlinkClick r:id="rId4"/>
              </a:rPr>
              <a:t>https://www.migrationpolicy.org/programs/data-hub/charts/unauthorized-immigrant-populations-country-and-region-top-state-and-county</a:t>
            </a:r>
            <a:endParaRPr lang="en-US" sz="1200" dirty="0"/>
          </a:p>
        </p:txBody>
      </p:sp>
    </p:spTree>
    <p:extLst>
      <p:ext uri="{BB962C8B-B14F-4D97-AF65-F5344CB8AC3E}">
        <p14:creationId xmlns:p14="http://schemas.microsoft.com/office/powerpoint/2010/main" val="348441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E81-6ABF-1348-91B2-A93F9178F57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Do We Care?  Economic Implications</a:t>
            </a:r>
          </a:p>
        </p:txBody>
      </p:sp>
      <p:sp>
        <p:nvSpPr>
          <p:cNvPr id="3" name="Content Placeholder 2">
            <a:extLst>
              <a:ext uri="{FF2B5EF4-FFF2-40B4-BE49-F238E27FC236}">
                <a16:creationId xmlns:a16="http://schemas.microsoft.com/office/drawing/2014/main" id="{810242A6-158C-D24E-B5BC-1CA866666703}"/>
              </a:ext>
            </a:extLst>
          </p:cNvPr>
          <p:cNvSpPr>
            <a:spLocks noGrp="1"/>
          </p:cNvSpPr>
          <p:nvPr>
            <p:ph idx="1"/>
          </p:nvPr>
        </p:nvSpPr>
        <p:spPr>
          <a:xfrm>
            <a:off x="2688771" y="1602225"/>
            <a:ext cx="6814457" cy="4351338"/>
          </a:xfrm>
        </p:spPr>
        <p:txBody>
          <a:bodyPr/>
          <a:lstStyle/>
          <a:p>
            <a:r>
              <a:rPr lang="en-US" dirty="0"/>
              <a:t>GDP</a:t>
            </a:r>
          </a:p>
          <a:p>
            <a:r>
              <a:rPr lang="en-US" dirty="0"/>
              <a:t>Labor markets</a:t>
            </a:r>
          </a:p>
          <a:p>
            <a:r>
              <a:rPr lang="en-US" dirty="0"/>
              <a:t>Government revenue and spending</a:t>
            </a:r>
          </a:p>
          <a:p>
            <a:r>
              <a:rPr lang="en-US" dirty="0"/>
              <a:t>Crime </a:t>
            </a:r>
          </a:p>
          <a:p>
            <a:pPr marL="0" indent="0">
              <a:buNone/>
            </a:pPr>
            <a:endParaRPr lang="en-US" dirty="0"/>
          </a:p>
        </p:txBody>
      </p:sp>
      <p:sp>
        <p:nvSpPr>
          <p:cNvPr id="4" name="Slide Number Placeholder 3">
            <a:extLst>
              <a:ext uri="{FF2B5EF4-FFF2-40B4-BE49-F238E27FC236}">
                <a16:creationId xmlns:a16="http://schemas.microsoft.com/office/drawing/2014/main" id="{33FB01EB-E343-3A49-B16C-BBCD5676D86C}"/>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92506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6A8A-B2FB-E84A-8092-F417A6CBB17A}"/>
              </a:ext>
            </a:extLst>
          </p:cNvPr>
          <p:cNvSpPr>
            <a:spLocks noGrp="1"/>
          </p:cNvSpPr>
          <p:nvPr>
            <p:ph type="title"/>
          </p:nvPr>
        </p:nvSpPr>
        <p:spPr>
          <a:xfrm>
            <a:off x="838200" y="0"/>
            <a:ext cx="10556240" cy="1325563"/>
          </a:xfrm>
        </p:spPr>
        <p:txBody>
          <a:bodyPr/>
          <a:lstStyle/>
          <a:p>
            <a:r>
              <a:rPr lang="en-US" dirty="0">
                <a:solidFill>
                  <a:schemeClr val="bg1"/>
                </a:solidFill>
              </a:rPr>
              <a:t>GD</a:t>
            </a:r>
            <a:r>
              <a:rPr lang="en-US" dirty="0"/>
              <a:t>P: How Does This Work?</a:t>
            </a:r>
          </a:p>
        </p:txBody>
      </p:sp>
      <p:sp>
        <p:nvSpPr>
          <p:cNvPr id="3" name="Content Placeholder 2">
            <a:extLst>
              <a:ext uri="{FF2B5EF4-FFF2-40B4-BE49-F238E27FC236}">
                <a16:creationId xmlns:a16="http://schemas.microsoft.com/office/drawing/2014/main" id="{5E0C34B1-7664-B94A-BE13-AF97388F999E}"/>
              </a:ext>
            </a:extLst>
          </p:cNvPr>
          <p:cNvSpPr>
            <a:spLocks noGrp="1"/>
          </p:cNvSpPr>
          <p:nvPr>
            <p:ph idx="1"/>
          </p:nvPr>
        </p:nvSpPr>
        <p:spPr/>
        <p:txBody>
          <a:bodyPr/>
          <a:lstStyle/>
          <a:p>
            <a:r>
              <a:rPr lang="en-US" dirty="0"/>
              <a:t>What determines the size of an economy?</a:t>
            </a:r>
          </a:p>
          <a:p>
            <a:pPr lvl="1"/>
            <a:r>
              <a:rPr lang="en-US" dirty="0"/>
              <a:t>Technology/productivity</a:t>
            </a:r>
          </a:p>
          <a:p>
            <a:pPr lvl="1"/>
            <a:r>
              <a:rPr lang="en-US" dirty="0"/>
              <a:t>Physical capital</a:t>
            </a:r>
          </a:p>
          <a:p>
            <a:pPr lvl="1"/>
            <a:r>
              <a:rPr lang="en-US" dirty="0"/>
              <a:t>The number of workers</a:t>
            </a:r>
          </a:p>
          <a:p>
            <a:pPr lvl="2"/>
            <a:r>
              <a:rPr lang="en-US" dirty="0"/>
              <a:t>Immigration adds to the number of workers.</a:t>
            </a:r>
          </a:p>
          <a:p>
            <a:r>
              <a:rPr lang="en-US" dirty="0"/>
              <a:t>Number of immigrants in the labor force is high</a:t>
            </a:r>
          </a:p>
          <a:p>
            <a:pPr lvl="1"/>
            <a:r>
              <a:rPr lang="en-US" dirty="0"/>
              <a:t>28.2 million foreign-born persons ages 16+ in the labor force in 2018.</a:t>
            </a:r>
          </a:p>
          <a:p>
            <a:pPr lvl="1"/>
            <a:r>
              <a:rPr lang="en-US" dirty="0"/>
              <a:t>17.4% of the total US workforce (little less than 5% unauthorized) </a:t>
            </a:r>
          </a:p>
          <a:p>
            <a:r>
              <a:rPr lang="en-US" dirty="0"/>
              <a:t>Evidence</a:t>
            </a:r>
          </a:p>
          <a:p>
            <a:pPr lvl="1"/>
            <a:r>
              <a:rPr lang="en-US" dirty="0"/>
              <a:t>Immigrants added 11% to GDP ($2 trillion) in 2016.</a:t>
            </a:r>
          </a:p>
        </p:txBody>
      </p:sp>
      <p:sp>
        <p:nvSpPr>
          <p:cNvPr id="4" name="Slide Number Placeholder 3">
            <a:extLst>
              <a:ext uri="{FF2B5EF4-FFF2-40B4-BE49-F238E27FC236}">
                <a16:creationId xmlns:a16="http://schemas.microsoft.com/office/drawing/2014/main" id="{BDA2B726-8AF5-C344-AD86-78D13A16815B}"/>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2900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787400" y="0"/>
            <a:ext cx="10515600" cy="1325563"/>
          </a:xfrm>
        </p:spPr>
        <p:txBody>
          <a:bodyPr/>
          <a:lstStyle/>
          <a:p>
            <a:r>
              <a:rPr lang="en-US" dirty="0">
                <a:solidFill>
                  <a:schemeClr val="bg1"/>
                </a:solidFill>
              </a:rPr>
              <a:t>Lab</a:t>
            </a:r>
            <a:r>
              <a:rPr lang="en-US" dirty="0"/>
              <a:t>or Market Implications: Complicated</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Depends on the type of immigrant: Skills/education</a:t>
            </a:r>
          </a:p>
          <a:p>
            <a:pPr lvl="1"/>
            <a:r>
              <a:rPr lang="en-US" dirty="0"/>
              <a:t>Similar to native-born population?   - Immigration surplus? </a:t>
            </a:r>
          </a:p>
          <a:p>
            <a:pPr lvl="1"/>
            <a:r>
              <a:rPr lang="en-US" dirty="0"/>
              <a:t>Low-skilled?  - increases immigration surplus</a:t>
            </a:r>
          </a:p>
          <a:p>
            <a:pPr lvl="1"/>
            <a:r>
              <a:rPr lang="en-US" dirty="0"/>
              <a:t>Highly skilled? – increases immigration surplus</a:t>
            </a:r>
          </a:p>
          <a:p>
            <a:pPr marL="457200" lvl="1" indent="0">
              <a:buNone/>
            </a:pPr>
            <a:endParaRPr lang="en-US" dirty="0"/>
          </a:p>
          <a:p>
            <a:r>
              <a:rPr lang="en-US" dirty="0"/>
              <a:t>In the long-run: Brings capital market implications</a:t>
            </a:r>
          </a:p>
          <a:p>
            <a:pPr lvl="1"/>
            <a:r>
              <a:rPr lang="en-US" dirty="0"/>
              <a:t>Expansion of capital stock through increased investments in equipment etc. </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3797022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General Principles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fontScale="92500" lnSpcReduction="20000"/>
          </a:bodyPr>
          <a:lstStyle/>
          <a:p>
            <a:r>
              <a:rPr lang="en-US" dirty="0"/>
              <a:t>Short run</a:t>
            </a:r>
          </a:p>
          <a:p>
            <a:pPr lvl="1">
              <a:spcAft>
                <a:spcPts val="500"/>
              </a:spcAft>
            </a:pPr>
            <a:r>
              <a:rPr lang="en-US" dirty="0"/>
              <a:t>Harm likely to native-born workers who are similar to immigrants.</a:t>
            </a:r>
          </a:p>
          <a:p>
            <a:pPr lvl="1">
              <a:spcAft>
                <a:spcPts val="500"/>
              </a:spcAft>
            </a:pPr>
            <a:r>
              <a:rPr lang="en-US" dirty="0"/>
              <a:t>Benefit likely for other workers and owners of capital.</a:t>
            </a:r>
          </a:p>
          <a:p>
            <a:r>
              <a:rPr lang="en-US" dirty="0"/>
              <a:t>Long run</a:t>
            </a:r>
          </a:p>
          <a:p>
            <a:pPr lvl="1">
              <a:spcAft>
                <a:spcPts val="500"/>
              </a:spcAft>
            </a:pPr>
            <a:r>
              <a:rPr lang="en-US" b="1" i="1" dirty="0"/>
              <a:t>Expanded opportunities </a:t>
            </a:r>
            <a:r>
              <a:rPr lang="en-US" dirty="0"/>
              <a:t>may restore wages of harmed native-born workers.</a:t>
            </a:r>
          </a:p>
          <a:p>
            <a:pPr lvl="1">
              <a:spcAft>
                <a:spcPts val="500"/>
              </a:spcAft>
            </a:pPr>
            <a:r>
              <a:rPr lang="en-US" b="1" dirty="0"/>
              <a:t>Lower prices </a:t>
            </a:r>
            <a:r>
              <a:rPr lang="en-US" dirty="0"/>
              <a:t>in some areas will restore purchasing-power of harmed workers and others. </a:t>
            </a:r>
          </a:p>
          <a:p>
            <a:pPr lvl="1">
              <a:spcAft>
                <a:spcPts val="500"/>
              </a:spcAft>
            </a:pPr>
            <a:r>
              <a:rPr lang="en-US" dirty="0"/>
              <a:t>Inflows of other types of labor and capital may </a:t>
            </a:r>
            <a:r>
              <a:rPr lang="en-US" b="1" i="1" dirty="0"/>
              <a:t>return the economy to its pre-immigration wage structure and production patterns</a:t>
            </a:r>
            <a:r>
              <a:rPr lang="en-US" dirty="0"/>
              <a:t>.</a:t>
            </a:r>
          </a:p>
          <a:p>
            <a:pPr lvl="1">
              <a:spcAft>
                <a:spcPts val="500"/>
              </a:spcAft>
            </a:pPr>
            <a:endParaRPr lang="en-US" dirty="0"/>
          </a:p>
          <a:p>
            <a:pPr lvl="0"/>
            <a:r>
              <a:rPr lang="en-US" sz="2600" dirty="0"/>
              <a:t>Note: Repeated short run shocks can make the medium and long run look like the short run.</a:t>
            </a:r>
          </a:p>
          <a:p>
            <a:pPr lvl="1">
              <a:spcAft>
                <a:spcPts val="500"/>
              </a:spcAft>
            </a:pPr>
            <a:endParaRPr lang="en-US" dirty="0"/>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50536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C</a:t>
            </a:r>
            <a:r>
              <a:rPr lang="en-US" dirty="0" err="1">
                <a:solidFill>
                  <a:schemeClr val="bg1"/>
                </a:solidFill>
              </a:rPr>
              <a:t>C</a:t>
            </a:r>
            <a:r>
              <a:rPr lang="en-US" dirty="0" err="1">
                <a:solidFill>
                  <a:schemeClr val="accent1">
                    <a:lumMod val="75000"/>
                  </a:schemeClr>
                </a:solidFill>
              </a:rPr>
              <a:t>onsensus</a:t>
            </a:r>
            <a:r>
              <a:rPr lang="en-US" dirty="0">
                <a:solidFill>
                  <a:schemeClr val="accent1">
                    <a:lumMod val="75000"/>
                  </a:schemeClr>
                </a:solidFill>
              </a:rPr>
              <a:t> among Economists</a:t>
            </a:r>
            <a:endParaRPr lang="en-US" dirty="0"/>
          </a:p>
        </p:txBody>
      </p:sp>
      <p:sp>
        <p:nvSpPr>
          <p:cNvPr id="3" name="Content Placeholder 2"/>
          <p:cNvSpPr>
            <a:spLocks noGrp="1"/>
          </p:cNvSpPr>
          <p:nvPr>
            <p:ph idx="1"/>
          </p:nvPr>
        </p:nvSpPr>
        <p:spPr/>
        <p:txBody>
          <a:bodyPr/>
          <a:lstStyle/>
          <a:p>
            <a:r>
              <a:rPr lang="en-US" dirty="0"/>
              <a:t>97% of economists agree or agree with provisos that immigration generally has a net positive economic effect for the US economy.</a:t>
            </a:r>
          </a:p>
          <a:p>
            <a:endParaRPr lang="en-US" dirty="0"/>
          </a:p>
          <a:p>
            <a:r>
              <a:rPr lang="en-US" dirty="0"/>
              <a:t>64% of economists disagree with the statement that easing restrictions on immigration will depress the average wage rate in the US.</a:t>
            </a:r>
          </a:p>
          <a:p>
            <a:endParaRPr lang="en-US" dirty="0"/>
          </a:p>
          <a:p>
            <a:endParaRPr lang="en-US" dirty="0"/>
          </a:p>
          <a:p>
            <a:pPr marL="0" indent="0">
              <a:buNone/>
            </a:pPr>
            <a:r>
              <a:rPr lang="en-US" sz="1200" dirty="0" err="1"/>
              <a:t>Geide</a:t>
            </a:r>
            <a:r>
              <a:rPr lang="en-US" sz="1200" dirty="0"/>
              <a:t>-Stevenson, </a:t>
            </a:r>
            <a:r>
              <a:rPr lang="en-US" sz="1200" dirty="0" err="1"/>
              <a:t>LaParraPerez</a:t>
            </a:r>
            <a:r>
              <a:rPr lang="en-US" sz="1200" dirty="0"/>
              <a:t>, (2021)</a:t>
            </a:r>
          </a:p>
        </p:txBody>
      </p:sp>
      <p:sp>
        <p:nvSpPr>
          <p:cNvPr id="4" name="Slide Number Placeholder 3"/>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5111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The Surplus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a:bodyPr>
          <a:lstStyle/>
          <a:p>
            <a:r>
              <a:rPr lang="en-US" dirty="0"/>
              <a:t>The Surplus</a:t>
            </a:r>
          </a:p>
          <a:p>
            <a:pPr lvl="1"/>
            <a:r>
              <a:rPr lang="en-US" dirty="0"/>
              <a:t>Immigration CAN make all native-born workers and capital more productive.</a:t>
            </a:r>
          </a:p>
          <a:p>
            <a:pPr lvl="1"/>
            <a:r>
              <a:rPr lang="en-US" dirty="0"/>
              <a:t>This increases incomes of the native born.</a:t>
            </a:r>
          </a:p>
          <a:p>
            <a:pPr lvl="1"/>
            <a:endParaRPr lang="en-US" dirty="0"/>
          </a:p>
          <a:p>
            <a:pPr lvl="1"/>
            <a:r>
              <a:rPr lang="en-US" dirty="0"/>
              <a:t>In other words, the economy might not just get bigger, it might become more productive as well!</a:t>
            </a:r>
          </a:p>
          <a:p>
            <a:pPr lvl="1"/>
            <a:endParaRPr lang="en-US" dirty="0"/>
          </a:p>
          <a:p>
            <a:pPr lvl="1"/>
            <a:r>
              <a:rPr lang="en-US" dirty="0"/>
              <a:t>This will, on average, increase the living standards of all native-born workers and owners of capital.</a:t>
            </a:r>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649135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5E25-3498-7E4D-8EB9-A953205D3D16}"/>
              </a:ext>
            </a:extLst>
          </p:cNvPr>
          <p:cNvSpPr>
            <a:spLocks noGrp="1"/>
          </p:cNvSpPr>
          <p:nvPr>
            <p:ph type="title"/>
          </p:nvPr>
        </p:nvSpPr>
        <p:spPr/>
        <p:txBody>
          <a:bodyPr>
            <a:normAutofit/>
          </a:bodyPr>
          <a:lstStyle/>
          <a:p>
            <a:r>
              <a:rPr lang="en-US" sz="3800" dirty="0">
                <a:solidFill>
                  <a:schemeClr val="bg1"/>
                </a:solidFill>
              </a:rPr>
              <a:t>Lab</a:t>
            </a:r>
            <a:r>
              <a:rPr lang="en-US" sz="3800" dirty="0"/>
              <a:t>or Market Implications: Evidence of Surplus</a:t>
            </a:r>
          </a:p>
        </p:txBody>
      </p:sp>
      <p:graphicFrame>
        <p:nvGraphicFramePr>
          <p:cNvPr id="5" name="Content Placeholder 4">
            <a:extLst>
              <a:ext uri="{FF2B5EF4-FFF2-40B4-BE49-F238E27FC236}">
                <a16:creationId xmlns:a16="http://schemas.microsoft.com/office/drawing/2014/main" id="{2DC55008-2A54-8544-BFA8-F56C959834FA}"/>
              </a:ext>
            </a:extLst>
          </p:cNvPr>
          <p:cNvGraphicFramePr>
            <a:graphicFrameLocks noGrp="1"/>
          </p:cNvGraphicFramePr>
          <p:nvPr>
            <p:ph idx="1"/>
            <p:extLst>
              <p:ext uri="{D42A27DB-BD31-4B8C-83A1-F6EECF244321}">
                <p14:modId xmlns:p14="http://schemas.microsoft.com/office/powerpoint/2010/main" val="1380913978"/>
              </p:ext>
            </p:extLst>
          </p:nvPr>
        </p:nvGraphicFramePr>
        <p:xfrm>
          <a:off x="838200" y="1570038"/>
          <a:ext cx="10515600" cy="358775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93696182"/>
                    </a:ext>
                  </a:extLst>
                </a:gridCol>
                <a:gridCol w="3505200">
                  <a:extLst>
                    <a:ext uri="{9D8B030D-6E8A-4147-A177-3AD203B41FA5}">
                      <a16:colId xmlns:a16="http://schemas.microsoft.com/office/drawing/2014/main" val="3108800935"/>
                    </a:ext>
                  </a:extLst>
                </a:gridCol>
                <a:gridCol w="3505200">
                  <a:extLst>
                    <a:ext uri="{9D8B030D-6E8A-4147-A177-3AD203B41FA5}">
                      <a16:colId xmlns:a16="http://schemas.microsoft.com/office/drawing/2014/main" val="4035300010"/>
                    </a:ext>
                  </a:extLst>
                </a:gridCol>
              </a:tblGrid>
              <a:tr h="717550">
                <a:tc>
                  <a:txBody>
                    <a:bodyPr/>
                    <a:lstStyle/>
                    <a:p>
                      <a:endParaRPr lang="en-US" sz="2800" b="1" dirty="0"/>
                    </a:p>
                  </a:txBody>
                  <a:tcPr anchor="b"/>
                </a:tc>
                <a:tc gridSpan="2">
                  <a:txBody>
                    <a:bodyPr/>
                    <a:lstStyle/>
                    <a:p>
                      <a:pPr algn="ctr"/>
                      <a:r>
                        <a:rPr lang="en-US" sz="2800" b="1" dirty="0"/>
                        <a:t>Surplus: % of GDP</a:t>
                      </a:r>
                    </a:p>
                  </a:txBody>
                  <a:tcPr anchor="b"/>
                </a:tc>
                <a:tc hMerge="1">
                  <a:txBody>
                    <a:bodyPr/>
                    <a:lstStyle/>
                    <a:p>
                      <a:pPr algn="ctr"/>
                      <a:endParaRPr lang="en-US" dirty="0"/>
                    </a:p>
                  </a:txBody>
                  <a:tcPr/>
                </a:tc>
                <a:extLst>
                  <a:ext uri="{0D108BD9-81ED-4DB2-BD59-A6C34878D82A}">
                    <a16:rowId xmlns:a16="http://schemas.microsoft.com/office/drawing/2014/main" val="3958664078"/>
                  </a:ext>
                </a:extLst>
              </a:tr>
              <a:tr h="717550">
                <a:tc>
                  <a:txBody>
                    <a:bodyPr/>
                    <a:lstStyle/>
                    <a:p>
                      <a:r>
                        <a:rPr lang="en-US" sz="2800" b="1" dirty="0"/>
                        <a:t>Type of Immigrants</a:t>
                      </a:r>
                    </a:p>
                  </a:txBody>
                  <a:tcPr anchor="b"/>
                </a:tc>
                <a:tc>
                  <a:txBody>
                    <a:bodyPr/>
                    <a:lstStyle/>
                    <a:p>
                      <a:pPr algn="ctr"/>
                      <a:r>
                        <a:rPr lang="en-US" sz="2800" b="1" dirty="0"/>
                        <a:t>Short Run</a:t>
                      </a:r>
                    </a:p>
                  </a:txBody>
                  <a:tcPr anchor="b"/>
                </a:tc>
                <a:tc>
                  <a:txBody>
                    <a:bodyPr/>
                    <a:lstStyle/>
                    <a:p>
                      <a:pPr algn="ctr"/>
                      <a:r>
                        <a:rPr lang="en-US" sz="2800" b="1" dirty="0"/>
                        <a:t>Long Run</a:t>
                      </a:r>
                    </a:p>
                  </a:txBody>
                  <a:tcPr anchor="b"/>
                </a:tc>
                <a:extLst>
                  <a:ext uri="{0D108BD9-81ED-4DB2-BD59-A6C34878D82A}">
                    <a16:rowId xmlns:a16="http://schemas.microsoft.com/office/drawing/2014/main" val="754103777"/>
                  </a:ext>
                </a:extLst>
              </a:tr>
              <a:tr h="717550">
                <a:tc>
                  <a:txBody>
                    <a:bodyPr/>
                    <a:lstStyle/>
                    <a:p>
                      <a:r>
                        <a:rPr lang="en-US" sz="2800" dirty="0"/>
                        <a:t>No Skill Bias</a:t>
                      </a:r>
                    </a:p>
                  </a:txBody>
                  <a:tcPr anchor="ctr"/>
                </a:tc>
                <a:tc>
                  <a:txBody>
                    <a:bodyPr/>
                    <a:lstStyle/>
                    <a:p>
                      <a:pPr algn="ctr"/>
                      <a:r>
                        <a:rPr lang="en-US" sz="2800" dirty="0"/>
                        <a:t>0.24 to 0.50</a:t>
                      </a:r>
                    </a:p>
                  </a:txBody>
                  <a:tcPr anchor="ctr"/>
                </a:tc>
                <a:tc>
                  <a:txBody>
                    <a:bodyPr/>
                    <a:lstStyle/>
                    <a:p>
                      <a:pPr algn="ctr"/>
                      <a:r>
                        <a:rPr lang="en-US" sz="2800" dirty="0"/>
                        <a:t>0.02 to 0.03</a:t>
                      </a:r>
                    </a:p>
                  </a:txBody>
                  <a:tcPr anchor="ctr"/>
                </a:tc>
                <a:extLst>
                  <a:ext uri="{0D108BD9-81ED-4DB2-BD59-A6C34878D82A}">
                    <a16:rowId xmlns:a16="http://schemas.microsoft.com/office/drawing/2014/main" val="2067436320"/>
                  </a:ext>
                </a:extLst>
              </a:tr>
              <a:tr h="717550">
                <a:tc>
                  <a:txBody>
                    <a:bodyPr/>
                    <a:lstStyle/>
                    <a:p>
                      <a:r>
                        <a:rPr lang="en-US" sz="2800" dirty="0"/>
                        <a:t>Low skilled </a:t>
                      </a:r>
                    </a:p>
                  </a:txBody>
                  <a:tcPr anchor="ctr"/>
                </a:tc>
                <a:tc>
                  <a:txBody>
                    <a:bodyPr/>
                    <a:lstStyle/>
                    <a:p>
                      <a:pPr algn="ctr"/>
                      <a:r>
                        <a:rPr lang="en-US" sz="2800" dirty="0"/>
                        <a:t>0.45 to 0.90</a:t>
                      </a:r>
                    </a:p>
                  </a:txBody>
                  <a:tcPr anchor="ctr"/>
                </a:tc>
                <a:tc>
                  <a:txBody>
                    <a:bodyPr/>
                    <a:lstStyle/>
                    <a:p>
                      <a:pPr algn="ctr"/>
                      <a:r>
                        <a:rPr lang="en-US" sz="2800" dirty="0"/>
                        <a:t>0.42 to 0.77</a:t>
                      </a:r>
                    </a:p>
                  </a:txBody>
                  <a:tcPr anchor="ctr"/>
                </a:tc>
                <a:extLst>
                  <a:ext uri="{0D108BD9-81ED-4DB2-BD59-A6C34878D82A}">
                    <a16:rowId xmlns:a16="http://schemas.microsoft.com/office/drawing/2014/main" val="4113747512"/>
                  </a:ext>
                </a:extLst>
              </a:tr>
              <a:tr h="717550">
                <a:tc>
                  <a:txBody>
                    <a:bodyPr/>
                    <a:lstStyle/>
                    <a:p>
                      <a:r>
                        <a:rPr lang="en-US" sz="2800" dirty="0"/>
                        <a:t>Highly skilled</a:t>
                      </a:r>
                    </a:p>
                  </a:txBody>
                  <a:tcPr anchor="ctr"/>
                </a:tc>
                <a:tc>
                  <a:txBody>
                    <a:bodyPr/>
                    <a:lstStyle/>
                    <a:p>
                      <a:pPr algn="ctr"/>
                      <a:r>
                        <a:rPr lang="en-US" sz="2800" dirty="0"/>
                        <a:t>0.75 to 1.35</a:t>
                      </a:r>
                    </a:p>
                  </a:txBody>
                  <a:tcPr anchor="ctr"/>
                </a:tc>
                <a:tc>
                  <a:txBody>
                    <a:bodyPr/>
                    <a:lstStyle/>
                    <a:p>
                      <a:pPr algn="ctr"/>
                      <a:r>
                        <a:rPr lang="en-US" sz="2800" dirty="0"/>
                        <a:t>0.16 to 0.31</a:t>
                      </a:r>
                    </a:p>
                  </a:txBody>
                  <a:tcPr anchor="ctr"/>
                </a:tc>
                <a:extLst>
                  <a:ext uri="{0D108BD9-81ED-4DB2-BD59-A6C34878D82A}">
                    <a16:rowId xmlns:a16="http://schemas.microsoft.com/office/drawing/2014/main" val="2304042941"/>
                  </a:ext>
                </a:extLst>
              </a:tr>
            </a:tbl>
          </a:graphicData>
        </a:graphic>
      </p:graphicFrame>
      <p:sp>
        <p:nvSpPr>
          <p:cNvPr id="4" name="Slide Number Placeholder 3">
            <a:extLst>
              <a:ext uri="{FF2B5EF4-FFF2-40B4-BE49-F238E27FC236}">
                <a16:creationId xmlns:a16="http://schemas.microsoft.com/office/drawing/2014/main" id="{9AFED31C-6999-2D45-92B2-D9B5C045494C}"/>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6" name="TextBox 5">
            <a:extLst>
              <a:ext uri="{FF2B5EF4-FFF2-40B4-BE49-F238E27FC236}">
                <a16:creationId xmlns:a16="http://schemas.microsoft.com/office/drawing/2014/main" id="{17CEDA2D-1801-334D-8192-AAE05D63A916}"/>
              </a:ext>
            </a:extLst>
          </p:cNvPr>
          <p:cNvSpPr txBox="1"/>
          <p:nvPr/>
        </p:nvSpPr>
        <p:spPr>
          <a:xfrm>
            <a:off x="9601200" y="6483194"/>
            <a:ext cx="1752600" cy="276999"/>
          </a:xfrm>
          <a:prstGeom prst="rect">
            <a:avLst/>
          </a:prstGeom>
          <a:noFill/>
        </p:spPr>
        <p:txBody>
          <a:bodyPr wrap="square" rtlCol="0">
            <a:spAutoFit/>
          </a:bodyPr>
          <a:lstStyle/>
          <a:p>
            <a:r>
              <a:rPr lang="en-US" sz="1200" dirty="0"/>
              <a:t>Source: </a:t>
            </a:r>
            <a:r>
              <a:rPr lang="en-US" sz="1200" dirty="0" err="1"/>
              <a:t>Borjas</a:t>
            </a:r>
            <a:r>
              <a:rPr lang="en-US" sz="1200" dirty="0"/>
              <a:t> (2014a).</a:t>
            </a:r>
          </a:p>
        </p:txBody>
      </p:sp>
    </p:spTree>
    <p:extLst>
      <p:ext uri="{BB962C8B-B14F-4D97-AF65-F5344CB8AC3E}">
        <p14:creationId xmlns:p14="http://schemas.microsoft.com/office/powerpoint/2010/main" val="292734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05E-E87C-2546-844B-714997760241}"/>
              </a:ext>
            </a:extLst>
          </p:cNvPr>
          <p:cNvSpPr>
            <a:spLocks noGrp="1"/>
          </p:cNvSpPr>
          <p:nvPr>
            <p:ph type="title"/>
          </p:nvPr>
        </p:nvSpPr>
        <p:spPr>
          <a:xfrm>
            <a:off x="787400" y="0"/>
            <a:ext cx="10515600" cy="1325563"/>
          </a:xfrm>
        </p:spPr>
        <p:txBody>
          <a:bodyPr>
            <a:normAutofit/>
          </a:bodyPr>
          <a:lstStyle/>
          <a:p>
            <a:r>
              <a:rPr lang="en-US" sz="3800" dirty="0">
                <a:solidFill>
                  <a:schemeClr val="bg1"/>
                </a:solidFill>
              </a:rPr>
              <a:t>Rec</a:t>
            </a:r>
            <a:r>
              <a:rPr lang="en-US" sz="3800" dirty="0"/>
              <a:t>ent Immigrants Are Less and More Educated</a:t>
            </a:r>
          </a:p>
        </p:txBody>
      </p:sp>
      <p:sp>
        <p:nvSpPr>
          <p:cNvPr id="4" name="Slide Number Placeholder 3">
            <a:extLst>
              <a:ext uri="{FF2B5EF4-FFF2-40B4-BE49-F238E27FC236}">
                <a16:creationId xmlns:a16="http://schemas.microsoft.com/office/drawing/2014/main" id="{72CA4AF8-45EE-D44B-B3FA-E7F87F3AAD7C}"/>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9AFA260E-43BC-C94D-8D3B-C0AB9E9C709F}"/>
              </a:ext>
            </a:extLst>
          </p:cNvPr>
          <p:cNvPicPr>
            <a:picLocks noGrp="1" noChangeAspect="1"/>
          </p:cNvPicPr>
          <p:nvPr>
            <p:ph idx="1"/>
          </p:nvPr>
        </p:nvPicPr>
        <p:blipFill>
          <a:blip r:embed="rId2" r:link="rId3"/>
          <a:stretch>
            <a:fillRect/>
          </a:stretch>
        </p:blipFill>
        <p:spPr>
          <a:xfrm>
            <a:off x="2325941" y="1201026"/>
            <a:ext cx="7540118" cy="5029200"/>
          </a:xfrm>
        </p:spPr>
      </p:pic>
    </p:spTree>
    <p:extLst>
      <p:ext uri="{BB962C8B-B14F-4D97-AF65-F5344CB8AC3E}">
        <p14:creationId xmlns:p14="http://schemas.microsoft.com/office/powerpoint/2010/main" val="257265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777240" y="0"/>
            <a:ext cx="10515600" cy="1325563"/>
          </a:xfrm>
        </p:spPr>
        <p:txBody>
          <a:bodyPr/>
          <a:lstStyle/>
          <a:p>
            <a:r>
              <a:rPr lang="en-US" dirty="0">
                <a:solidFill>
                  <a:schemeClr val="bg1"/>
                </a:solidFill>
              </a:rPr>
              <a:t>Skil</a:t>
            </a:r>
            <a:r>
              <a:rPr lang="en-US" dirty="0"/>
              <a:t>led Immigrants and Innovation</a:t>
            </a:r>
          </a:p>
        </p:txBody>
      </p:sp>
      <p:sp>
        <p:nvSpPr>
          <p:cNvPr id="3" name="Content Placeholder 2">
            <a:extLst>
              <a:ext uri="{FF2B5EF4-FFF2-40B4-BE49-F238E27FC236}">
                <a16:creationId xmlns:a16="http://schemas.microsoft.com/office/drawing/2014/main" id="{467B3CE2-9C5F-AD46-95E6-9478378B70A9}"/>
              </a:ext>
            </a:extLst>
          </p:cNvPr>
          <p:cNvSpPr>
            <a:spLocks noGrp="1"/>
          </p:cNvSpPr>
          <p:nvPr>
            <p:ph idx="1"/>
          </p:nvPr>
        </p:nvSpPr>
        <p:spPr/>
        <p:txBody>
          <a:bodyPr>
            <a:normAutofit/>
          </a:bodyPr>
          <a:lstStyle/>
          <a:p>
            <a:r>
              <a:rPr lang="en-US" dirty="0"/>
              <a:t>1% increase in the share of the immigrant college graduate population</a:t>
            </a:r>
          </a:p>
          <a:p>
            <a:pPr lvl="1"/>
            <a:r>
              <a:rPr lang="en-US" dirty="0"/>
              <a:t>9-18% increase in patenting per capita</a:t>
            </a:r>
          </a:p>
          <a:p>
            <a:pPr lvl="1"/>
            <a:r>
              <a:rPr lang="en-US" dirty="0"/>
              <a:t>Increased </a:t>
            </a:r>
            <a:r>
              <a:rPr lang="en-US"/>
              <a:t>immigration increases </a:t>
            </a:r>
            <a:r>
              <a:rPr lang="en-US" dirty="0"/>
              <a:t>patenting by native-born population</a:t>
            </a:r>
          </a:p>
          <a:p>
            <a:pPr lvl="1"/>
            <a:r>
              <a:rPr lang="en-US" dirty="0"/>
              <a:t>Nonetheless, the effect is positive</a:t>
            </a:r>
          </a:p>
          <a:p>
            <a:r>
              <a:rPr lang="en-US" dirty="0"/>
              <a:t>In the 1990s</a:t>
            </a:r>
          </a:p>
          <a:p>
            <a:pPr lvl="1"/>
            <a:r>
              <a:rPr lang="en-US" dirty="0"/>
              <a:t>Increased skilled immigration can account for one-third of increased patenting in that decade.</a:t>
            </a:r>
          </a:p>
          <a:p>
            <a:pPr lvl="1"/>
            <a:r>
              <a:rPr lang="en-US" dirty="0"/>
              <a:t>This translates into a 1.4-2.5% increase in GDP per capita by the end of the decade.</a:t>
            </a:r>
          </a:p>
        </p:txBody>
      </p:sp>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153716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migrants and Entrepreneurship</a:t>
            </a:r>
          </a:p>
        </p:txBody>
      </p:sp>
      <p:pic>
        <p:nvPicPr>
          <p:cNvPr id="6" name="Content Placeholder 5" descr="A screenshot of a cell phone&#10;&#10;Description automatically generated">
            <a:extLst>
              <a:ext uri="{FF2B5EF4-FFF2-40B4-BE49-F238E27FC236}">
                <a16:creationId xmlns:a16="http://schemas.microsoft.com/office/drawing/2014/main" id="{26ED0094-8411-9141-9AB3-58E4CAE425F8}"/>
              </a:ext>
            </a:extLst>
          </p:cNvPr>
          <p:cNvPicPr>
            <a:picLocks noGrp="1" noChangeAspect="1"/>
          </p:cNvPicPr>
          <p:nvPr>
            <p:ph idx="1"/>
          </p:nvPr>
        </p:nvPicPr>
        <p:blipFill>
          <a:blip r:embed="rId2"/>
          <a:stretch>
            <a:fillRect/>
          </a:stretch>
        </p:blipFill>
        <p:spPr>
          <a:xfrm>
            <a:off x="2247780" y="1562708"/>
            <a:ext cx="7696439" cy="4667518"/>
          </a:xfrm>
        </p:spPr>
      </p:pic>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7" name="TextBox 6">
            <a:extLst>
              <a:ext uri="{FF2B5EF4-FFF2-40B4-BE49-F238E27FC236}">
                <a16:creationId xmlns:a16="http://schemas.microsoft.com/office/drawing/2014/main" id="{585D4698-A432-4741-9100-E4DD992576A8}"/>
              </a:ext>
            </a:extLst>
          </p:cNvPr>
          <p:cNvSpPr txBox="1"/>
          <p:nvPr/>
        </p:nvSpPr>
        <p:spPr>
          <a:xfrm>
            <a:off x="3794824" y="1117759"/>
            <a:ext cx="4602350" cy="461665"/>
          </a:xfrm>
          <a:prstGeom prst="rect">
            <a:avLst/>
          </a:prstGeom>
          <a:noFill/>
        </p:spPr>
        <p:txBody>
          <a:bodyPr wrap="none" rtlCol="0">
            <a:spAutoFit/>
          </a:bodyPr>
          <a:lstStyle/>
          <a:p>
            <a:r>
              <a:rPr lang="en-US" sz="2400" b="1" dirty="0"/>
              <a:t>Self-Employment Rates by Nativity</a:t>
            </a:r>
          </a:p>
        </p:txBody>
      </p:sp>
      <p:sp>
        <p:nvSpPr>
          <p:cNvPr id="8" name="TextBox 7">
            <a:extLst>
              <a:ext uri="{FF2B5EF4-FFF2-40B4-BE49-F238E27FC236}">
                <a16:creationId xmlns:a16="http://schemas.microsoft.com/office/drawing/2014/main" id="{3F6BC315-3302-4F4F-BBB9-933B04F246C1}"/>
              </a:ext>
            </a:extLst>
          </p:cNvPr>
          <p:cNvSpPr txBox="1"/>
          <p:nvPr/>
        </p:nvSpPr>
        <p:spPr>
          <a:xfrm>
            <a:off x="7215809" y="6484087"/>
            <a:ext cx="4253947" cy="276999"/>
          </a:xfrm>
          <a:prstGeom prst="rect">
            <a:avLst/>
          </a:prstGeom>
          <a:noFill/>
        </p:spPr>
        <p:txBody>
          <a:bodyPr wrap="square" rtlCol="0">
            <a:spAutoFit/>
          </a:bodyPr>
          <a:lstStyle/>
          <a:p>
            <a:r>
              <a:rPr lang="en-US" sz="1200" dirty="0"/>
              <a:t>Source: Magnus Lofstrom from Current Population Survey Data.</a:t>
            </a:r>
          </a:p>
        </p:txBody>
      </p:sp>
    </p:spTree>
    <p:extLst>
      <p:ext uri="{BB962C8B-B14F-4D97-AF65-F5344CB8AC3E}">
        <p14:creationId xmlns:p14="http://schemas.microsoft.com/office/powerpoint/2010/main" val="343363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F3E6-EBA2-774C-B166-CC29C0F74968}"/>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3" name="Picture 2">
            <a:extLst>
              <a:ext uri="{FF2B5EF4-FFF2-40B4-BE49-F238E27FC236}">
                <a16:creationId xmlns:a16="http://schemas.microsoft.com/office/drawing/2014/main" id="{99F0E544-5627-B442-A496-C3B953DEA701}"/>
              </a:ext>
            </a:extLst>
          </p:cNvPr>
          <p:cNvPicPr>
            <a:picLocks noChangeAspect="1"/>
          </p:cNvPicPr>
          <p:nvPr/>
        </p:nvPicPr>
        <p:blipFill>
          <a:blip r:embed="rId2"/>
          <a:stretch>
            <a:fillRect/>
          </a:stretch>
        </p:blipFill>
        <p:spPr>
          <a:xfrm>
            <a:off x="1206843" y="714633"/>
            <a:ext cx="1524000" cy="1524000"/>
          </a:xfrm>
          <a:prstGeom prst="rect">
            <a:avLst/>
          </a:prstGeom>
        </p:spPr>
      </p:pic>
      <p:pic>
        <p:nvPicPr>
          <p:cNvPr id="4" name="Picture 3">
            <a:extLst>
              <a:ext uri="{FF2B5EF4-FFF2-40B4-BE49-F238E27FC236}">
                <a16:creationId xmlns:a16="http://schemas.microsoft.com/office/drawing/2014/main" id="{A3AB6DAB-C88A-9C4F-80E4-ABFCE8864A8B}"/>
              </a:ext>
            </a:extLst>
          </p:cNvPr>
          <p:cNvPicPr>
            <a:picLocks noChangeAspect="1"/>
          </p:cNvPicPr>
          <p:nvPr/>
        </p:nvPicPr>
        <p:blipFill>
          <a:blip r:embed="rId3"/>
          <a:stretch>
            <a:fillRect/>
          </a:stretch>
        </p:blipFill>
        <p:spPr>
          <a:xfrm>
            <a:off x="4676861" y="2235584"/>
            <a:ext cx="1464104" cy="1464104"/>
          </a:xfrm>
          <a:prstGeom prst="rect">
            <a:avLst/>
          </a:prstGeom>
        </p:spPr>
      </p:pic>
      <p:pic>
        <p:nvPicPr>
          <p:cNvPr id="5" name="Picture 4">
            <a:extLst>
              <a:ext uri="{FF2B5EF4-FFF2-40B4-BE49-F238E27FC236}">
                <a16:creationId xmlns:a16="http://schemas.microsoft.com/office/drawing/2014/main" id="{CE89D2D6-11FB-F948-88D1-9F5280F6278E}"/>
              </a:ext>
            </a:extLst>
          </p:cNvPr>
          <p:cNvPicPr>
            <a:picLocks noChangeAspect="1"/>
          </p:cNvPicPr>
          <p:nvPr/>
        </p:nvPicPr>
        <p:blipFill>
          <a:blip r:embed="rId4"/>
          <a:stretch>
            <a:fillRect/>
          </a:stretch>
        </p:blipFill>
        <p:spPr>
          <a:xfrm>
            <a:off x="4002251" y="262649"/>
            <a:ext cx="5270500" cy="1536700"/>
          </a:xfrm>
          <a:prstGeom prst="rect">
            <a:avLst/>
          </a:prstGeom>
        </p:spPr>
      </p:pic>
      <p:pic>
        <p:nvPicPr>
          <p:cNvPr id="6" name="Picture 5">
            <a:extLst>
              <a:ext uri="{FF2B5EF4-FFF2-40B4-BE49-F238E27FC236}">
                <a16:creationId xmlns:a16="http://schemas.microsoft.com/office/drawing/2014/main" id="{3E8653C4-6E11-2D41-8FEC-C44E496A3320}"/>
              </a:ext>
            </a:extLst>
          </p:cNvPr>
          <p:cNvPicPr>
            <a:picLocks noChangeAspect="1"/>
          </p:cNvPicPr>
          <p:nvPr/>
        </p:nvPicPr>
        <p:blipFill>
          <a:blip r:embed="rId5"/>
          <a:stretch>
            <a:fillRect/>
          </a:stretch>
        </p:blipFill>
        <p:spPr>
          <a:xfrm>
            <a:off x="6233847" y="1603633"/>
            <a:ext cx="5118100" cy="1270000"/>
          </a:xfrm>
          <a:prstGeom prst="rect">
            <a:avLst/>
          </a:prstGeom>
        </p:spPr>
      </p:pic>
      <p:pic>
        <p:nvPicPr>
          <p:cNvPr id="7" name="Picture 6">
            <a:extLst>
              <a:ext uri="{FF2B5EF4-FFF2-40B4-BE49-F238E27FC236}">
                <a16:creationId xmlns:a16="http://schemas.microsoft.com/office/drawing/2014/main" id="{B04A39D8-15C1-4941-BFA1-71579A219077}"/>
              </a:ext>
            </a:extLst>
          </p:cNvPr>
          <p:cNvPicPr>
            <a:picLocks noChangeAspect="1"/>
          </p:cNvPicPr>
          <p:nvPr/>
        </p:nvPicPr>
        <p:blipFill>
          <a:blip r:embed="rId6"/>
          <a:stretch>
            <a:fillRect/>
          </a:stretch>
        </p:blipFill>
        <p:spPr>
          <a:xfrm>
            <a:off x="7972854" y="4362706"/>
            <a:ext cx="3172941" cy="1586471"/>
          </a:xfrm>
          <a:prstGeom prst="rect">
            <a:avLst/>
          </a:prstGeom>
        </p:spPr>
      </p:pic>
      <p:pic>
        <p:nvPicPr>
          <p:cNvPr id="8" name="Picture 7">
            <a:extLst>
              <a:ext uri="{FF2B5EF4-FFF2-40B4-BE49-F238E27FC236}">
                <a16:creationId xmlns:a16="http://schemas.microsoft.com/office/drawing/2014/main" id="{924DFF07-8C9D-704D-81E5-9D767E78ADBD}"/>
              </a:ext>
            </a:extLst>
          </p:cNvPr>
          <p:cNvPicPr>
            <a:picLocks noChangeAspect="1"/>
          </p:cNvPicPr>
          <p:nvPr/>
        </p:nvPicPr>
        <p:blipFill>
          <a:blip r:embed="rId7"/>
          <a:stretch>
            <a:fillRect/>
          </a:stretch>
        </p:blipFill>
        <p:spPr>
          <a:xfrm>
            <a:off x="4605500" y="5254367"/>
            <a:ext cx="2032001" cy="745924"/>
          </a:xfrm>
          <a:prstGeom prst="rect">
            <a:avLst/>
          </a:prstGeom>
        </p:spPr>
      </p:pic>
      <p:pic>
        <p:nvPicPr>
          <p:cNvPr id="9" name="Picture 8">
            <a:extLst>
              <a:ext uri="{FF2B5EF4-FFF2-40B4-BE49-F238E27FC236}">
                <a16:creationId xmlns:a16="http://schemas.microsoft.com/office/drawing/2014/main" id="{E1CFD0A7-B105-F146-97BF-39BA3419DDB7}"/>
              </a:ext>
            </a:extLst>
          </p:cNvPr>
          <p:cNvPicPr>
            <a:picLocks noChangeAspect="1"/>
          </p:cNvPicPr>
          <p:nvPr/>
        </p:nvPicPr>
        <p:blipFill>
          <a:blip r:embed="rId8"/>
          <a:stretch>
            <a:fillRect/>
          </a:stretch>
        </p:blipFill>
        <p:spPr>
          <a:xfrm>
            <a:off x="967947" y="3717914"/>
            <a:ext cx="3637553" cy="689146"/>
          </a:xfrm>
          <a:prstGeom prst="rect">
            <a:avLst/>
          </a:prstGeom>
        </p:spPr>
      </p:pic>
      <p:pic>
        <p:nvPicPr>
          <p:cNvPr id="10" name="Picture 9">
            <a:extLst>
              <a:ext uri="{FF2B5EF4-FFF2-40B4-BE49-F238E27FC236}">
                <a16:creationId xmlns:a16="http://schemas.microsoft.com/office/drawing/2014/main" id="{52E96618-1786-AB4C-AB13-E1BBD6E23ABC}"/>
              </a:ext>
            </a:extLst>
          </p:cNvPr>
          <p:cNvPicPr>
            <a:picLocks noChangeAspect="1"/>
          </p:cNvPicPr>
          <p:nvPr/>
        </p:nvPicPr>
        <p:blipFill>
          <a:blip r:embed="rId9"/>
          <a:stretch>
            <a:fillRect/>
          </a:stretch>
        </p:blipFill>
        <p:spPr>
          <a:xfrm>
            <a:off x="8543016" y="2475622"/>
            <a:ext cx="1320800" cy="1625600"/>
          </a:xfrm>
          <a:prstGeom prst="rect">
            <a:avLst/>
          </a:prstGeom>
        </p:spPr>
      </p:pic>
      <p:pic>
        <p:nvPicPr>
          <p:cNvPr id="12" name="Picture 11">
            <a:extLst>
              <a:ext uri="{FF2B5EF4-FFF2-40B4-BE49-F238E27FC236}">
                <a16:creationId xmlns:a16="http://schemas.microsoft.com/office/drawing/2014/main" id="{4745A7AA-9619-2148-88D2-89973BA95B3C}"/>
              </a:ext>
            </a:extLst>
          </p:cNvPr>
          <p:cNvPicPr>
            <a:picLocks noChangeAspect="1"/>
          </p:cNvPicPr>
          <p:nvPr/>
        </p:nvPicPr>
        <p:blipFill>
          <a:blip r:embed="rId10"/>
          <a:stretch>
            <a:fillRect/>
          </a:stretch>
        </p:blipFill>
        <p:spPr>
          <a:xfrm>
            <a:off x="2838568" y="501817"/>
            <a:ext cx="1586471" cy="1586471"/>
          </a:xfrm>
          <a:prstGeom prst="rect">
            <a:avLst/>
          </a:prstGeom>
        </p:spPr>
      </p:pic>
      <p:pic>
        <p:nvPicPr>
          <p:cNvPr id="13" name="Picture 12">
            <a:extLst>
              <a:ext uri="{FF2B5EF4-FFF2-40B4-BE49-F238E27FC236}">
                <a16:creationId xmlns:a16="http://schemas.microsoft.com/office/drawing/2014/main" id="{B24043D7-BBC0-AF4F-AF48-AF30223C9521}"/>
              </a:ext>
            </a:extLst>
          </p:cNvPr>
          <p:cNvPicPr>
            <a:picLocks noChangeAspect="1"/>
          </p:cNvPicPr>
          <p:nvPr/>
        </p:nvPicPr>
        <p:blipFill>
          <a:blip r:embed="rId11"/>
          <a:stretch>
            <a:fillRect/>
          </a:stretch>
        </p:blipFill>
        <p:spPr>
          <a:xfrm>
            <a:off x="1776256" y="4387591"/>
            <a:ext cx="1536700" cy="1536700"/>
          </a:xfrm>
          <a:prstGeom prst="rect">
            <a:avLst/>
          </a:prstGeom>
        </p:spPr>
      </p:pic>
      <p:pic>
        <p:nvPicPr>
          <p:cNvPr id="14" name="Picture 13">
            <a:extLst>
              <a:ext uri="{FF2B5EF4-FFF2-40B4-BE49-F238E27FC236}">
                <a16:creationId xmlns:a16="http://schemas.microsoft.com/office/drawing/2014/main" id="{A9282C07-5F5B-D646-B00E-AE5F05805693}"/>
              </a:ext>
            </a:extLst>
          </p:cNvPr>
          <p:cNvPicPr>
            <a:picLocks noChangeAspect="1"/>
          </p:cNvPicPr>
          <p:nvPr/>
        </p:nvPicPr>
        <p:blipFill>
          <a:blip r:embed="rId12"/>
          <a:stretch>
            <a:fillRect/>
          </a:stretch>
        </p:blipFill>
        <p:spPr>
          <a:xfrm>
            <a:off x="1501139" y="2506385"/>
            <a:ext cx="2446638" cy="922503"/>
          </a:xfrm>
          <a:prstGeom prst="rect">
            <a:avLst/>
          </a:prstGeom>
        </p:spPr>
      </p:pic>
      <p:pic>
        <p:nvPicPr>
          <p:cNvPr id="15" name="Picture 14">
            <a:extLst>
              <a:ext uri="{FF2B5EF4-FFF2-40B4-BE49-F238E27FC236}">
                <a16:creationId xmlns:a16="http://schemas.microsoft.com/office/drawing/2014/main" id="{CF7F57E1-1BC7-FD4E-B4D0-84BD196F65DB}"/>
              </a:ext>
            </a:extLst>
          </p:cNvPr>
          <p:cNvPicPr>
            <a:picLocks noChangeAspect="1"/>
          </p:cNvPicPr>
          <p:nvPr/>
        </p:nvPicPr>
        <p:blipFill>
          <a:blip r:embed="rId13"/>
          <a:stretch>
            <a:fillRect/>
          </a:stretch>
        </p:blipFill>
        <p:spPr>
          <a:xfrm>
            <a:off x="6096000" y="3429000"/>
            <a:ext cx="1428750" cy="1428750"/>
          </a:xfrm>
          <a:prstGeom prst="rect">
            <a:avLst/>
          </a:prstGeom>
        </p:spPr>
      </p:pic>
      <p:pic>
        <p:nvPicPr>
          <p:cNvPr id="16" name="Picture 15">
            <a:extLst>
              <a:ext uri="{FF2B5EF4-FFF2-40B4-BE49-F238E27FC236}">
                <a16:creationId xmlns:a16="http://schemas.microsoft.com/office/drawing/2014/main" id="{5C01ACA5-00CE-0141-8B3A-6EADD27D73D4}"/>
              </a:ext>
            </a:extLst>
          </p:cNvPr>
          <p:cNvPicPr>
            <a:picLocks noChangeAspect="1"/>
          </p:cNvPicPr>
          <p:nvPr/>
        </p:nvPicPr>
        <p:blipFill>
          <a:blip r:embed="rId14"/>
          <a:stretch>
            <a:fillRect/>
          </a:stretch>
        </p:blipFill>
        <p:spPr>
          <a:xfrm>
            <a:off x="9110603" y="163731"/>
            <a:ext cx="1315995" cy="1614201"/>
          </a:xfrm>
          <a:prstGeom prst="rect">
            <a:avLst/>
          </a:prstGeom>
        </p:spPr>
      </p:pic>
      <p:pic>
        <p:nvPicPr>
          <p:cNvPr id="17" name="Picture 16">
            <a:extLst>
              <a:ext uri="{FF2B5EF4-FFF2-40B4-BE49-F238E27FC236}">
                <a16:creationId xmlns:a16="http://schemas.microsoft.com/office/drawing/2014/main" id="{9E12D05A-48BD-5545-AEB7-0D35C6CA2C73}"/>
              </a:ext>
            </a:extLst>
          </p:cNvPr>
          <p:cNvPicPr>
            <a:picLocks noChangeAspect="1"/>
          </p:cNvPicPr>
          <p:nvPr/>
        </p:nvPicPr>
        <p:blipFill>
          <a:blip r:embed="rId15"/>
          <a:stretch>
            <a:fillRect/>
          </a:stretch>
        </p:blipFill>
        <p:spPr>
          <a:xfrm>
            <a:off x="10587201" y="2436941"/>
            <a:ext cx="1428750" cy="1428750"/>
          </a:xfrm>
          <a:prstGeom prst="rect">
            <a:avLst/>
          </a:prstGeom>
        </p:spPr>
      </p:pic>
    </p:spTree>
    <p:extLst>
      <p:ext uri="{BB962C8B-B14F-4D97-AF65-F5344CB8AC3E}">
        <p14:creationId xmlns:p14="http://schemas.microsoft.com/office/powerpoint/2010/main" val="2408239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D690-F5BE-E446-98AF-862F6F0C32AC}"/>
              </a:ext>
            </a:extLst>
          </p:cNvPr>
          <p:cNvSpPr>
            <a:spLocks noGrp="1"/>
          </p:cNvSpPr>
          <p:nvPr>
            <p:ph type="title"/>
          </p:nvPr>
        </p:nvSpPr>
        <p:spPr>
          <a:xfrm>
            <a:off x="838200" y="298170"/>
            <a:ext cx="10515600" cy="1325563"/>
          </a:xfrm>
        </p:spPr>
        <p:txBody>
          <a:bodyPr>
            <a:normAutofit/>
          </a:bodyPr>
          <a:lstStyle/>
          <a:p>
            <a:r>
              <a:rPr lang="en-US" sz="3800" dirty="0">
                <a:solidFill>
                  <a:schemeClr val="bg1"/>
                </a:solidFill>
              </a:rPr>
              <a:t>For</a:t>
            </a:r>
            <a:r>
              <a:rPr lang="en-US" sz="3800" dirty="0"/>
              <a:t>tune 500: First- and Second-Generation Founders</a:t>
            </a:r>
          </a:p>
        </p:txBody>
      </p:sp>
      <p:pic>
        <p:nvPicPr>
          <p:cNvPr id="6" name="Content Placeholder 5" descr="A close up of a logo&#10;&#10;Description automatically generated">
            <a:extLst>
              <a:ext uri="{FF2B5EF4-FFF2-40B4-BE49-F238E27FC236}">
                <a16:creationId xmlns:a16="http://schemas.microsoft.com/office/drawing/2014/main" id="{41278525-D509-4046-B572-9C529BDA7AB6}"/>
              </a:ext>
            </a:extLst>
          </p:cNvPr>
          <p:cNvPicPr>
            <a:picLocks noGrp="1" noChangeAspect="1"/>
          </p:cNvPicPr>
          <p:nvPr>
            <p:ph idx="1"/>
          </p:nvPr>
        </p:nvPicPr>
        <p:blipFill>
          <a:blip r:embed="rId2"/>
          <a:stretch>
            <a:fillRect/>
          </a:stretch>
        </p:blipFill>
        <p:spPr>
          <a:xfrm>
            <a:off x="4271584" y="926706"/>
            <a:ext cx="4387047" cy="5303520"/>
          </a:xfrm>
        </p:spPr>
      </p:pic>
      <p:sp>
        <p:nvSpPr>
          <p:cNvPr id="4" name="Slide Number Placeholder 3">
            <a:extLst>
              <a:ext uri="{FF2B5EF4-FFF2-40B4-BE49-F238E27FC236}">
                <a16:creationId xmlns:a16="http://schemas.microsoft.com/office/drawing/2014/main" id="{51E23983-C667-CB43-B3EA-85C55A59F453}"/>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9076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1702-15BD-7D49-8A60-21CF25523DD1}"/>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migration and Inequality: Summary</a:t>
            </a:r>
          </a:p>
        </p:txBody>
      </p:sp>
      <p:sp>
        <p:nvSpPr>
          <p:cNvPr id="3" name="Content Placeholder 2">
            <a:extLst>
              <a:ext uri="{FF2B5EF4-FFF2-40B4-BE49-F238E27FC236}">
                <a16:creationId xmlns:a16="http://schemas.microsoft.com/office/drawing/2014/main" id="{FE52DA72-A850-5148-89E8-F53E39E06722}"/>
              </a:ext>
            </a:extLst>
          </p:cNvPr>
          <p:cNvSpPr>
            <a:spLocks noGrp="1"/>
          </p:cNvSpPr>
          <p:nvPr>
            <p:ph idx="1"/>
          </p:nvPr>
        </p:nvSpPr>
        <p:spPr/>
        <p:txBody>
          <a:bodyPr>
            <a:normAutofit lnSpcReduction="10000"/>
          </a:bodyPr>
          <a:lstStyle/>
          <a:p>
            <a:r>
              <a:rPr lang="en-US" dirty="0"/>
              <a:t>Beginning in about 1970, the immigrant share of the US </a:t>
            </a:r>
            <a:br>
              <a:rPr lang="en-US" dirty="0"/>
            </a:br>
            <a:r>
              <a:rPr lang="en-US" dirty="0"/>
              <a:t>population increased dramatically. </a:t>
            </a:r>
          </a:p>
          <a:p>
            <a:pPr lvl="1"/>
            <a:r>
              <a:rPr lang="en-US" dirty="0"/>
              <a:t>5% in 1970 and 14% in 2016</a:t>
            </a:r>
          </a:p>
          <a:p>
            <a:r>
              <a:rPr lang="en-US" dirty="0"/>
              <a:t>Compared to the native born, immigrants:</a:t>
            </a:r>
          </a:p>
          <a:p>
            <a:pPr lvl="1"/>
            <a:r>
              <a:rPr lang="en-US" dirty="0"/>
              <a:t>Comprise a larger share of less-educated workers (less than HS diploma)</a:t>
            </a:r>
          </a:p>
          <a:p>
            <a:pPr lvl="1"/>
            <a:r>
              <a:rPr lang="en-US" dirty="0"/>
              <a:t>Comprise a larger share of highly educated workers (advanced degree)</a:t>
            </a:r>
          </a:p>
          <a:p>
            <a:r>
              <a:rPr lang="en-US" dirty="0"/>
              <a:t>Immigration has likely increased income inequality.</a:t>
            </a:r>
          </a:p>
          <a:p>
            <a:r>
              <a:rPr lang="en-US" dirty="0"/>
              <a:t>Its effect has likely been small.</a:t>
            </a:r>
          </a:p>
          <a:p>
            <a:pPr lvl="1"/>
            <a:r>
              <a:rPr lang="en-US" dirty="0"/>
              <a:t>~5% between 1980 and 2000</a:t>
            </a:r>
          </a:p>
          <a:p>
            <a:pPr lvl="1"/>
            <a:r>
              <a:rPr lang="en-US" dirty="0"/>
              <a:t>No reason to think it has been bigger since then</a:t>
            </a:r>
          </a:p>
        </p:txBody>
      </p:sp>
      <p:sp>
        <p:nvSpPr>
          <p:cNvPr id="4" name="Slide Number Placeholder 3">
            <a:extLst>
              <a:ext uri="{FF2B5EF4-FFF2-40B4-BE49-F238E27FC236}">
                <a16:creationId xmlns:a16="http://schemas.microsoft.com/office/drawing/2014/main" id="{7381B2EA-61CC-BA4A-B986-69FA4028A085}"/>
              </a:ext>
            </a:extLst>
          </p:cNvPr>
          <p:cNvSpPr>
            <a:spLocks noGrp="1"/>
          </p:cNvSpPr>
          <p:nvPr>
            <p:ph type="sldNum" sz="quarter" idx="12"/>
          </p:nvPr>
        </p:nvSpPr>
        <p:spPr/>
        <p:txBody>
          <a:bodyPr/>
          <a:lstStyle/>
          <a:p>
            <a:fld id="{D9F085D5-EC86-4F6A-B501-C1359CB39116}" type="slidenum">
              <a:rPr lang="en-US" smtClean="0"/>
              <a:t>27</a:t>
            </a:fld>
            <a:endParaRPr lang="en-US" dirty="0"/>
          </a:p>
        </p:txBody>
      </p:sp>
    </p:spTree>
    <p:extLst>
      <p:ext uri="{BB962C8B-B14F-4D97-AF65-F5344CB8AC3E}">
        <p14:creationId xmlns:p14="http://schemas.microsoft.com/office/powerpoint/2010/main" val="266683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93E5-95A3-7C4C-95E6-161EEE68C4EF}"/>
              </a:ext>
            </a:extLst>
          </p:cNvPr>
          <p:cNvSpPr>
            <a:spLocks noGrp="1"/>
          </p:cNvSpPr>
          <p:nvPr>
            <p:ph type="title"/>
          </p:nvPr>
        </p:nvSpPr>
        <p:spPr>
          <a:xfrm>
            <a:off x="787400" y="0"/>
            <a:ext cx="10515600" cy="1325563"/>
          </a:xfrm>
        </p:spPr>
        <p:txBody>
          <a:bodyPr/>
          <a:lstStyle/>
          <a:p>
            <a:r>
              <a:rPr lang="en-US" dirty="0">
                <a:solidFill>
                  <a:schemeClr val="bg1"/>
                </a:solidFill>
              </a:rPr>
              <a:t>Gov</a:t>
            </a:r>
            <a:r>
              <a:rPr lang="en-US" dirty="0">
                <a:solidFill>
                  <a:schemeClr val="accent1">
                    <a:lumMod val="75000"/>
                  </a:schemeClr>
                </a:solidFill>
              </a:rPr>
              <a:t>ernment Revenues versus Expenditures</a:t>
            </a:r>
            <a:endParaRPr lang="en-US" dirty="0"/>
          </a:p>
        </p:txBody>
      </p:sp>
      <p:sp>
        <p:nvSpPr>
          <p:cNvPr id="3" name="Content Placeholder 2">
            <a:extLst>
              <a:ext uri="{FF2B5EF4-FFF2-40B4-BE49-F238E27FC236}">
                <a16:creationId xmlns:a16="http://schemas.microsoft.com/office/drawing/2014/main" id="{4112E27E-5310-3A4E-91F2-02C6FAC64C62}"/>
              </a:ext>
            </a:extLst>
          </p:cNvPr>
          <p:cNvSpPr>
            <a:spLocks noGrp="1"/>
          </p:cNvSpPr>
          <p:nvPr>
            <p:ph idx="1"/>
          </p:nvPr>
        </p:nvSpPr>
        <p:spPr/>
        <p:txBody>
          <a:bodyPr>
            <a:normAutofit/>
          </a:bodyPr>
          <a:lstStyle/>
          <a:p>
            <a:r>
              <a:rPr lang="en-US" dirty="0"/>
              <a:t>Basic Question:</a:t>
            </a:r>
          </a:p>
          <a:p>
            <a:pPr lvl="1"/>
            <a:r>
              <a:rPr lang="en-US" dirty="0"/>
              <a:t>What are the taxes (income, sales, and other) immigrants pay vs. government expenditures on public benefits and services they receive. </a:t>
            </a:r>
          </a:p>
          <a:p>
            <a:pPr marL="457200" lvl="1" indent="0">
              <a:buNone/>
            </a:pPr>
            <a:endParaRPr lang="en-US" dirty="0"/>
          </a:p>
          <a:p>
            <a:r>
              <a:rPr lang="en-US" dirty="0"/>
              <a:t>More complicated:</a:t>
            </a:r>
          </a:p>
          <a:p>
            <a:pPr lvl="1"/>
            <a:r>
              <a:rPr lang="en-US" dirty="0"/>
              <a:t>Immigrants also affect the fiscal equation for many native-born residents.</a:t>
            </a:r>
          </a:p>
          <a:p>
            <a:pPr lvl="2"/>
            <a:r>
              <a:rPr lang="en-US" dirty="0"/>
              <a:t>Indirectly through labor and capital markets.</a:t>
            </a:r>
          </a:p>
          <a:p>
            <a:pPr lvl="2"/>
            <a:r>
              <a:rPr lang="en-US" dirty="0"/>
              <a:t>Changes in wages and the return to capital.</a:t>
            </a:r>
          </a:p>
        </p:txBody>
      </p:sp>
      <p:sp>
        <p:nvSpPr>
          <p:cNvPr id="4" name="Slide Number Placeholder 3">
            <a:extLst>
              <a:ext uri="{FF2B5EF4-FFF2-40B4-BE49-F238E27FC236}">
                <a16:creationId xmlns:a16="http://schemas.microsoft.com/office/drawing/2014/main" id="{AA673F82-C020-F648-99EE-C19203A39960}"/>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657421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3425-C70D-5340-A888-A1D0EFF7245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Do We Know?</a:t>
            </a:r>
          </a:p>
        </p:txBody>
      </p:sp>
      <p:sp>
        <p:nvSpPr>
          <p:cNvPr id="3" name="Content Placeholder 2">
            <a:extLst>
              <a:ext uri="{FF2B5EF4-FFF2-40B4-BE49-F238E27FC236}">
                <a16:creationId xmlns:a16="http://schemas.microsoft.com/office/drawing/2014/main" id="{A76B08CD-79B5-114D-900F-7D33C1AF3A0E}"/>
              </a:ext>
            </a:extLst>
          </p:cNvPr>
          <p:cNvSpPr>
            <a:spLocks noGrp="1"/>
          </p:cNvSpPr>
          <p:nvPr>
            <p:ph idx="1"/>
          </p:nvPr>
        </p:nvSpPr>
        <p:spPr/>
        <p:txBody>
          <a:bodyPr/>
          <a:lstStyle/>
          <a:p>
            <a:r>
              <a:rPr lang="en-US" dirty="0"/>
              <a:t>Immigrants who arrive while of working age:</a:t>
            </a:r>
          </a:p>
          <a:p>
            <a:pPr lvl="1"/>
            <a:r>
              <a:rPr lang="en-US" dirty="0"/>
              <a:t>Are, on average, net contributors.</a:t>
            </a:r>
          </a:p>
          <a:p>
            <a:pPr lvl="1"/>
            <a:r>
              <a:rPr lang="en-US" dirty="0"/>
              <a:t>21-year-old with a high school diploma: +$126,000 over a lifetime</a:t>
            </a:r>
          </a:p>
          <a:p>
            <a:pPr lvl="2"/>
            <a:r>
              <a:rPr lang="en-US" dirty="0"/>
              <a:t>Though this value gradually declines with age at arrival.</a:t>
            </a:r>
          </a:p>
          <a:p>
            <a:pPr lvl="2"/>
            <a:r>
              <a:rPr lang="en-US" dirty="0"/>
              <a:t>Turns negative for arrivals of age 35+</a:t>
            </a:r>
          </a:p>
          <a:p>
            <a:r>
              <a:rPr lang="en-US" dirty="0"/>
              <a:t>Net contribution crucially depends on characteristics</a:t>
            </a:r>
          </a:p>
          <a:p>
            <a:pPr lvl="1"/>
            <a:r>
              <a:rPr lang="en-US" dirty="0"/>
              <a:t>Age distribution, family composition, health status, fertility patterns</a:t>
            </a:r>
          </a:p>
          <a:p>
            <a:pPr lvl="1"/>
            <a:r>
              <a:rPr lang="en-US" dirty="0"/>
              <a:t>Temporary or permanent relocation</a:t>
            </a:r>
          </a:p>
          <a:p>
            <a:pPr lvl="1"/>
            <a:r>
              <a:rPr lang="en-US" dirty="0"/>
              <a:t>Employment in the legal labor market</a:t>
            </a:r>
          </a:p>
          <a:p>
            <a:pPr lvl="1"/>
            <a:r>
              <a:rPr lang="en-US" dirty="0"/>
              <a:t>Authorized or unauthorized</a:t>
            </a:r>
          </a:p>
        </p:txBody>
      </p:sp>
      <p:sp>
        <p:nvSpPr>
          <p:cNvPr id="4" name="Slide Number Placeholder 3">
            <a:extLst>
              <a:ext uri="{FF2B5EF4-FFF2-40B4-BE49-F238E27FC236}">
                <a16:creationId xmlns:a16="http://schemas.microsoft.com/office/drawing/2014/main" id="{28A68A18-D2C3-4D47-8900-D04C984EA9AD}"/>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22075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52 members</a:t>
            </a:r>
          </a:p>
          <a:p>
            <a:pPr lvl="1"/>
            <a:r>
              <a:rPr lang="en-US" dirty="0"/>
              <a:t>2 Fed chairs: Janet Yellen, Ben Bernanke</a:t>
            </a:r>
          </a:p>
          <a:p>
            <a:pPr lvl="1"/>
            <a:r>
              <a:rPr lang="en-US" dirty="0"/>
              <a:t>6 chairs of the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520+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F8F-0DD3-8940-A910-A8B2199AD1A3}"/>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Major Federal Programs</a:t>
            </a:r>
          </a:p>
        </p:txBody>
      </p:sp>
      <p:sp>
        <p:nvSpPr>
          <p:cNvPr id="3" name="Content Placeholder 2">
            <a:extLst>
              <a:ext uri="{FF2B5EF4-FFF2-40B4-BE49-F238E27FC236}">
                <a16:creationId xmlns:a16="http://schemas.microsoft.com/office/drawing/2014/main" id="{1D1A28D5-66D0-1E40-8B1E-8F953E510CED}"/>
              </a:ext>
            </a:extLst>
          </p:cNvPr>
          <p:cNvSpPr>
            <a:spLocks noGrp="1"/>
          </p:cNvSpPr>
          <p:nvPr>
            <p:ph idx="1"/>
          </p:nvPr>
        </p:nvSpPr>
        <p:spPr/>
        <p:txBody>
          <a:bodyPr/>
          <a:lstStyle/>
          <a:p>
            <a:r>
              <a:rPr lang="en-US" dirty="0"/>
              <a:t>Documented immigrants are less likely to use Social Security and Medicare.</a:t>
            </a:r>
          </a:p>
          <a:p>
            <a:endParaRPr lang="en-US" dirty="0"/>
          </a:p>
          <a:p>
            <a:r>
              <a:rPr lang="en-US" dirty="0"/>
              <a:t>Unauthorized immigrants are ineligible.</a:t>
            </a:r>
          </a:p>
          <a:p>
            <a:pPr lvl="1"/>
            <a:r>
              <a:rPr lang="en-US" dirty="0"/>
              <a:t>They will (may) pay into the system but cannot receive benefits.</a:t>
            </a:r>
          </a:p>
          <a:p>
            <a:pPr marL="0" indent="0">
              <a:buNone/>
            </a:pPr>
            <a:endParaRPr lang="en-US" dirty="0"/>
          </a:p>
          <a:p>
            <a:r>
              <a:rPr lang="en-US" dirty="0"/>
              <a:t>Medicaid: not available to legal residents for the first five years.</a:t>
            </a:r>
          </a:p>
          <a:p>
            <a:pPr marL="457200" lvl="1" indent="0">
              <a:buNone/>
            </a:pPr>
            <a:endParaRPr lang="en-US" dirty="0"/>
          </a:p>
          <a:p>
            <a:r>
              <a:rPr lang="en-US" dirty="0"/>
              <a:t>Provide a source of revenue for an aging population.</a:t>
            </a:r>
          </a:p>
        </p:txBody>
      </p:sp>
      <p:sp>
        <p:nvSpPr>
          <p:cNvPr id="4" name="Slide Number Placeholder 3">
            <a:extLst>
              <a:ext uri="{FF2B5EF4-FFF2-40B4-BE49-F238E27FC236}">
                <a16:creationId xmlns:a16="http://schemas.microsoft.com/office/drawing/2014/main" id="{7E2A6789-06B2-2D4D-8B55-94E977B2D88C}"/>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27854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DB36-3ADF-9D4D-AA3D-A2E9E0215BD5}"/>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Social Security</a:t>
            </a:r>
          </a:p>
        </p:txBody>
      </p:sp>
      <p:pic>
        <p:nvPicPr>
          <p:cNvPr id="6" name="Content Placeholder 5" descr="A close up of a map&#10;&#10;Description automatically generated">
            <a:extLst>
              <a:ext uri="{FF2B5EF4-FFF2-40B4-BE49-F238E27FC236}">
                <a16:creationId xmlns:a16="http://schemas.microsoft.com/office/drawing/2014/main" id="{EECCBD09-726E-FC43-8996-4E1F2C319775}"/>
              </a:ext>
            </a:extLst>
          </p:cNvPr>
          <p:cNvPicPr>
            <a:picLocks noGrp="1" noChangeAspect="1"/>
          </p:cNvPicPr>
          <p:nvPr>
            <p:ph idx="1"/>
          </p:nvPr>
        </p:nvPicPr>
        <p:blipFill>
          <a:blip r:embed="rId3"/>
          <a:stretch>
            <a:fillRect/>
          </a:stretch>
        </p:blipFill>
        <p:spPr>
          <a:xfrm>
            <a:off x="2838855" y="1325563"/>
            <a:ext cx="6514289" cy="4800600"/>
          </a:xfrm>
        </p:spPr>
      </p:pic>
      <p:sp>
        <p:nvSpPr>
          <p:cNvPr id="4" name="Slide Number Placeholder 3">
            <a:extLst>
              <a:ext uri="{FF2B5EF4-FFF2-40B4-BE49-F238E27FC236}">
                <a16:creationId xmlns:a16="http://schemas.microsoft.com/office/drawing/2014/main" id="{85202C15-554E-AF4D-80F6-886F2FD95F9F}"/>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7" name="TextBox 6">
            <a:extLst>
              <a:ext uri="{FF2B5EF4-FFF2-40B4-BE49-F238E27FC236}">
                <a16:creationId xmlns:a16="http://schemas.microsoft.com/office/drawing/2014/main" id="{1FE82D8F-9841-084D-B20A-89742894878A}"/>
              </a:ext>
            </a:extLst>
          </p:cNvPr>
          <p:cNvSpPr txBox="1"/>
          <p:nvPr/>
        </p:nvSpPr>
        <p:spPr>
          <a:xfrm>
            <a:off x="3208342" y="956231"/>
            <a:ext cx="5008679" cy="369332"/>
          </a:xfrm>
          <a:prstGeom prst="rect">
            <a:avLst/>
          </a:prstGeom>
          <a:noFill/>
        </p:spPr>
        <p:txBody>
          <a:bodyPr wrap="none" rtlCol="0">
            <a:spAutoFit/>
          </a:bodyPr>
          <a:lstStyle/>
          <a:p>
            <a:r>
              <a:rPr lang="en-US" dirty="0"/>
              <a:t>Population Age 65+ per 100 of Working Age (25-64)</a:t>
            </a:r>
          </a:p>
        </p:txBody>
      </p:sp>
      <p:sp>
        <p:nvSpPr>
          <p:cNvPr id="8" name="TextBox 7">
            <a:extLst>
              <a:ext uri="{FF2B5EF4-FFF2-40B4-BE49-F238E27FC236}">
                <a16:creationId xmlns:a16="http://schemas.microsoft.com/office/drawing/2014/main" id="{656F23E4-2487-F94D-9E39-056CF9A25681}"/>
              </a:ext>
            </a:extLst>
          </p:cNvPr>
          <p:cNvSpPr txBox="1"/>
          <p:nvPr/>
        </p:nvSpPr>
        <p:spPr>
          <a:xfrm>
            <a:off x="9547384" y="6560914"/>
            <a:ext cx="2069156" cy="276999"/>
          </a:xfrm>
          <a:prstGeom prst="rect">
            <a:avLst/>
          </a:prstGeom>
          <a:noFill/>
        </p:spPr>
        <p:txBody>
          <a:bodyPr wrap="none" rtlCol="0">
            <a:spAutoFit/>
          </a:bodyPr>
          <a:lstStyle/>
          <a:p>
            <a:r>
              <a:rPr lang="en-US" sz="1200" dirty="0"/>
              <a:t>Source: </a:t>
            </a:r>
            <a:r>
              <a:rPr lang="en-US" sz="1200" dirty="0" err="1"/>
              <a:t>Blau</a:t>
            </a:r>
            <a:r>
              <a:rPr lang="en-US" sz="1200" dirty="0"/>
              <a:t> &amp; Mackie (2017).</a:t>
            </a:r>
          </a:p>
        </p:txBody>
      </p:sp>
    </p:spTree>
    <p:extLst>
      <p:ext uri="{BB962C8B-B14F-4D97-AF65-F5344CB8AC3E}">
        <p14:creationId xmlns:p14="http://schemas.microsoft.com/office/powerpoint/2010/main" val="3529528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FD38-EE29-0B46-9A7F-53F46F33E4B8}"/>
              </a:ext>
            </a:extLst>
          </p:cNvPr>
          <p:cNvSpPr>
            <a:spLocks noGrp="1"/>
          </p:cNvSpPr>
          <p:nvPr>
            <p:ph type="title"/>
          </p:nvPr>
        </p:nvSpPr>
        <p:spPr>
          <a:xfrm>
            <a:off x="807720" y="0"/>
            <a:ext cx="10515600" cy="1325563"/>
          </a:xfrm>
        </p:spPr>
        <p:txBody>
          <a:bodyPr/>
          <a:lstStyle/>
          <a:p>
            <a:r>
              <a:rPr lang="en-US" dirty="0">
                <a:solidFill>
                  <a:schemeClr val="bg1"/>
                </a:solidFill>
              </a:rPr>
              <a:t>Bot</a:t>
            </a:r>
            <a:r>
              <a:rPr lang="en-US" dirty="0"/>
              <a:t>tom Line/Consensus of Estimates</a:t>
            </a:r>
          </a:p>
        </p:txBody>
      </p:sp>
      <p:sp>
        <p:nvSpPr>
          <p:cNvPr id="3" name="Content Placeholder 2">
            <a:extLst>
              <a:ext uri="{FF2B5EF4-FFF2-40B4-BE49-F238E27FC236}">
                <a16:creationId xmlns:a16="http://schemas.microsoft.com/office/drawing/2014/main" id="{38F5AE7C-6F2A-024C-906E-5FF43F4DC325}"/>
              </a:ext>
            </a:extLst>
          </p:cNvPr>
          <p:cNvSpPr>
            <a:spLocks noGrp="1"/>
          </p:cNvSpPr>
          <p:nvPr>
            <p:ph idx="1"/>
          </p:nvPr>
        </p:nvSpPr>
        <p:spPr/>
        <p:txBody>
          <a:bodyPr/>
          <a:lstStyle/>
          <a:p>
            <a:r>
              <a:rPr lang="en-US" dirty="0"/>
              <a:t>Federal level: fiscal impact is generally positive.</a:t>
            </a:r>
          </a:p>
          <a:p>
            <a:endParaRPr lang="en-US" dirty="0"/>
          </a:p>
          <a:p>
            <a:r>
              <a:rPr lang="en-US" dirty="0"/>
              <a:t>State and local level: typically negative fiscal impact.</a:t>
            </a:r>
          </a:p>
        </p:txBody>
      </p:sp>
      <p:sp>
        <p:nvSpPr>
          <p:cNvPr id="4" name="Slide Number Placeholder 3">
            <a:extLst>
              <a:ext uri="{FF2B5EF4-FFF2-40B4-BE49-F238E27FC236}">
                <a16:creationId xmlns:a16="http://schemas.microsoft.com/office/drawing/2014/main" id="{6CB44A18-E47E-BD47-8301-67DF6E5135D9}"/>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488468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85000" lnSpcReduction="20000"/>
          </a:bodyPr>
          <a:lstStyle/>
          <a:p>
            <a:r>
              <a:rPr lang="en-US" dirty="0"/>
              <a:t>Conventional wisdom:</a:t>
            </a:r>
          </a:p>
          <a:p>
            <a:pPr marL="0" indent="0">
              <a:buNone/>
            </a:pPr>
            <a:endParaRPr lang="en-US" dirty="0"/>
          </a:p>
          <a:p>
            <a:pPr lvl="1"/>
            <a:r>
              <a:rPr lang="en-US" dirty="0"/>
              <a:t>Immigrants commit crimes more frequently than do native 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the foreign born than US born.</a:t>
            </a:r>
          </a:p>
          <a:p>
            <a:pPr marL="0" indent="0">
              <a:buNone/>
            </a:pPr>
            <a:endParaRPr lang="en-US" dirty="0"/>
          </a:p>
          <a:p>
            <a:pPr lvl="1"/>
            <a:r>
              <a:rPr lang="en-US" dirty="0"/>
              <a:t>Neighborhoods with more immigrants have lower crime rates.</a:t>
            </a:r>
          </a:p>
          <a:p>
            <a:pPr lvl="1"/>
            <a:endParaRPr lang="en-US" dirty="0"/>
          </a:p>
          <a:p>
            <a:pPr lvl="1"/>
            <a:r>
              <a:rPr lang="en-US" dirty="0"/>
              <a:t>There is no evidence that deporting noncitizen </a:t>
            </a:r>
            <a:r>
              <a:rPr lang="en-US"/>
              <a:t>immigrants affects crime rates.</a:t>
            </a:r>
            <a:endParaRPr lang="en-US" dirty="0"/>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711619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22B-2790-864C-B049-D426D1214F33}"/>
              </a:ext>
            </a:extLst>
          </p:cNvPr>
          <p:cNvSpPr>
            <a:spLocks noGrp="1"/>
          </p:cNvSpPr>
          <p:nvPr>
            <p:ph type="title"/>
          </p:nvPr>
        </p:nvSpPr>
        <p:spPr>
          <a:xfrm>
            <a:off x="939800" y="0"/>
            <a:ext cx="10515600" cy="1325563"/>
          </a:xfrm>
        </p:spPr>
        <p:txBody>
          <a:bodyPr/>
          <a:lstStyle/>
          <a:p>
            <a:r>
              <a:rPr lang="en-US" dirty="0">
                <a:solidFill>
                  <a:schemeClr val="bg1"/>
                </a:solidFill>
              </a:rPr>
              <a:t>Cri</a:t>
            </a:r>
            <a:r>
              <a:rPr lang="en-US" dirty="0"/>
              <a:t>me: Incarceration Rates in California</a:t>
            </a:r>
          </a:p>
        </p:txBody>
      </p:sp>
      <p:pic>
        <p:nvPicPr>
          <p:cNvPr id="6" name="Content Placeholder 5" descr="A screenshot of a cell phone&#10;&#10;Description automatically generated">
            <a:extLst>
              <a:ext uri="{FF2B5EF4-FFF2-40B4-BE49-F238E27FC236}">
                <a16:creationId xmlns:a16="http://schemas.microsoft.com/office/drawing/2014/main" id="{0481BE87-BD3B-014D-B981-ABBAC28AEB85}"/>
              </a:ext>
            </a:extLst>
          </p:cNvPr>
          <p:cNvPicPr>
            <a:picLocks noGrp="1" noChangeAspect="1"/>
          </p:cNvPicPr>
          <p:nvPr>
            <p:ph idx="1"/>
          </p:nvPr>
        </p:nvPicPr>
        <p:blipFill>
          <a:blip r:embed="rId2" r:link="rId3"/>
          <a:stretch>
            <a:fillRect/>
          </a:stretch>
        </p:blipFill>
        <p:spPr>
          <a:xfrm>
            <a:off x="1455632" y="1325563"/>
            <a:ext cx="9280736" cy="4521689"/>
          </a:xfrm>
        </p:spPr>
      </p:pic>
      <p:sp>
        <p:nvSpPr>
          <p:cNvPr id="4" name="Slide Number Placeholder 3">
            <a:extLst>
              <a:ext uri="{FF2B5EF4-FFF2-40B4-BE49-F238E27FC236}">
                <a16:creationId xmlns:a16="http://schemas.microsoft.com/office/drawing/2014/main" id="{0792B877-9BD1-6444-928C-0066438FE6A6}"/>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7" name="TextBox 6">
            <a:extLst>
              <a:ext uri="{FF2B5EF4-FFF2-40B4-BE49-F238E27FC236}">
                <a16:creationId xmlns:a16="http://schemas.microsoft.com/office/drawing/2014/main" id="{AADF1F3E-4714-124F-8521-876E4795F2D6}"/>
              </a:ext>
            </a:extLst>
          </p:cNvPr>
          <p:cNvSpPr txBox="1"/>
          <p:nvPr/>
        </p:nvSpPr>
        <p:spPr>
          <a:xfrm>
            <a:off x="9272750" y="6456851"/>
            <a:ext cx="2182649" cy="276999"/>
          </a:xfrm>
          <a:prstGeom prst="rect">
            <a:avLst/>
          </a:prstGeom>
          <a:noFill/>
        </p:spPr>
        <p:txBody>
          <a:bodyPr wrap="square" rtlCol="0">
            <a:spAutoFit/>
          </a:bodyPr>
          <a:lstStyle/>
          <a:p>
            <a:r>
              <a:rPr lang="en-US" sz="1200" dirty="0"/>
              <a:t>Source: Butcher &amp; </a:t>
            </a:r>
            <a:r>
              <a:rPr lang="en-US" sz="1200" dirty="0" err="1"/>
              <a:t>Piehl</a:t>
            </a:r>
            <a:r>
              <a:rPr lang="en-US" sz="1200" dirty="0"/>
              <a:t> (2008).</a:t>
            </a:r>
          </a:p>
        </p:txBody>
      </p:sp>
    </p:spTree>
    <p:extLst>
      <p:ext uri="{BB962C8B-B14F-4D97-AF65-F5344CB8AC3E}">
        <p14:creationId xmlns:p14="http://schemas.microsoft.com/office/powerpoint/2010/main" val="641633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12C1-C6D7-4B43-9602-189F80AF1A2D}"/>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4F946F1A-DA04-D943-AE89-F0CB74DD3781}"/>
              </a:ext>
            </a:extLst>
          </p:cNvPr>
          <p:cNvSpPr>
            <a:spLocks noGrp="1"/>
          </p:cNvSpPr>
          <p:nvPr>
            <p:ph idx="1"/>
          </p:nvPr>
        </p:nvSpPr>
        <p:spPr/>
        <p:txBody>
          <a:bodyPr/>
          <a:lstStyle/>
          <a:p>
            <a:pPr>
              <a:spcAft>
                <a:spcPts val="1000"/>
              </a:spcAft>
            </a:pPr>
            <a:r>
              <a:rPr lang="en-US" dirty="0"/>
              <a:t>Immigration should be thought of as increasing the population of the United States.</a:t>
            </a:r>
          </a:p>
          <a:p>
            <a:pPr>
              <a:spcAft>
                <a:spcPts val="1000"/>
              </a:spcAft>
            </a:pPr>
            <a:r>
              <a:rPr lang="en-US" dirty="0"/>
              <a:t>This brings economic growth and opportunity, just as does increasing the native-born population.</a:t>
            </a:r>
          </a:p>
          <a:p>
            <a:pPr>
              <a:spcAft>
                <a:spcPts val="1000"/>
              </a:spcAft>
            </a:pPr>
            <a:r>
              <a:rPr lang="en-US" dirty="0"/>
              <a:t>Including unauthorized immigrants, the supply of low-skilled workers is increased</a:t>
            </a:r>
          </a:p>
          <a:p>
            <a:pPr lvl="1">
              <a:spcAft>
                <a:spcPts val="1000"/>
              </a:spcAft>
            </a:pPr>
            <a:r>
              <a:rPr lang="en-US" dirty="0"/>
              <a:t>This lowers the wages of low-skilled workers.</a:t>
            </a:r>
          </a:p>
          <a:p>
            <a:pPr lvl="1">
              <a:spcAft>
                <a:spcPts val="1000"/>
              </a:spcAft>
            </a:pPr>
            <a:r>
              <a:rPr lang="en-US" dirty="0"/>
              <a:t>But also increases labor force participation among highly skilled workers.</a:t>
            </a:r>
          </a:p>
        </p:txBody>
      </p:sp>
      <p:sp>
        <p:nvSpPr>
          <p:cNvPr id="4" name="Slide Number Placeholder 3">
            <a:extLst>
              <a:ext uri="{FF2B5EF4-FFF2-40B4-BE49-F238E27FC236}">
                <a16:creationId xmlns:a16="http://schemas.microsoft.com/office/drawing/2014/main" id="{C0F7256D-1FE7-6B41-8975-1BC961212B20}"/>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851475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808A-18FC-104A-A25D-21A92CE88D10}"/>
              </a:ext>
            </a:extLst>
          </p:cNvPr>
          <p:cNvSpPr>
            <a:spLocks noGrp="1"/>
          </p:cNvSpPr>
          <p:nvPr>
            <p:ph type="title"/>
          </p:nvPr>
        </p:nvSpPr>
        <p:spPr/>
        <p:txBody>
          <a:bodyPr/>
          <a:lstStyle/>
          <a:p>
            <a:r>
              <a:rPr lang="en-US" dirty="0">
                <a:solidFill>
                  <a:schemeClr val="bg1"/>
                </a:solidFill>
              </a:rPr>
              <a:t> Ab</a:t>
            </a:r>
            <a:r>
              <a:rPr lang="en-US" dirty="0"/>
              <a:t>out Conventional Wisdom</a:t>
            </a:r>
          </a:p>
        </p:txBody>
      </p:sp>
      <p:sp>
        <p:nvSpPr>
          <p:cNvPr id="3" name="Content Placeholder 2">
            <a:extLst>
              <a:ext uri="{FF2B5EF4-FFF2-40B4-BE49-F238E27FC236}">
                <a16:creationId xmlns:a16="http://schemas.microsoft.com/office/drawing/2014/main" id="{FBA29081-3A0B-9747-AC92-1940D5D67D70}"/>
              </a:ext>
            </a:extLst>
          </p:cNvPr>
          <p:cNvSpPr>
            <a:spLocks noGrp="1"/>
          </p:cNvSpPr>
          <p:nvPr>
            <p:ph idx="1"/>
          </p:nvPr>
        </p:nvSpPr>
        <p:spPr/>
        <p:txBody>
          <a:bodyPr>
            <a:normAutofit fontScale="92500" lnSpcReduction="10000"/>
          </a:bodyPr>
          <a:lstStyle/>
          <a:p>
            <a:r>
              <a:rPr lang="en-US" dirty="0"/>
              <a:t>Native-born unskilled workers</a:t>
            </a:r>
          </a:p>
          <a:p>
            <a:pPr lvl="1"/>
            <a:r>
              <a:rPr lang="en-US" dirty="0"/>
              <a:t>There is some negative impact on their wages.</a:t>
            </a:r>
          </a:p>
          <a:p>
            <a:pPr lvl="1"/>
            <a:r>
              <a:rPr lang="en-US" dirty="0"/>
              <a:t>But who wins and loses depend on the skill mix of immigrants; </a:t>
            </a:r>
          </a:p>
          <a:p>
            <a:pPr lvl="2"/>
            <a:r>
              <a:rPr lang="en-US" dirty="0"/>
              <a:t>when this skill mix changes, so do its effects.</a:t>
            </a:r>
          </a:p>
          <a:p>
            <a:r>
              <a:rPr lang="en-US" dirty="0"/>
              <a:t>Crime</a:t>
            </a:r>
          </a:p>
          <a:p>
            <a:pPr lvl="1"/>
            <a:r>
              <a:rPr lang="en-US" dirty="0"/>
              <a:t>Immigrants, both authorized and unauthorized, commit crimes at much lower rates than do native-born residents.</a:t>
            </a:r>
          </a:p>
          <a:p>
            <a:r>
              <a:rPr lang="en-US" dirty="0"/>
              <a:t>Government programs</a:t>
            </a:r>
          </a:p>
          <a:p>
            <a:pPr lvl="1"/>
            <a:r>
              <a:rPr lang="en-US" dirty="0"/>
              <a:t>Federal: immigrants are a source of revenue and stability for some important programs.</a:t>
            </a:r>
          </a:p>
          <a:p>
            <a:pPr lvl="1"/>
            <a:r>
              <a:rPr lang="en-US" dirty="0"/>
              <a:t>State and local: because education is funded at the local level, this can be a drain on local government coffers.</a:t>
            </a:r>
          </a:p>
        </p:txBody>
      </p:sp>
      <p:sp>
        <p:nvSpPr>
          <p:cNvPr id="4" name="Slide Number Placeholder 3">
            <a:extLst>
              <a:ext uri="{FF2B5EF4-FFF2-40B4-BE49-F238E27FC236}">
                <a16:creationId xmlns:a16="http://schemas.microsoft.com/office/drawing/2014/main" id="{C23BF033-5425-544B-9904-4A046FD563E8}"/>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911909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56920" y="0"/>
            <a:ext cx="10515600" cy="1325563"/>
          </a:xfrm>
        </p:spPr>
        <p:txBody>
          <a:bodyPr/>
          <a:lstStyle/>
          <a:p>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957927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bg1"/>
                </a:solidFill>
              </a:rPr>
              <a:t>Po</a:t>
            </a:r>
            <a:r>
              <a:rPr lang="en-US" dirty="0">
                <a:solidFill>
                  <a:schemeClr val="accent1">
                    <a:lumMod val="75000"/>
                  </a:schemeClr>
                </a:solidFill>
              </a:rPr>
              <a:t>licy Questions </a:t>
            </a:r>
            <a:endParaRPr lang="en-US" dirty="0"/>
          </a:p>
        </p:txBody>
      </p:sp>
      <p:sp>
        <p:nvSpPr>
          <p:cNvPr id="3" name="Content Placeholder 2"/>
          <p:cNvSpPr>
            <a:spLocks noGrp="1"/>
          </p:cNvSpPr>
          <p:nvPr>
            <p:ph idx="1"/>
          </p:nvPr>
        </p:nvSpPr>
        <p:spPr/>
        <p:txBody>
          <a:bodyPr/>
          <a:lstStyle/>
          <a:p>
            <a:pPr marL="0" indent="0">
              <a:buNone/>
            </a:pPr>
            <a:r>
              <a:rPr lang="en-US" dirty="0"/>
              <a:t>What about DACA (deferred action on childhood arrivals)?</a:t>
            </a:r>
          </a:p>
          <a:p>
            <a:pPr marL="0" indent="0">
              <a:buNone/>
            </a:pPr>
            <a:r>
              <a:rPr lang="en-US" dirty="0"/>
              <a:t>What about the border wall?</a:t>
            </a:r>
          </a:p>
          <a:p>
            <a:pPr marL="0"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256819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p:txBody>
          <a:bodyPr/>
          <a:lstStyle/>
          <a:p>
            <a:pPr>
              <a:spcAft>
                <a:spcPts val="1000"/>
              </a:spcAft>
            </a:pPr>
            <a:r>
              <a:rPr lang="en-US" dirty="0"/>
              <a:t>US Economy</a:t>
            </a:r>
          </a:p>
          <a:p>
            <a:pPr>
              <a:spcAft>
                <a:spcPts val="1000"/>
              </a:spcAft>
            </a:pPr>
            <a:r>
              <a:rPr lang="en-US" dirty="0"/>
              <a:t>Economic Inequality</a:t>
            </a:r>
          </a:p>
          <a:p>
            <a:pPr>
              <a:spcAft>
                <a:spcPts val="1000"/>
              </a:spcAft>
            </a:pPr>
            <a:r>
              <a:rPr lang="en-US" dirty="0"/>
              <a:t>Climate Change</a:t>
            </a:r>
          </a:p>
          <a:p>
            <a:pPr>
              <a:spcAft>
                <a:spcPts val="1000"/>
              </a:spcAft>
            </a:pPr>
            <a:r>
              <a:rPr lang="en-US" dirty="0"/>
              <a:t>US Social Policy</a:t>
            </a:r>
          </a:p>
          <a:p>
            <a:pPr>
              <a:spcAft>
                <a:spcPts val="1000"/>
              </a:spcAft>
            </a:pPr>
            <a:r>
              <a:rPr lang="en-US" dirty="0"/>
              <a:t>Trade and Globalization</a:t>
            </a:r>
          </a:p>
          <a:p>
            <a:pPr>
              <a:spcAft>
                <a:spcPts val="1000"/>
              </a:spcAft>
            </a:pPr>
            <a:r>
              <a:rPr lang="en-US" dirty="0"/>
              <a:t>Economic Mobility</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p:txBody>
          <a:bodyPr/>
          <a:lstStyle/>
          <a:p>
            <a:pPr>
              <a:spcAft>
                <a:spcPts val="1000"/>
              </a:spcAft>
            </a:pPr>
            <a:r>
              <a:rPr lang="en-US" dirty="0"/>
              <a:t>Trade Wars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a:t>Autonomous Vehicles</a:t>
            </a:r>
            <a:endParaRPr lang="en-US" dirty="0"/>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15340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Anna Maria </a:t>
            </a:r>
            <a:r>
              <a:rPr lang="en-US" dirty="0" err="1"/>
              <a:t>Mayda</a:t>
            </a:r>
            <a:r>
              <a:rPr lang="en-US" dirty="0"/>
              <a:t>, Georgetown University</a:t>
            </a:r>
          </a:p>
          <a:p>
            <a:pPr lvl="1"/>
            <a:r>
              <a:rPr lang="en-US" dirty="0"/>
              <a:t>Robert </a:t>
            </a:r>
            <a:r>
              <a:rPr lang="en-US" dirty="0" err="1"/>
              <a:t>Gitter</a:t>
            </a:r>
            <a:r>
              <a:rPr lang="en-US" dirty="0"/>
              <a:t>, Ohio Wesleyan University</a:t>
            </a:r>
          </a:p>
          <a:p>
            <a:pPr lvl="1"/>
            <a:r>
              <a:rPr lang="en-US" dirty="0"/>
              <a:t>Roger White, Whittier College</a:t>
            </a:r>
          </a:p>
          <a:p>
            <a:r>
              <a:rPr lang="en-US" dirty="0"/>
              <a:t>This slide deck was reviewed by:</a:t>
            </a:r>
          </a:p>
          <a:p>
            <a:pPr lvl="1"/>
            <a:r>
              <a:rPr lang="en-US" dirty="0"/>
              <a:t>Kirk Doran, Notre Dame</a:t>
            </a:r>
          </a:p>
          <a:p>
            <a:pPr lvl="1"/>
            <a:r>
              <a:rPr lang="en-US" dirty="0"/>
              <a:t>Ethan Lewis,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72572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5"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2626272" y="1325563"/>
            <a:ext cx="6939455" cy="4351338"/>
          </a:xfrm>
        </p:spPr>
        <p:txBody>
          <a:bodyPr/>
          <a:lstStyle/>
          <a:p>
            <a:r>
              <a:rPr lang="en-US" dirty="0"/>
              <a:t>What is immigration and why do people migrate?</a:t>
            </a:r>
          </a:p>
          <a:p>
            <a:r>
              <a:rPr lang="en-US" dirty="0"/>
              <a:t>History of immigration to the US</a:t>
            </a:r>
          </a:p>
          <a:p>
            <a:r>
              <a:rPr lang="en-US" dirty="0"/>
              <a:t>Economics of immigration</a:t>
            </a:r>
          </a:p>
        </p:txBody>
      </p:sp>
    </p:spTree>
    <p:extLst>
      <p:ext uri="{BB962C8B-B14F-4D97-AF65-F5344CB8AC3E}">
        <p14:creationId xmlns:p14="http://schemas.microsoft.com/office/powerpoint/2010/main" val="346619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BCA3-208F-9048-B728-01001099E19E}"/>
              </a:ext>
            </a:extLst>
          </p:cNvPr>
          <p:cNvSpPr>
            <a:spLocks noGrp="1"/>
          </p:cNvSpPr>
          <p:nvPr>
            <p:ph type="title"/>
          </p:nvPr>
        </p:nvSpPr>
        <p:spPr>
          <a:xfrm>
            <a:off x="796635" y="0"/>
            <a:ext cx="10515600" cy="1325563"/>
          </a:xfrm>
        </p:spPr>
        <p:txBody>
          <a:bodyPr/>
          <a:lstStyle/>
          <a:p>
            <a:r>
              <a:rPr lang="en-US" dirty="0">
                <a:solidFill>
                  <a:schemeClr val="bg1"/>
                </a:solidFill>
              </a:rPr>
              <a:t>Wh</a:t>
            </a:r>
            <a:r>
              <a:rPr lang="en-US" dirty="0"/>
              <a:t>at Is Immigration?</a:t>
            </a:r>
          </a:p>
        </p:txBody>
      </p:sp>
      <p:sp>
        <p:nvSpPr>
          <p:cNvPr id="3" name="Content Placeholder 2">
            <a:extLst>
              <a:ext uri="{FF2B5EF4-FFF2-40B4-BE49-F238E27FC236}">
                <a16:creationId xmlns:a16="http://schemas.microsoft.com/office/drawing/2014/main" id="{D718964F-F6A4-5048-91BE-A01656C2373A}"/>
              </a:ext>
            </a:extLst>
          </p:cNvPr>
          <p:cNvSpPr>
            <a:spLocks noGrp="1"/>
          </p:cNvSpPr>
          <p:nvPr>
            <p:ph idx="1"/>
          </p:nvPr>
        </p:nvSpPr>
        <p:spPr/>
        <p:txBody>
          <a:bodyPr/>
          <a:lstStyle/>
          <a:p>
            <a:r>
              <a:rPr lang="en-US" dirty="0"/>
              <a:t>Immigration </a:t>
            </a:r>
          </a:p>
          <a:p>
            <a:pPr lvl="1"/>
            <a:r>
              <a:rPr lang="en-US" dirty="0"/>
              <a:t>The action of coming to live in another country.</a:t>
            </a:r>
          </a:p>
          <a:p>
            <a:pPr marL="457200" lvl="1" indent="0">
              <a:buNone/>
            </a:pPr>
            <a:endParaRPr lang="en-US" dirty="0"/>
          </a:p>
          <a:p>
            <a:r>
              <a:rPr lang="en-US" dirty="0"/>
              <a:t>Emigration</a:t>
            </a:r>
          </a:p>
          <a:p>
            <a:pPr lvl="1"/>
            <a:r>
              <a:rPr lang="en-US" dirty="0"/>
              <a:t>The act of leaving one’s own country and going to live in another country.</a:t>
            </a:r>
          </a:p>
        </p:txBody>
      </p:sp>
      <p:sp>
        <p:nvSpPr>
          <p:cNvPr id="4" name="Slide Number Placeholder 3">
            <a:extLst>
              <a:ext uri="{FF2B5EF4-FFF2-40B4-BE49-F238E27FC236}">
                <a16:creationId xmlns:a16="http://schemas.microsoft.com/office/drawing/2014/main" id="{D10F694E-8301-714B-9EB0-7BF0435DA33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94277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BBC3-861E-4240-B598-FB235893172B}"/>
              </a:ext>
            </a:extLst>
          </p:cNvPr>
          <p:cNvSpPr>
            <a:spLocks noGrp="1"/>
          </p:cNvSpPr>
          <p:nvPr>
            <p:ph type="title"/>
          </p:nvPr>
        </p:nvSpPr>
        <p:spPr>
          <a:xfrm>
            <a:off x="810490" y="0"/>
            <a:ext cx="10515600" cy="1325563"/>
          </a:xfrm>
        </p:spPr>
        <p:txBody>
          <a:bodyPr/>
          <a:lstStyle/>
          <a:p>
            <a:r>
              <a:rPr lang="en-US" dirty="0">
                <a:solidFill>
                  <a:schemeClr val="bg1"/>
                </a:solidFill>
              </a:rPr>
              <a:t>Wh</a:t>
            </a:r>
            <a:r>
              <a:rPr lang="en-US" dirty="0"/>
              <a:t>y Do People Migrate?</a:t>
            </a:r>
          </a:p>
        </p:txBody>
      </p:sp>
      <p:sp>
        <p:nvSpPr>
          <p:cNvPr id="3" name="Content Placeholder 2">
            <a:extLst>
              <a:ext uri="{FF2B5EF4-FFF2-40B4-BE49-F238E27FC236}">
                <a16:creationId xmlns:a16="http://schemas.microsoft.com/office/drawing/2014/main" id="{08084408-2104-E34D-B595-37E67A3378EE}"/>
              </a:ext>
            </a:extLst>
          </p:cNvPr>
          <p:cNvSpPr>
            <a:spLocks noGrp="1"/>
          </p:cNvSpPr>
          <p:nvPr>
            <p:ph idx="1"/>
          </p:nvPr>
        </p:nvSpPr>
        <p:spPr/>
        <p:txBody>
          <a:bodyPr/>
          <a:lstStyle/>
          <a:p>
            <a:r>
              <a:rPr lang="en-US" dirty="0"/>
              <a:t>Push factors:</a:t>
            </a:r>
          </a:p>
          <a:p>
            <a:pPr lvl="1"/>
            <a:r>
              <a:rPr lang="en-US" dirty="0"/>
              <a:t>Economic dislocation, violence, population pressures, religious persecution, or denial of political rights.</a:t>
            </a:r>
          </a:p>
          <a:p>
            <a:r>
              <a:rPr lang="en-US" dirty="0"/>
              <a:t>Pull factors:</a:t>
            </a:r>
          </a:p>
          <a:p>
            <a:pPr lvl="1"/>
            <a:r>
              <a:rPr lang="en-US" dirty="0"/>
              <a:t>Potential for higher wages, job opportunities, and political or religious liberty, family unification.</a:t>
            </a:r>
          </a:p>
          <a:p>
            <a:r>
              <a:rPr lang="en-US" dirty="0"/>
              <a:t>Uneven development:</a:t>
            </a:r>
          </a:p>
          <a:p>
            <a:pPr lvl="1"/>
            <a:r>
              <a:rPr lang="en-US" dirty="0"/>
              <a:t>Disparities in income, standards of living, and the availability of jobs within and across societies.</a:t>
            </a:r>
          </a:p>
        </p:txBody>
      </p:sp>
      <p:sp>
        <p:nvSpPr>
          <p:cNvPr id="4" name="Slide Number Placeholder 3">
            <a:extLst>
              <a:ext uri="{FF2B5EF4-FFF2-40B4-BE49-F238E27FC236}">
                <a16:creationId xmlns:a16="http://schemas.microsoft.com/office/drawing/2014/main" id="{6965FE9B-ED4E-2A4A-BE5A-7A95D396078B}"/>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0ED6069E-1822-6B44-B03F-F23849135E46}"/>
              </a:ext>
            </a:extLst>
          </p:cNvPr>
          <p:cNvSpPr txBox="1"/>
          <p:nvPr/>
        </p:nvSpPr>
        <p:spPr>
          <a:xfrm>
            <a:off x="7868294" y="6456851"/>
            <a:ext cx="3770428" cy="276999"/>
          </a:xfrm>
          <a:prstGeom prst="rect">
            <a:avLst/>
          </a:prstGeom>
          <a:noFill/>
        </p:spPr>
        <p:txBody>
          <a:bodyPr wrap="square" rtlCol="0">
            <a:spAutoFit/>
          </a:bodyPr>
          <a:lstStyle/>
          <a:p>
            <a:r>
              <a:rPr lang="en-US" sz="1200" dirty="0"/>
              <a:t>Source: Gilder Lehrman Institute of American History.</a:t>
            </a:r>
          </a:p>
        </p:txBody>
      </p:sp>
    </p:spTree>
    <p:extLst>
      <p:ext uri="{BB962C8B-B14F-4D97-AF65-F5344CB8AC3E}">
        <p14:creationId xmlns:p14="http://schemas.microsoft.com/office/powerpoint/2010/main" val="224188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EC69-55E7-4A45-9CA0-3A49C1AA2ED5}"/>
              </a:ext>
            </a:extLst>
          </p:cNvPr>
          <p:cNvSpPr>
            <a:spLocks noGrp="1"/>
          </p:cNvSpPr>
          <p:nvPr>
            <p:ph type="title"/>
          </p:nvPr>
        </p:nvSpPr>
        <p:spPr>
          <a:xfrm>
            <a:off x="746760" y="0"/>
            <a:ext cx="10515600" cy="1325563"/>
          </a:xfrm>
        </p:spPr>
        <p:txBody>
          <a:bodyPr/>
          <a:lstStyle/>
          <a:p>
            <a:r>
              <a:rPr lang="en-US" dirty="0">
                <a:solidFill>
                  <a:schemeClr val="bg1"/>
                </a:solidFill>
              </a:rPr>
              <a:t>Hist</a:t>
            </a:r>
            <a:r>
              <a:rPr lang="en-US" dirty="0"/>
              <a:t>orical Trends in Authorized Immigration</a:t>
            </a:r>
          </a:p>
        </p:txBody>
      </p:sp>
      <p:pic>
        <p:nvPicPr>
          <p:cNvPr id="6" name="Content Placeholder 5" descr="A screenshot of a cell phone&#10;&#10;Description automatically generated">
            <a:extLst>
              <a:ext uri="{FF2B5EF4-FFF2-40B4-BE49-F238E27FC236}">
                <a16:creationId xmlns:a16="http://schemas.microsoft.com/office/drawing/2014/main" id="{13175C31-3680-2645-B6C4-F6A3F74638AD}"/>
              </a:ext>
            </a:extLst>
          </p:cNvPr>
          <p:cNvPicPr>
            <a:picLocks noGrp="1" noChangeAspect="1"/>
          </p:cNvPicPr>
          <p:nvPr>
            <p:ph idx="1"/>
          </p:nvPr>
        </p:nvPicPr>
        <p:blipFill>
          <a:blip r:embed="rId3" r:link="rId4"/>
          <a:stretch>
            <a:fillRect/>
          </a:stretch>
        </p:blipFill>
        <p:spPr>
          <a:xfrm>
            <a:off x="2639691" y="1149982"/>
            <a:ext cx="6912618" cy="5029200"/>
          </a:xfrm>
        </p:spPr>
      </p:pic>
      <p:sp>
        <p:nvSpPr>
          <p:cNvPr id="4" name="Slide Number Placeholder 3">
            <a:extLst>
              <a:ext uri="{FF2B5EF4-FFF2-40B4-BE49-F238E27FC236}">
                <a16:creationId xmlns:a16="http://schemas.microsoft.com/office/drawing/2014/main" id="{18D7EF5F-3CB5-9446-8305-021AD612A1F6}"/>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TextBox 6">
            <a:extLst>
              <a:ext uri="{FF2B5EF4-FFF2-40B4-BE49-F238E27FC236}">
                <a16:creationId xmlns:a16="http://schemas.microsoft.com/office/drawing/2014/main" id="{DB978E4D-56BD-C649-80AA-19D764C81147}"/>
              </a:ext>
            </a:extLst>
          </p:cNvPr>
          <p:cNvSpPr txBox="1"/>
          <p:nvPr/>
        </p:nvSpPr>
        <p:spPr>
          <a:xfrm>
            <a:off x="7518400" y="6456851"/>
            <a:ext cx="4137992" cy="276999"/>
          </a:xfrm>
          <a:prstGeom prst="rect">
            <a:avLst/>
          </a:prstGeom>
          <a:noFill/>
        </p:spPr>
        <p:txBody>
          <a:bodyPr wrap="none" rtlCol="0">
            <a:spAutoFit/>
          </a:bodyPr>
          <a:lstStyle/>
          <a:p>
            <a:r>
              <a:rPr lang="en-US" sz="1200" dirty="0"/>
              <a:t>https://</a:t>
            </a:r>
            <a:r>
              <a:rPr lang="en-US" sz="1200" dirty="0" err="1"/>
              <a:t>www.libertyellisfoundation.org</a:t>
            </a:r>
            <a:r>
              <a:rPr lang="en-US" sz="1200" dirty="0"/>
              <a:t>/immigration-timeline</a:t>
            </a:r>
          </a:p>
        </p:txBody>
      </p:sp>
    </p:spTree>
    <p:extLst>
      <p:ext uri="{BB962C8B-B14F-4D97-AF65-F5344CB8AC3E}">
        <p14:creationId xmlns:p14="http://schemas.microsoft.com/office/powerpoint/2010/main" val="67375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AB7-A5E8-CE4D-97B3-8A2280BC294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by Region</a:t>
            </a:r>
          </a:p>
        </p:txBody>
      </p:sp>
      <p:pic>
        <p:nvPicPr>
          <p:cNvPr id="6" name="Content Placeholder 5" descr="A screenshot of a cell phone&#10;&#10;Description automatically generated">
            <a:extLst>
              <a:ext uri="{FF2B5EF4-FFF2-40B4-BE49-F238E27FC236}">
                <a16:creationId xmlns:a16="http://schemas.microsoft.com/office/drawing/2014/main" id="{682B4530-9F77-C34E-AD19-151D3D9CBA80}"/>
              </a:ext>
            </a:extLst>
          </p:cNvPr>
          <p:cNvPicPr>
            <a:picLocks noGrp="1" noChangeAspect="1"/>
          </p:cNvPicPr>
          <p:nvPr>
            <p:ph idx="1"/>
          </p:nvPr>
        </p:nvPicPr>
        <p:blipFill>
          <a:blip r:embed="rId2" r:link="rId3"/>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48ECAA64-DF28-EA45-AEA2-21A31B19AF38}"/>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0942015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29639</TotalTime>
  <Words>2083</Words>
  <Application>Microsoft Macintosh PowerPoint</Application>
  <PresentationFormat>Widescreen</PresentationFormat>
  <Paragraphs>306</Paragraphs>
  <Slides>39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Courier New</vt:lpstr>
      <vt:lpstr>Lato</vt:lpstr>
      <vt:lpstr>Custom Design</vt:lpstr>
      <vt:lpstr>PowerPoint Presentation</vt:lpstr>
      <vt:lpstr> National Economic Education Delegation</vt:lpstr>
      <vt:lpstr>Who Are We?</vt:lpstr>
      <vt:lpstr>Credits and Disclaimer</vt:lpstr>
      <vt:lpstr>Outline</vt:lpstr>
      <vt:lpstr>What Is Immigration?</vt:lpstr>
      <vt:lpstr>Why Do People Migrate?</vt:lpstr>
      <vt:lpstr>Historical Trends in Authorized Immigration</vt:lpstr>
      <vt:lpstr> Authorized Immigration by Region</vt:lpstr>
      <vt:lpstr>Number of Immigrants and their Share of the total U.S. Population, 1850 -2019</vt:lpstr>
      <vt:lpstr> Immigrant Population in 2017</vt:lpstr>
      <vt:lpstr>U.S.  Unauthorized Immigration: Labor Force</vt:lpstr>
      <vt:lpstr>  Immigrant Deportations </vt:lpstr>
      <vt:lpstr>Unauthorized Immigration: 2012-2016</vt:lpstr>
      <vt:lpstr>Why Do We Care?  Economic Implications</vt:lpstr>
      <vt:lpstr>GDP: How Does This Work?</vt:lpstr>
      <vt:lpstr>Labor Market Implications: Complicated</vt:lpstr>
      <vt:lpstr>Labor Market Implications: General Principles</vt:lpstr>
      <vt:lpstr> CConsensus among Economists</vt:lpstr>
      <vt:lpstr>Labor Market Implications: The Surplus</vt:lpstr>
      <vt:lpstr>Labor Market Implications: Evidence of Surplus</vt:lpstr>
      <vt:lpstr>Recent Immigrants Are Less and More Educated</vt:lpstr>
      <vt:lpstr>Skilled Immigrants and Innovation</vt:lpstr>
      <vt:lpstr> Immigrants and Entrepreneurship</vt:lpstr>
      <vt:lpstr>PowerPoint Presentation</vt:lpstr>
      <vt:lpstr>Fortune 500: First- and Second-Generation Founders</vt:lpstr>
      <vt:lpstr> Immigration and Inequality: Summary</vt:lpstr>
      <vt:lpstr>Government Revenues versus Expenditures</vt:lpstr>
      <vt:lpstr>What Do We Know?</vt:lpstr>
      <vt:lpstr> Implications for Major Federal Programs</vt:lpstr>
      <vt:lpstr> Implications for Social Security</vt:lpstr>
      <vt:lpstr>Bottom Line/Consensus of Estimates</vt:lpstr>
      <vt:lpstr>Immigrants and Crime Rates</vt:lpstr>
      <vt:lpstr>Crime: Incarceration Rates in California</vt:lpstr>
      <vt:lpstr> Summary</vt:lpstr>
      <vt:lpstr> About Conventional Wisdom</vt:lpstr>
      <vt:lpstr>Thank you!</vt:lpstr>
      <vt:lpstr>  Policy Questions </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276</cp:revision>
  <cp:lastPrinted>2021-05-27T17:34:59Z</cp:lastPrinted>
  <dcterms:created xsi:type="dcterms:W3CDTF">2017-05-03T22:30:38Z</dcterms:created>
  <dcterms:modified xsi:type="dcterms:W3CDTF">2021-06-02T22:01:22Z</dcterms:modified>
</cp:coreProperties>
</file>