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4"/>
  </p:notesMasterIdLst>
  <p:sldIdLst>
    <p:sldId id="1069" r:id="rId2"/>
    <p:sldId id="3899" r:id="rId3"/>
    <p:sldId id="434" r:id="rId4"/>
    <p:sldId id="435" r:id="rId5"/>
    <p:sldId id="1089" r:id="rId6"/>
    <p:sldId id="327" r:id="rId7"/>
    <p:sldId id="3907" r:id="rId8"/>
    <p:sldId id="3928" r:id="rId9"/>
    <p:sldId id="3904" r:id="rId10"/>
    <p:sldId id="3906" r:id="rId11"/>
    <p:sldId id="3908" r:id="rId12"/>
    <p:sldId id="3905" r:id="rId13"/>
    <p:sldId id="3923" r:id="rId14"/>
    <p:sldId id="3919" r:id="rId15"/>
    <p:sldId id="3920" r:id="rId16"/>
    <p:sldId id="3924" r:id="rId17"/>
    <p:sldId id="3925" r:id="rId18"/>
    <p:sldId id="3926" r:id="rId19"/>
    <p:sldId id="3929" r:id="rId20"/>
    <p:sldId id="3927" r:id="rId21"/>
    <p:sldId id="329" r:id="rId22"/>
    <p:sldId id="3903"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94"/>
  </p:normalViewPr>
  <p:slideViewPr>
    <p:cSldViewPr snapToGrid="0" snapToObjects="1">
      <p:cViewPr varScale="1">
        <p:scale>
          <a:sx n="109" d="100"/>
          <a:sy n="109" d="100"/>
        </p:scale>
        <p:origin x="216" y="448"/>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sz="2800" dirty="0"/>
              <a:t>The  Fed's </a:t>
            </a:r>
            <a:r>
              <a:rPr lang="en-US" sz="2800"/>
              <a:t>Measure OF Inflation</a:t>
            </a:r>
            <a:endParaRPr lang="en-US" sz="2800" dirty="0"/>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6.8195216429521199E-2"/>
          <c:y val="0.10962580438866462"/>
          <c:w val="0.85538552385898603"/>
          <c:h val="0.74266220358533497"/>
        </c:manualLayout>
      </c:layout>
      <c:lineChart>
        <c:grouping val="standard"/>
        <c:varyColors val="0"/>
        <c:ser>
          <c:idx val="0"/>
          <c:order val="0"/>
          <c:tx>
            <c:v>Price Index for Personal Consumption, excl. Food and Energy</c:v>
          </c:tx>
          <c:spPr>
            <a:ln w="34925" cap="rnd">
              <a:solidFill>
                <a:schemeClr val="lt1"/>
              </a:solidFill>
              <a:round/>
            </a:ln>
            <a:effectLst>
              <a:outerShdw dist="25400" dir="2700000" algn="tl" rotWithShape="0">
                <a:schemeClr val="accent1"/>
              </a:outerShdw>
            </a:effectLst>
          </c:spPr>
          <c:marker>
            <c:symbol val="none"/>
          </c:marker>
          <c:dLbls>
            <c:delete val="1"/>
          </c:dLbls>
          <c:cat>
            <c:numRef>
              <c:f>'FRED Graph'!$A$24:$A$46</c:f>
              <c:numCache>
                <c:formatCode>[$-409]mmm\-yy;@</c:formatCode>
                <c:ptCount val="23"/>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formatCode="mmm\-yy">
                  <c:v>44521</c:v>
                </c:pt>
              </c:numCache>
            </c:numRef>
          </c:cat>
          <c:val>
            <c:numRef>
              <c:f>'FRED Graph'!$B$24:$B$46</c:f>
              <c:numCache>
                <c:formatCode>0.000</c:formatCode>
                <c:ptCount val="23"/>
                <c:pt idx="0">
                  <c:v>112.949</c:v>
                </c:pt>
                <c:pt idx="1">
                  <c:v>113.121</c:v>
                </c:pt>
                <c:pt idx="2">
                  <c:v>113.01300000000001</c:v>
                </c:pt>
                <c:pt idx="3">
                  <c:v>112.526</c:v>
                </c:pt>
                <c:pt idx="4">
                  <c:v>112.755</c:v>
                </c:pt>
                <c:pt idx="5">
                  <c:v>113.145</c:v>
                </c:pt>
                <c:pt idx="6">
                  <c:v>113.46599999999999</c:v>
                </c:pt>
                <c:pt idx="7">
                  <c:v>113.818</c:v>
                </c:pt>
                <c:pt idx="8">
                  <c:v>114.01900000000001</c:v>
                </c:pt>
                <c:pt idx="9">
                  <c:v>114.023</c:v>
                </c:pt>
                <c:pt idx="10">
                  <c:v>114.006</c:v>
                </c:pt>
                <c:pt idx="11">
                  <c:v>114.34099999999999</c:v>
                </c:pt>
                <c:pt idx="12">
                  <c:v>114.746</c:v>
                </c:pt>
                <c:pt idx="13">
                  <c:v>114.899</c:v>
                </c:pt>
                <c:pt idx="14">
                  <c:v>115.383</c:v>
                </c:pt>
                <c:pt idx="15">
                  <c:v>116.1</c:v>
                </c:pt>
                <c:pt idx="16">
                  <c:v>116.76600000000001</c:v>
                </c:pt>
                <c:pt idx="17">
                  <c:v>117.327</c:v>
                </c:pt>
                <c:pt idx="18">
                  <c:v>117.682</c:v>
                </c:pt>
                <c:pt idx="19">
                  <c:v>118.04900000000001</c:v>
                </c:pt>
                <c:pt idx="20">
                  <c:v>118.342</c:v>
                </c:pt>
                <c:pt idx="21">
                  <c:v>118.845</c:v>
                </c:pt>
                <c:pt idx="22">
                  <c:v>119.47</c:v>
                </c:pt>
              </c:numCache>
            </c:numRef>
          </c:val>
          <c:smooth val="0"/>
          <c:extLst>
            <c:ext xmlns:c16="http://schemas.microsoft.com/office/drawing/2014/chart" uri="{C3380CC4-5D6E-409C-BE32-E72D297353CC}">
              <c16:uniqueId val="{00000000-9830-4034-AB46-CE1DCDF45314}"/>
            </c:ext>
          </c:extLst>
        </c:ser>
        <c:ser>
          <c:idx val="1"/>
          <c:order val="1"/>
          <c:tx>
            <c:v>Fed's Target</c:v>
          </c:tx>
          <c:spPr>
            <a:ln w="34925" cap="rnd">
              <a:solidFill>
                <a:srgbClr val="FF0000"/>
              </a:solidFill>
              <a:round/>
            </a:ln>
            <a:effectLst>
              <a:outerShdw dist="25400" dir="2700000" algn="tl" rotWithShape="0">
                <a:schemeClr val="accent2"/>
              </a:outerShdw>
            </a:effectLst>
          </c:spPr>
          <c:marker>
            <c:symbol val="none"/>
          </c:marker>
          <c:dLbls>
            <c:delete val="1"/>
          </c:dLbls>
          <c:cat>
            <c:numRef>
              <c:f>'FRED Graph'!$A$24:$A$46</c:f>
              <c:numCache>
                <c:formatCode>[$-409]mmm\-yy;@</c:formatCode>
                <c:ptCount val="23"/>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formatCode="mmm\-yy">
                  <c:v>44521</c:v>
                </c:pt>
              </c:numCache>
            </c:numRef>
          </c:cat>
          <c:val>
            <c:numRef>
              <c:f>'FRED Graph'!$E$24:$E$46</c:f>
              <c:numCache>
                <c:formatCode>General</c:formatCode>
                <c:ptCount val="23"/>
                <c:pt idx="0" formatCode="0.000">
                  <c:v>112.949</c:v>
                </c:pt>
                <c:pt idx="1">
                  <c:v>113.13554445647058</c:v>
                </c:pt>
                <c:pt idx="2">
                  <c:v>113.32239700627746</c:v>
                </c:pt>
                <c:pt idx="3">
                  <c:v>113.5095581582618</c:v>
                </c:pt>
                <c:pt idx="4">
                  <c:v>113.69702842210521</c:v>
                </c:pt>
                <c:pt idx="5">
                  <c:v>113.88480830833105</c:v>
                </c:pt>
                <c:pt idx="6">
                  <c:v>114.07289832830585</c:v>
                </c:pt>
                <c:pt idx="7">
                  <c:v>114.26129899424073</c:v>
                </c:pt>
                <c:pt idx="8">
                  <c:v>114.45001081919274</c:v>
                </c:pt>
                <c:pt idx="9">
                  <c:v>114.63903431706629</c:v>
                </c:pt>
                <c:pt idx="10">
                  <c:v>114.82837000261455</c:v>
                </c:pt>
                <c:pt idx="11">
                  <c:v>115.01801839144085</c:v>
                </c:pt>
                <c:pt idx="12">
                  <c:v>115.20798000000006</c:v>
                </c:pt>
                <c:pt idx="13">
                  <c:v>115.39825534560006</c:v>
                </c:pt>
                <c:pt idx="14">
                  <c:v>115.58884494640307</c:v>
                </c:pt>
                <c:pt idx="15">
                  <c:v>115.7797493214271</c:v>
                </c:pt>
                <c:pt idx="16">
                  <c:v>115.97096899054739</c:v>
                </c:pt>
                <c:pt idx="17">
                  <c:v>116.16250447449775</c:v>
                </c:pt>
                <c:pt idx="18">
                  <c:v>116.35435629487206</c:v>
                </c:pt>
                <c:pt idx="19">
                  <c:v>116.54652497412563</c:v>
                </c:pt>
                <c:pt idx="20">
                  <c:v>116.73901103557668</c:v>
                </c:pt>
                <c:pt idx="21">
                  <c:v>116.93181500340769</c:v>
                </c:pt>
                <c:pt idx="22">
                  <c:v>117.12493740266692</c:v>
                </c:pt>
              </c:numCache>
            </c:numRef>
          </c:val>
          <c:smooth val="0"/>
          <c:extLst>
            <c:ext xmlns:c16="http://schemas.microsoft.com/office/drawing/2014/chart" uri="{C3380CC4-5D6E-409C-BE32-E72D297353CC}">
              <c16:uniqueId val="{00000001-9830-4034-AB46-CE1DCDF45314}"/>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92561824"/>
        <c:axId val="492566416"/>
      </c:lineChart>
      <c:dateAx>
        <c:axId val="492561824"/>
        <c:scaling>
          <c:orientation val="minMax"/>
        </c:scaling>
        <c:delete val="0"/>
        <c:axPos val="b"/>
        <c:numFmt formatCode="[$-409]mmm\-yy;@" sourceLinked="1"/>
        <c:majorTickMark val="out"/>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492566416"/>
        <c:crosses val="autoZero"/>
        <c:auto val="1"/>
        <c:lblOffset val="100"/>
        <c:baseTimeUnit val="months"/>
      </c:dateAx>
      <c:valAx>
        <c:axId val="492566416"/>
        <c:scaling>
          <c:orientation val="minMax"/>
          <c:max val="121"/>
          <c:min val="111"/>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492561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dirty="0"/>
              <a:t>Inflation and Expectations of Inflation</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Actual Inflation</c:v>
          </c:tx>
          <c:spPr>
            <a:ln w="28575" cap="rnd">
              <a:solidFill>
                <a:schemeClr val="accent1"/>
              </a:solidFill>
              <a:round/>
            </a:ln>
            <a:effectLst/>
          </c:spPr>
          <c:marker>
            <c:symbol val="none"/>
          </c:marker>
          <c:cat>
            <c:numRef>
              <c:f>'FRED Graph'!$A$12:$A$214</c:f>
              <c:numCache>
                <c:formatCode>yyyy\-mm\-dd</c:formatCode>
                <c:ptCount val="203"/>
                <c:pt idx="0">
                  <c:v>25934</c:v>
                </c:pt>
                <c:pt idx="1">
                  <c:v>26024</c:v>
                </c:pt>
                <c:pt idx="2">
                  <c:v>26115</c:v>
                </c:pt>
                <c:pt idx="3">
                  <c:v>26207</c:v>
                </c:pt>
                <c:pt idx="4">
                  <c:v>26299</c:v>
                </c:pt>
                <c:pt idx="5">
                  <c:v>26390</c:v>
                </c:pt>
                <c:pt idx="6">
                  <c:v>26481</c:v>
                </c:pt>
                <c:pt idx="7">
                  <c:v>26573</c:v>
                </c:pt>
                <c:pt idx="8">
                  <c:v>26665</c:v>
                </c:pt>
                <c:pt idx="9">
                  <c:v>26755</c:v>
                </c:pt>
                <c:pt idx="10">
                  <c:v>26846</c:v>
                </c:pt>
                <c:pt idx="11">
                  <c:v>26938</c:v>
                </c:pt>
                <c:pt idx="12">
                  <c:v>27030</c:v>
                </c:pt>
                <c:pt idx="13">
                  <c:v>27120</c:v>
                </c:pt>
                <c:pt idx="14">
                  <c:v>27211</c:v>
                </c:pt>
                <c:pt idx="15">
                  <c:v>27303</c:v>
                </c:pt>
                <c:pt idx="16">
                  <c:v>27395</c:v>
                </c:pt>
                <c:pt idx="17">
                  <c:v>27485</c:v>
                </c:pt>
                <c:pt idx="18">
                  <c:v>27576</c:v>
                </c:pt>
                <c:pt idx="19">
                  <c:v>27668</c:v>
                </c:pt>
                <c:pt idx="20">
                  <c:v>27760</c:v>
                </c:pt>
                <c:pt idx="21">
                  <c:v>27851</c:v>
                </c:pt>
                <c:pt idx="22">
                  <c:v>27942</c:v>
                </c:pt>
                <c:pt idx="23">
                  <c:v>28034</c:v>
                </c:pt>
                <c:pt idx="24">
                  <c:v>28126</c:v>
                </c:pt>
                <c:pt idx="25">
                  <c:v>28216</c:v>
                </c:pt>
                <c:pt idx="26">
                  <c:v>28307</c:v>
                </c:pt>
                <c:pt idx="27">
                  <c:v>28399</c:v>
                </c:pt>
                <c:pt idx="28">
                  <c:v>28491</c:v>
                </c:pt>
                <c:pt idx="29">
                  <c:v>28581</c:v>
                </c:pt>
                <c:pt idx="30">
                  <c:v>28672</c:v>
                </c:pt>
                <c:pt idx="31">
                  <c:v>28764</c:v>
                </c:pt>
                <c:pt idx="32">
                  <c:v>28856</c:v>
                </c:pt>
                <c:pt idx="33">
                  <c:v>28946</c:v>
                </c:pt>
                <c:pt idx="34">
                  <c:v>29037</c:v>
                </c:pt>
                <c:pt idx="35">
                  <c:v>29129</c:v>
                </c:pt>
                <c:pt idx="36">
                  <c:v>29221</c:v>
                </c:pt>
                <c:pt idx="37">
                  <c:v>29312</c:v>
                </c:pt>
                <c:pt idx="38">
                  <c:v>29403</c:v>
                </c:pt>
                <c:pt idx="39">
                  <c:v>29495</c:v>
                </c:pt>
                <c:pt idx="40">
                  <c:v>29587</c:v>
                </c:pt>
                <c:pt idx="41">
                  <c:v>29677</c:v>
                </c:pt>
                <c:pt idx="42">
                  <c:v>29768</c:v>
                </c:pt>
                <c:pt idx="43">
                  <c:v>29860</c:v>
                </c:pt>
                <c:pt idx="44">
                  <c:v>29952</c:v>
                </c:pt>
                <c:pt idx="45">
                  <c:v>30042</c:v>
                </c:pt>
                <c:pt idx="46">
                  <c:v>30133</c:v>
                </c:pt>
                <c:pt idx="47">
                  <c:v>30225</c:v>
                </c:pt>
                <c:pt idx="48">
                  <c:v>30317</c:v>
                </c:pt>
                <c:pt idx="49">
                  <c:v>30407</c:v>
                </c:pt>
                <c:pt idx="50">
                  <c:v>30498</c:v>
                </c:pt>
                <c:pt idx="51">
                  <c:v>30590</c:v>
                </c:pt>
                <c:pt idx="52">
                  <c:v>30682</c:v>
                </c:pt>
                <c:pt idx="53">
                  <c:v>30773</c:v>
                </c:pt>
                <c:pt idx="54">
                  <c:v>30864</c:v>
                </c:pt>
                <c:pt idx="55">
                  <c:v>30956</c:v>
                </c:pt>
                <c:pt idx="56">
                  <c:v>31048</c:v>
                </c:pt>
                <c:pt idx="57">
                  <c:v>31138</c:v>
                </c:pt>
                <c:pt idx="58">
                  <c:v>31229</c:v>
                </c:pt>
                <c:pt idx="59">
                  <c:v>31321</c:v>
                </c:pt>
                <c:pt idx="60">
                  <c:v>31413</c:v>
                </c:pt>
                <c:pt idx="61">
                  <c:v>31503</c:v>
                </c:pt>
                <c:pt idx="62">
                  <c:v>31594</c:v>
                </c:pt>
                <c:pt idx="63">
                  <c:v>31686</c:v>
                </c:pt>
                <c:pt idx="64">
                  <c:v>31778</c:v>
                </c:pt>
                <c:pt idx="65">
                  <c:v>31868</c:v>
                </c:pt>
                <c:pt idx="66">
                  <c:v>31959</c:v>
                </c:pt>
                <c:pt idx="67">
                  <c:v>32051</c:v>
                </c:pt>
                <c:pt idx="68">
                  <c:v>32143</c:v>
                </c:pt>
                <c:pt idx="69">
                  <c:v>32234</c:v>
                </c:pt>
                <c:pt idx="70">
                  <c:v>32325</c:v>
                </c:pt>
                <c:pt idx="71">
                  <c:v>32417</c:v>
                </c:pt>
                <c:pt idx="72">
                  <c:v>32509</c:v>
                </c:pt>
                <c:pt idx="73">
                  <c:v>32599</c:v>
                </c:pt>
                <c:pt idx="74">
                  <c:v>32690</c:v>
                </c:pt>
                <c:pt idx="75">
                  <c:v>32782</c:v>
                </c:pt>
                <c:pt idx="76">
                  <c:v>32874</c:v>
                </c:pt>
                <c:pt idx="77">
                  <c:v>32964</c:v>
                </c:pt>
                <c:pt idx="78">
                  <c:v>33055</c:v>
                </c:pt>
                <c:pt idx="79">
                  <c:v>33147</c:v>
                </c:pt>
                <c:pt idx="80">
                  <c:v>33239</c:v>
                </c:pt>
                <c:pt idx="81">
                  <c:v>33329</c:v>
                </c:pt>
                <c:pt idx="82">
                  <c:v>33420</c:v>
                </c:pt>
                <c:pt idx="83">
                  <c:v>33512</c:v>
                </c:pt>
                <c:pt idx="84">
                  <c:v>33604</c:v>
                </c:pt>
                <c:pt idx="85">
                  <c:v>33695</c:v>
                </c:pt>
                <c:pt idx="86">
                  <c:v>33786</c:v>
                </c:pt>
                <c:pt idx="87">
                  <c:v>33878</c:v>
                </c:pt>
                <c:pt idx="88">
                  <c:v>33970</c:v>
                </c:pt>
                <c:pt idx="89">
                  <c:v>34060</c:v>
                </c:pt>
                <c:pt idx="90">
                  <c:v>34151</c:v>
                </c:pt>
                <c:pt idx="91">
                  <c:v>34243</c:v>
                </c:pt>
                <c:pt idx="92">
                  <c:v>34335</c:v>
                </c:pt>
                <c:pt idx="93">
                  <c:v>34425</c:v>
                </c:pt>
                <c:pt idx="94">
                  <c:v>34516</c:v>
                </c:pt>
                <c:pt idx="95">
                  <c:v>34608</c:v>
                </c:pt>
                <c:pt idx="96">
                  <c:v>34700</c:v>
                </c:pt>
                <c:pt idx="97">
                  <c:v>34790</c:v>
                </c:pt>
                <c:pt idx="98">
                  <c:v>34881</c:v>
                </c:pt>
                <c:pt idx="99">
                  <c:v>34973</c:v>
                </c:pt>
                <c:pt idx="100">
                  <c:v>35065</c:v>
                </c:pt>
                <c:pt idx="101">
                  <c:v>35156</c:v>
                </c:pt>
                <c:pt idx="102">
                  <c:v>35247</c:v>
                </c:pt>
                <c:pt idx="103">
                  <c:v>35339</c:v>
                </c:pt>
                <c:pt idx="104">
                  <c:v>35431</c:v>
                </c:pt>
                <c:pt idx="105">
                  <c:v>35521</c:v>
                </c:pt>
                <c:pt idx="106">
                  <c:v>35612</c:v>
                </c:pt>
                <c:pt idx="107">
                  <c:v>35704</c:v>
                </c:pt>
                <c:pt idx="108">
                  <c:v>35796</c:v>
                </c:pt>
                <c:pt idx="109">
                  <c:v>35886</c:v>
                </c:pt>
                <c:pt idx="110">
                  <c:v>35977</c:v>
                </c:pt>
                <c:pt idx="111">
                  <c:v>36069</c:v>
                </c:pt>
                <c:pt idx="112">
                  <c:v>36161</c:v>
                </c:pt>
                <c:pt idx="113">
                  <c:v>36251</c:v>
                </c:pt>
                <c:pt idx="114">
                  <c:v>36342</c:v>
                </c:pt>
                <c:pt idx="115">
                  <c:v>36434</c:v>
                </c:pt>
                <c:pt idx="116">
                  <c:v>36526</c:v>
                </c:pt>
                <c:pt idx="117">
                  <c:v>36617</c:v>
                </c:pt>
                <c:pt idx="118">
                  <c:v>36708</c:v>
                </c:pt>
                <c:pt idx="119">
                  <c:v>36800</c:v>
                </c:pt>
                <c:pt idx="120">
                  <c:v>36892</c:v>
                </c:pt>
                <c:pt idx="121">
                  <c:v>36982</c:v>
                </c:pt>
                <c:pt idx="122">
                  <c:v>37073</c:v>
                </c:pt>
                <c:pt idx="123">
                  <c:v>37165</c:v>
                </c:pt>
                <c:pt idx="124">
                  <c:v>37257</c:v>
                </c:pt>
                <c:pt idx="125">
                  <c:v>37347</c:v>
                </c:pt>
                <c:pt idx="126">
                  <c:v>37438</c:v>
                </c:pt>
                <c:pt idx="127">
                  <c:v>37530</c:v>
                </c:pt>
                <c:pt idx="128">
                  <c:v>37622</c:v>
                </c:pt>
                <c:pt idx="129">
                  <c:v>37712</c:v>
                </c:pt>
                <c:pt idx="130">
                  <c:v>37803</c:v>
                </c:pt>
                <c:pt idx="131">
                  <c:v>37895</c:v>
                </c:pt>
                <c:pt idx="132">
                  <c:v>37987</c:v>
                </c:pt>
                <c:pt idx="133">
                  <c:v>38078</c:v>
                </c:pt>
                <c:pt idx="134">
                  <c:v>38169</c:v>
                </c:pt>
                <c:pt idx="135">
                  <c:v>38261</c:v>
                </c:pt>
                <c:pt idx="136">
                  <c:v>38353</c:v>
                </c:pt>
                <c:pt idx="137">
                  <c:v>38443</c:v>
                </c:pt>
                <c:pt idx="138">
                  <c:v>38534</c:v>
                </c:pt>
                <c:pt idx="139">
                  <c:v>38626</c:v>
                </c:pt>
                <c:pt idx="140">
                  <c:v>38718</c:v>
                </c:pt>
                <c:pt idx="141">
                  <c:v>38808</c:v>
                </c:pt>
                <c:pt idx="142">
                  <c:v>38899</c:v>
                </c:pt>
                <c:pt idx="143">
                  <c:v>38991</c:v>
                </c:pt>
                <c:pt idx="144">
                  <c:v>39083</c:v>
                </c:pt>
                <c:pt idx="145">
                  <c:v>39173</c:v>
                </c:pt>
                <c:pt idx="146">
                  <c:v>39264</c:v>
                </c:pt>
                <c:pt idx="147">
                  <c:v>39356</c:v>
                </c:pt>
                <c:pt idx="148">
                  <c:v>39448</c:v>
                </c:pt>
                <c:pt idx="149">
                  <c:v>39539</c:v>
                </c:pt>
                <c:pt idx="150">
                  <c:v>39630</c:v>
                </c:pt>
                <c:pt idx="151">
                  <c:v>39722</c:v>
                </c:pt>
                <c:pt idx="152">
                  <c:v>39814</c:v>
                </c:pt>
                <c:pt idx="153">
                  <c:v>39904</c:v>
                </c:pt>
                <c:pt idx="154">
                  <c:v>39995</c:v>
                </c:pt>
                <c:pt idx="155">
                  <c:v>40087</c:v>
                </c:pt>
                <c:pt idx="156">
                  <c:v>40179</c:v>
                </c:pt>
                <c:pt idx="157">
                  <c:v>40269</c:v>
                </c:pt>
                <c:pt idx="158">
                  <c:v>40360</c:v>
                </c:pt>
                <c:pt idx="159">
                  <c:v>40452</c:v>
                </c:pt>
                <c:pt idx="160">
                  <c:v>40544</c:v>
                </c:pt>
                <c:pt idx="161">
                  <c:v>40634</c:v>
                </c:pt>
                <c:pt idx="162">
                  <c:v>40725</c:v>
                </c:pt>
                <c:pt idx="163">
                  <c:v>40817</c:v>
                </c:pt>
                <c:pt idx="164">
                  <c:v>40909</c:v>
                </c:pt>
                <c:pt idx="165">
                  <c:v>41000</c:v>
                </c:pt>
                <c:pt idx="166">
                  <c:v>41091</c:v>
                </c:pt>
                <c:pt idx="167">
                  <c:v>41183</c:v>
                </c:pt>
                <c:pt idx="168">
                  <c:v>41275</c:v>
                </c:pt>
                <c:pt idx="169">
                  <c:v>41365</c:v>
                </c:pt>
                <c:pt idx="170">
                  <c:v>41456</c:v>
                </c:pt>
                <c:pt idx="171">
                  <c:v>41548</c:v>
                </c:pt>
                <c:pt idx="172">
                  <c:v>41640</c:v>
                </c:pt>
                <c:pt idx="173">
                  <c:v>41730</c:v>
                </c:pt>
                <c:pt idx="174">
                  <c:v>41821</c:v>
                </c:pt>
                <c:pt idx="175">
                  <c:v>41913</c:v>
                </c:pt>
                <c:pt idx="176">
                  <c:v>42005</c:v>
                </c:pt>
                <c:pt idx="177">
                  <c:v>42095</c:v>
                </c:pt>
                <c:pt idx="178">
                  <c:v>42186</c:v>
                </c:pt>
                <c:pt idx="179">
                  <c:v>42278</c:v>
                </c:pt>
                <c:pt idx="180">
                  <c:v>42370</c:v>
                </c:pt>
                <c:pt idx="181">
                  <c:v>42461</c:v>
                </c:pt>
                <c:pt idx="182">
                  <c:v>42552</c:v>
                </c:pt>
                <c:pt idx="183">
                  <c:v>42644</c:v>
                </c:pt>
                <c:pt idx="184">
                  <c:v>42736</c:v>
                </c:pt>
                <c:pt idx="185">
                  <c:v>42826</c:v>
                </c:pt>
                <c:pt idx="186">
                  <c:v>42917</c:v>
                </c:pt>
                <c:pt idx="187">
                  <c:v>43009</c:v>
                </c:pt>
                <c:pt idx="188">
                  <c:v>43101</c:v>
                </c:pt>
                <c:pt idx="189">
                  <c:v>43191</c:v>
                </c:pt>
                <c:pt idx="190">
                  <c:v>43282</c:v>
                </c:pt>
                <c:pt idx="191">
                  <c:v>43374</c:v>
                </c:pt>
                <c:pt idx="192">
                  <c:v>43466</c:v>
                </c:pt>
                <c:pt idx="193">
                  <c:v>43556</c:v>
                </c:pt>
                <c:pt idx="194">
                  <c:v>43647</c:v>
                </c:pt>
                <c:pt idx="195">
                  <c:v>43739</c:v>
                </c:pt>
                <c:pt idx="196">
                  <c:v>43831</c:v>
                </c:pt>
                <c:pt idx="197">
                  <c:v>43922</c:v>
                </c:pt>
                <c:pt idx="198">
                  <c:v>44013</c:v>
                </c:pt>
                <c:pt idx="199">
                  <c:v>44105</c:v>
                </c:pt>
                <c:pt idx="200">
                  <c:v>44197</c:v>
                </c:pt>
                <c:pt idx="201">
                  <c:v>44287</c:v>
                </c:pt>
                <c:pt idx="202">
                  <c:v>44378</c:v>
                </c:pt>
              </c:numCache>
            </c:numRef>
          </c:cat>
          <c:val>
            <c:numRef>
              <c:f>'FRED Graph'!$B$12:$B$213</c:f>
              <c:numCache>
                <c:formatCode>0.0</c:formatCode>
                <c:ptCount val="202"/>
                <c:pt idx="0">
                  <c:v>5.1505200000000002</c:v>
                </c:pt>
                <c:pt idx="1">
                  <c:v>5.0645199999999999</c:v>
                </c:pt>
                <c:pt idx="2">
                  <c:v>5.2712899999999996</c:v>
                </c:pt>
                <c:pt idx="3">
                  <c:v>4.76586</c:v>
                </c:pt>
                <c:pt idx="4">
                  <c:v>4.7670199999999996</c:v>
                </c:pt>
                <c:pt idx="5">
                  <c:v>4.0536099999999999</c:v>
                </c:pt>
                <c:pt idx="6">
                  <c:v>3.9892799999999999</c:v>
                </c:pt>
                <c:pt idx="7">
                  <c:v>4.4438800000000001</c:v>
                </c:pt>
                <c:pt idx="8">
                  <c:v>4.0662599999999998</c:v>
                </c:pt>
                <c:pt idx="9">
                  <c:v>5.0124599999999999</c:v>
                </c:pt>
                <c:pt idx="10">
                  <c:v>6.0421199999999997</c:v>
                </c:pt>
                <c:pt idx="11">
                  <c:v>6.7935999999999996</c:v>
                </c:pt>
                <c:pt idx="12">
                  <c:v>7.5683999999999996</c:v>
                </c:pt>
                <c:pt idx="13">
                  <c:v>8.4422999999999995</c:v>
                </c:pt>
                <c:pt idx="14">
                  <c:v>9.4893999999999998</c:v>
                </c:pt>
                <c:pt idx="15">
                  <c:v>10.507999999999999</c:v>
                </c:pt>
                <c:pt idx="16">
                  <c:v>10.92648</c:v>
                </c:pt>
                <c:pt idx="17">
                  <c:v>9.9775700000000001</c:v>
                </c:pt>
                <c:pt idx="18">
                  <c:v>8.7335799999999999</c:v>
                </c:pt>
                <c:pt idx="19">
                  <c:v>7.3936799999999998</c:v>
                </c:pt>
                <c:pt idx="20">
                  <c:v>6.1170799999999996</c:v>
                </c:pt>
                <c:pt idx="21">
                  <c:v>5.6172899999999997</c:v>
                </c:pt>
                <c:pt idx="22">
                  <c:v>5.1239299999999997</c:v>
                </c:pt>
                <c:pt idx="23">
                  <c:v>5.24648</c:v>
                </c:pt>
                <c:pt idx="24">
                  <c:v>5.8233199999999998</c:v>
                </c:pt>
                <c:pt idx="25">
                  <c:v>6.2450599999999996</c:v>
                </c:pt>
                <c:pt idx="26">
                  <c:v>6.1662800000000004</c:v>
                </c:pt>
                <c:pt idx="27">
                  <c:v>6.5502900000000004</c:v>
                </c:pt>
                <c:pt idx="28">
                  <c:v>6.3867000000000003</c:v>
                </c:pt>
                <c:pt idx="29">
                  <c:v>6.9129699999999996</c:v>
                </c:pt>
                <c:pt idx="30">
                  <c:v>7.4205899999999998</c:v>
                </c:pt>
                <c:pt idx="31">
                  <c:v>7.3029799999999998</c:v>
                </c:pt>
                <c:pt idx="32">
                  <c:v>7.6913900000000002</c:v>
                </c:pt>
                <c:pt idx="33">
                  <c:v>8.2581699999999998</c:v>
                </c:pt>
                <c:pt idx="34">
                  <c:v>8.7784099999999992</c:v>
                </c:pt>
                <c:pt idx="35">
                  <c:v>8.5745799999999992</c:v>
                </c:pt>
                <c:pt idx="36">
                  <c:v>8.8715700000000002</c:v>
                </c:pt>
                <c:pt idx="37">
                  <c:v>8.7971400000000006</c:v>
                </c:pt>
                <c:pt idx="38">
                  <c:v>8.8495399999999993</c:v>
                </c:pt>
                <c:pt idx="39">
                  <c:v>9.6495599999999992</c:v>
                </c:pt>
                <c:pt idx="40">
                  <c:v>10.22153</c:v>
                </c:pt>
                <c:pt idx="41">
                  <c:v>9.7949999999999999</c:v>
                </c:pt>
                <c:pt idx="42">
                  <c:v>9.4146599999999996</c:v>
                </c:pt>
                <c:pt idx="43">
                  <c:v>8.4795200000000008</c:v>
                </c:pt>
                <c:pt idx="44">
                  <c:v>7.1512799999999999</c:v>
                </c:pt>
                <c:pt idx="45">
                  <c:v>6.4333099999999996</c:v>
                </c:pt>
                <c:pt idx="46">
                  <c:v>5.9501299999999997</c:v>
                </c:pt>
                <c:pt idx="47">
                  <c:v>5.2293799999999999</c:v>
                </c:pt>
                <c:pt idx="48">
                  <c:v>4.5839499999999997</c:v>
                </c:pt>
                <c:pt idx="49">
                  <c:v>4.0097100000000001</c:v>
                </c:pt>
                <c:pt idx="50">
                  <c:v>3.64453</c:v>
                </c:pt>
                <c:pt idx="51">
                  <c:v>3.35961</c:v>
                </c:pt>
                <c:pt idx="52">
                  <c:v>3.6242000000000001</c:v>
                </c:pt>
                <c:pt idx="53">
                  <c:v>3.7402799999999998</c:v>
                </c:pt>
                <c:pt idx="54">
                  <c:v>3.5622500000000001</c:v>
                </c:pt>
                <c:pt idx="55">
                  <c:v>3.55091</c:v>
                </c:pt>
                <c:pt idx="56">
                  <c:v>3.52658</c:v>
                </c:pt>
                <c:pt idx="57">
                  <c:v>3.3089499999999998</c:v>
                </c:pt>
                <c:pt idx="58">
                  <c:v>3.01606</c:v>
                </c:pt>
                <c:pt idx="59">
                  <c:v>2.8236400000000001</c:v>
                </c:pt>
                <c:pt idx="60">
                  <c:v>2.3234599999999999</c:v>
                </c:pt>
                <c:pt idx="61">
                  <c:v>2.05382</c:v>
                </c:pt>
                <c:pt idx="62">
                  <c:v>1.8583000000000001</c:v>
                </c:pt>
                <c:pt idx="63">
                  <c:v>1.84324</c:v>
                </c:pt>
                <c:pt idx="64">
                  <c:v>1.9833400000000001</c:v>
                </c:pt>
                <c:pt idx="65">
                  <c:v>2.3023799999999999</c:v>
                </c:pt>
                <c:pt idx="66">
                  <c:v>2.6555599999999999</c:v>
                </c:pt>
                <c:pt idx="67">
                  <c:v>2.9129499999999999</c:v>
                </c:pt>
                <c:pt idx="68">
                  <c:v>3.0653899999999998</c:v>
                </c:pt>
                <c:pt idx="69">
                  <c:v>3.35223</c:v>
                </c:pt>
                <c:pt idx="70">
                  <c:v>3.8016000000000001</c:v>
                </c:pt>
                <c:pt idx="71">
                  <c:v>3.87174</c:v>
                </c:pt>
                <c:pt idx="72">
                  <c:v>4.1372</c:v>
                </c:pt>
                <c:pt idx="73">
                  <c:v>4.2322600000000001</c:v>
                </c:pt>
                <c:pt idx="74">
                  <c:v>3.7540499999999999</c:v>
                </c:pt>
                <c:pt idx="75">
                  <c:v>3.59748</c:v>
                </c:pt>
                <c:pt idx="76">
                  <c:v>3.6345200000000002</c:v>
                </c:pt>
                <c:pt idx="77">
                  <c:v>3.6909100000000001</c:v>
                </c:pt>
                <c:pt idx="78">
                  <c:v>3.8210199999999999</c:v>
                </c:pt>
                <c:pt idx="79">
                  <c:v>3.85425</c:v>
                </c:pt>
                <c:pt idx="80">
                  <c:v>3.7525499999999998</c:v>
                </c:pt>
                <c:pt idx="81">
                  <c:v>3.3561899999999998</c:v>
                </c:pt>
                <c:pt idx="82">
                  <c:v>3.2784399999999998</c:v>
                </c:pt>
                <c:pt idx="83">
                  <c:v>3.1237599999999999</c:v>
                </c:pt>
                <c:pt idx="84">
                  <c:v>2.5031099999999999</c:v>
                </c:pt>
                <c:pt idx="85">
                  <c:v>2.3681800000000002</c:v>
                </c:pt>
                <c:pt idx="86">
                  <c:v>2.0710099999999998</c:v>
                </c:pt>
                <c:pt idx="87">
                  <c:v>2.1671800000000001</c:v>
                </c:pt>
                <c:pt idx="88">
                  <c:v>2.35921</c:v>
                </c:pt>
                <c:pt idx="89">
                  <c:v>2.3534899999999999</c:v>
                </c:pt>
                <c:pt idx="90">
                  <c:v>2.4611399999999999</c:v>
                </c:pt>
                <c:pt idx="91">
                  <c:v>2.3154599999999999</c:v>
                </c:pt>
                <c:pt idx="92">
                  <c:v>2.23176</c:v>
                </c:pt>
                <c:pt idx="93">
                  <c:v>2.1177199999999998</c:v>
                </c:pt>
                <c:pt idx="94">
                  <c:v>2.0961500000000002</c:v>
                </c:pt>
                <c:pt idx="95">
                  <c:v>2.09341</c:v>
                </c:pt>
                <c:pt idx="96">
                  <c:v>2.15842</c:v>
                </c:pt>
                <c:pt idx="97">
                  <c:v>2.1558000000000002</c:v>
                </c:pt>
                <c:pt idx="98">
                  <c:v>2.07362</c:v>
                </c:pt>
                <c:pt idx="99">
                  <c:v>2.0121699999999998</c:v>
                </c:pt>
                <c:pt idx="100">
                  <c:v>1.95021</c:v>
                </c:pt>
                <c:pt idx="101">
                  <c:v>1.88273</c:v>
                </c:pt>
                <c:pt idx="102">
                  <c:v>1.71526</c:v>
                </c:pt>
                <c:pt idx="103">
                  <c:v>1.7684899999999999</c:v>
                </c:pt>
                <c:pt idx="104">
                  <c:v>1.88514</c:v>
                </c:pt>
                <c:pt idx="105">
                  <c:v>1.6699600000000001</c:v>
                </c:pt>
                <c:pt idx="106">
                  <c:v>1.7784199999999999</c:v>
                </c:pt>
                <c:pt idx="107">
                  <c:v>1.5696000000000001</c:v>
                </c:pt>
                <c:pt idx="108">
                  <c:v>1.11554</c:v>
                </c:pt>
                <c:pt idx="109">
                  <c:v>1.1498600000000001</c:v>
                </c:pt>
                <c:pt idx="110">
                  <c:v>1.1454200000000001</c:v>
                </c:pt>
                <c:pt idx="111">
                  <c:v>1.0914900000000001</c:v>
                </c:pt>
                <c:pt idx="112">
                  <c:v>1.2661199999999999</c:v>
                </c:pt>
                <c:pt idx="113">
                  <c:v>1.41015</c:v>
                </c:pt>
                <c:pt idx="114">
                  <c:v>1.3359000000000001</c:v>
                </c:pt>
                <c:pt idx="115">
                  <c:v>1.61659</c:v>
                </c:pt>
                <c:pt idx="116">
                  <c:v>1.96509</c:v>
                </c:pt>
                <c:pt idx="117">
                  <c:v>2.21319</c:v>
                </c:pt>
                <c:pt idx="118">
                  <c:v>2.4483199999999998</c:v>
                </c:pt>
                <c:pt idx="119">
                  <c:v>2.4374099999999999</c:v>
                </c:pt>
                <c:pt idx="120">
                  <c:v>2.43059</c:v>
                </c:pt>
                <c:pt idx="121">
                  <c:v>2.4120300000000001</c:v>
                </c:pt>
                <c:pt idx="122">
                  <c:v>2.2141099999999998</c:v>
                </c:pt>
                <c:pt idx="123">
                  <c:v>1.97936</c:v>
                </c:pt>
                <c:pt idx="124">
                  <c:v>1.64137</c:v>
                </c:pt>
                <c:pt idx="125">
                  <c:v>1.38043</c:v>
                </c:pt>
                <c:pt idx="126">
                  <c:v>1.47024</c:v>
                </c:pt>
                <c:pt idx="127">
                  <c:v>1.73542</c:v>
                </c:pt>
                <c:pt idx="128">
                  <c:v>1.9141999999999999</c:v>
                </c:pt>
                <c:pt idx="129">
                  <c:v>1.9119699999999999</c:v>
                </c:pt>
                <c:pt idx="130">
                  <c:v>1.99963</c:v>
                </c:pt>
                <c:pt idx="131">
                  <c:v>2.04311</c:v>
                </c:pt>
                <c:pt idx="132">
                  <c:v>2.2543099999999998</c:v>
                </c:pt>
                <c:pt idx="133">
                  <c:v>2.72201</c:v>
                </c:pt>
                <c:pt idx="134">
                  <c:v>2.7974299999999999</c:v>
                </c:pt>
                <c:pt idx="135">
                  <c:v>2.9581900000000001</c:v>
                </c:pt>
                <c:pt idx="136">
                  <c:v>3.0493399999999999</c:v>
                </c:pt>
                <c:pt idx="137">
                  <c:v>2.9712299999999998</c:v>
                </c:pt>
                <c:pt idx="138">
                  <c:v>3.2451099999999999</c:v>
                </c:pt>
                <c:pt idx="139">
                  <c:v>3.28152</c:v>
                </c:pt>
                <c:pt idx="140">
                  <c:v>3.1880000000000002</c:v>
                </c:pt>
                <c:pt idx="141">
                  <c:v>3.3517100000000002</c:v>
                </c:pt>
                <c:pt idx="142">
                  <c:v>3.1345000000000001</c:v>
                </c:pt>
                <c:pt idx="143">
                  <c:v>2.6897700000000002</c:v>
                </c:pt>
                <c:pt idx="144">
                  <c:v>2.9471799999999999</c:v>
                </c:pt>
                <c:pt idx="145">
                  <c:v>2.7248700000000001</c:v>
                </c:pt>
                <c:pt idx="146">
                  <c:v>2.5434600000000001</c:v>
                </c:pt>
                <c:pt idx="147">
                  <c:v>2.5944400000000001</c:v>
                </c:pt>
                <c:pt idx="148">
                  <c:v>1.97773</c:v>
                </c:pt>
                <c:pt idx="149">
                  <c:v>1.8139400000000001</c:v>
                </c:pt>
                <c:pt idx="150">
                  <c:v>2.05219</c:v>
                </c:pt>
                <c:pt idx="151">
                  <c:v>1.8614999999999999</c:v>
                </c:pt>
                <c:pt idx="152">
                  <c:v>1.4559299999999999</c:v>
                </c:pt>
                <c:pt idx="153">
                  <c:v>0.76720999999999995</c:v>
                </c:pt>
                <c:pt idx="154">
                  <c:v>0.12033000000000001</c:v>
                </c:pt>
                <c:pt idx="155">
                  <c:v>0.21279999999999999</c:v>
                </c:pt>
                <c:pt idx="156">
                  <c:v>0.53456000000000004</c:v>
                </c:pt>
                <c:pt idx="157">
                  <c:v>1.2021900000000001</c:v>
                </c:pt>
                <c:pt idx="158">
                  <c:v>1.39828</c:v>
                </c:pt>
                <c:pt idx="159">
                  <c:v>1.6579299999999999</c:v>
                </c:pt>
                <c:pt idx="160">
                  <c:v>1.9052899999999999</c:v>
                </c:pt>
                <c:pt idx="161">
                  <c:v>2.0799799999999999</c:v>
                </c:pt>
                <c:pt idx="162">
                  <c:v>2.4020100000000002</c:v>
                </c:pt>
                <c:pt idx="163">
                  <c:v>1.9281200000000001</c:v>
                </c:pt>
                <c:pt idx="164">
                  <c:v>2.0202599999999999</c:v>
                </c:pt>
                <c:pt idx="165">
                  <c:v>1.7598400000000001</c:v>
                </c:pt>
                <c:pt idx="166">
                  <c:v>1.65805</c:v>
                </c:pt>
                <c:pt idx="167">
                  <c:v>2.0510299999999999</c:v>
                </c:pt>
                <c:pt idx="168">
                  <c:v>1.8403700000000001</c:v>
                </c:pt>
                <c:pt idx="169">
                  <c:v>1.71984</c:v>
                </c:pt>
                <c:pt idx="170">
                  <c:v>1.6727000000000001</c:v>
                </c:pt>
                <c:pt idx="171">
                  <c:v>1.7638</c:v>
                </c:pt>
                <c:pt idx="172">
                  <c:v>1.7812699999999999</c:v>
                </c:pt>
                <c:pt idx="173">
                  <c:v>2.0672100000000002</c:v>
                </c:pt>
                <c:pt idx="174">
                  <c:v>2.0318100000000001</c:v>
                </c:pt>
                <c:pt idx="175">
                  <c:v>1.5944</c:v>
                </c:pt>
                <c:pt idx="176">
                  <c:v>1.1368499999999999</c:v>
                </c:pt>
                <c:pt idx="177">
                  <c:v>1.11242</c:v>
                </c:pt>
                <c:pt idx="178">
                  <c:v>0.97326000000000001</c:v>
                </c:pt>
                <c:pt idx="179">
                  <c:v>0.79649000000000003</c:v>
                </c:pt>
                <c:pt idx="180">
                  <c:v>0.75146000000000002</c:v>
                </c:pt>
                <c:pt idx="181">
                  <c:v>0.91683000000000003</c:v>
                </c:pt>
                <c:pt idx="182">
                  <c:v>0.89610000000000001</c:v>
                </c:pt>
                <c:pt idx="183">
                  <c:v>1.4361600000000001</c:v>
                </c:pt>
                <c:pt idx="184">
                  <c:v>2.0308099999999998</c:v>
                </c:pt>
                <c:pt idx="185">
                  <c:v>1.6398999999999999</c:v>
                </c:pt>
                <c:pt idx="186">
                  <c:v>1.8628</c:v>
                </c:pt>
                <c:pt idx="187">
                  <c:v>2.0499000000000001</c:v>
                </c:pt>
                <c:pt idx="188">
                  <c:v>2.0893199999999998</c:v>
                </c:pt>
                <c:pt idx="189">
                  <c:v>2.66866</c:v>
                </c:pt>
                <c:pt idx="190">
                  <c:v>2.4970699999999999</c:v>
                </c:pt>
                <c:pt idx="191">
                  <c:v>2.3050700000000002</c:v>
                </c:pt>
                <c:pt idx="192">
                  <c:v>2.0613899999999998</c:v>
                </c:pt>
                <c:pt idx="193">
                  <c:v>1.7399199999999999</c:v>
                </c:pt>
                <c:pt idx="194">
                  <c:v>1.73604</c:v>
                </c:pt>
                <c:pt idx="195">
                  <c:v>1.62239</c:v>
                </c:pt>
                <c:pt idx="196">
                  <c:v>1.6433199999999999</c:v>
                </c:pt>
                <c:pt idx="197">
                  <c:v>0.63051000000000001</c:v>
                </c:pt>
                <c:pt idx="198">
                  <c:v>1.2187300000000001</c:v>
                </c:pt>
                <c:pt idx="199">
                  <c:v>1.2925500000000001</c:v>
                </c:pt>
                <c:pt idx="200">
                  <c:v>2.0341900000000002</c:v>
                </c:pt>
                <c:pt idx="201">
                  <c:v>4.0353000000000003</c:v>
                </c:pt>
              </c:numCache>
            </c:numRef>
          </c:val>
          <c:smooth val="0"/>
          <c:extLst>
            <c:ext xmlns:c16="http://schemas.microsoft.com/office/drawing/2014/chart" uri="{C3380CC4-5D6E-409C-BE32-E72D297353CC}">
              <c16:uniqueId val="{00000000-6780-48CC-80DB-2FDDD21CCED2}"/>
            </c:ext>
          </c:extLst>
        </c:ser>
        <c:ser>
          <c:idx val="1"/>
          <c:order val="1"/>
          <c:tx>
            <c:v>Forecast Made 1 Year Ago</c:v>
          </c:tx>
          <c:spPr>
            <a:ln w="28575" cap="rnd">
              <a:solidFill>
                <a:schemeClr val="accent2"/>
              </a:solidFill>
              <a:round/>
            </a:ln>
            <a:effectLst/>
          </c:spPr>
          <c:marker>
            <c:symbol val="none"/>
          </c:marker>
          <c:cat>
            <c:numRef>
              <c:f>'FRED Graph'!$A$12:$A$214</c:f>
              <c:numCache>
                <c:formatCode>yyyy\-mm\-dd</c:formatCode>
                <c:ptCount val="203"/>
                <c:pt idx="0">
                  <c:v>25934</c:v>
                </c:pt>
                <c:pt idx="1">
                  <c:v>26024</c:v>
                </c:pt>
                <c:pt idx="2">
                  <c:v>26115</c:v>
                </c:pt>
                <c:pt idx="3">
                  <c:v>26207</c:v>
                </c:pt>
                <c:pt idx="4">
                  <c:v>26299</c:v>
                </c:pt>
                <c:pt idx="5">
                  <c:v>26390</c:v>
                </c:pt>
                <c:pt idx="6">
                  <c:v>26481</c:v>
                </c:pt>
                <c:pt idx="7">
                  <c:v>26573</c:v>
                </c:pt>
                <c:pt idx="8">
                  <c:v>26665</c:v>
                </c:pt>
                <c:pt idx="9">
                  <c:v>26755</c:v>
                </c:pt>
                <c:pt idx="10">
                  <c:v>26846</c:v>
                </c:pt>
                <c:pt idx="11">
                  <c:v>26938</c:v>
                </c:pt>
                <c:pt idx="12">
                  <c:v>27030</c:v>
                </c:pt>
                <c:pt idx="13">
                  <c:v>27120</c:v>
                </c:pt>
                <c:pt idx="14">
                  <c:v>27211</c:v>
                </c:pt>
                <c:pt idx="15">
                  <c:v>27303</c:v>
                </c:pt>
                <c:pt idx="16">
                  <c:v>27395</c:v>
                </c:pt>
                <c:pt idx="17">
                  <c:v>27485</c:v>
                </c:pt>
                <c:pt idx="18">
                  <c:v>27576</c:v>
                </c:pt>
                <c:pt idx="19">
                  <c:v>27668</c:v>
                </c:pt>
                <c:pt idx="20">
                  <c:v>27760</c:v>
                </c:pt>
                <c:pt idx="21">
                  <c:v>27851</c:v>
                </c:pt>
                <c:pt idx="22">
                  <c:v>27942</c:v>
                </c:pt>
                <c:pt idx="23">
                  <c:v>28034</c:v>
                </c:pt>
                <c:pt idx="24">
                  <c:v>28126</c:v>
                </c:pt>
                <c:pt idx="25">
                  <c:v>28216</c:v>
                </c:pt>
                <c:pt idx="26">
                  <c:v>28307</c:v>
                </c:pt>
                <c:pt idx="27">
                  <c:v>28399</c:v>
                </c:pt>
                <c:pt idx="28">
                  <c:v>28491</c:v>
                </c:pt>
                <c:pt idx="29">
                  <c:v>28581</c:v>
                </c:pt>
                <c:pt idx="30">
                  <c:v>28672</c:v>
                </c:pt>
                <c:pt idx="31">
                  <c:v>28764</c:v>
                </c:pt>
                <c:pt idx="32">
                  <c:v>28856</c:v>
                </c:pt>
                <c:pt idx="33">
                  <c:v>28946</c:v>
                </c:pt>
                <c:pt idx="34">
                  <c:v>29037</c:v>
                </c:pt>
                <c:pt idx="35">
                  <c:v>29129</c:v>
                </c:pt>
                <c:pt idx="36">
                  <c:v>29221</c:v>
                </c:pt>
                <c:pt idx="37">
                  <c:v>29312</c:v>
                </c:pt>
                <c:pt idx="38">
                  <c:v>29403</c:v>
                </c:pt>
                <c:pt idx="39">
                  <c:v>29495</c:v>
                </c:pt>
                <c:pt idx="40">
                  <c:v>29587</c:v>
                </c:pt>
                <c:pt idx="41">
                  <c:v>29677</c:v>
                </c:pt>
                <c:pt idx="42">
                  <c:v>29768</c:v>
                </c:pt>
                <c:pt idx="43">
                  <c:v>29860</c:v>
                </c:pt>
                <c:pt idx="44">
                  <c:v>29952</c:v>
                </c:pt>
                <c:pt idx="45">
                  <c:v>30042</c:v>
                </c:pt>
                <c:pt idx="46">
                  <c:v>30133</c:v>
                </c:pt>
                <c:pt idx="47">
                  <c:v>30225</c:v>
                </c:pt>
                <c:pt idx="48">
                  <c:v>30317</c:v>
                </c:pt>
                <c:pt idx="49">
                  <c:v>30407</c:v>
                </c:pt>
                <c:pt idx="50">
                  <c:v>30498</c:v>
                </c:pt>
                <c:pt idx="51">
                  <c:v>30590</c:v>
                </c:pt>
                <c:pt idx="52">
                  <c:v>30682</c:v>
                </c:pt>
                <c:pt idx="53">
                  <c:v>30773</c:v>
                </c:pt>
                <c:pt idx="54">
                  <c:v>30864</c:v>
                </c:pt>
                <c:pt idx="55">
                  <c:v>30956</c:v>
                </c:pt>
                <c:pt idx="56">
                  <c:v>31048</c:v>
                </c:pt>
                <c:pt idx="57">
                  <c:v>31138</c:v>
                </c:pt>
                <c:pt idx="58">
                  <c:v>31229</c:v>
                </c:pt>
                <c:pt idx="59">
                  <c:v>31321</c:v>
                </c:pt>
                <c:pt idx="60">
                  <c:v>31413</c:v>
                </c:pt>
                <c:pt idx="61">
                  <c:v>31503</c:v>
                </c:pt>
                <c:pt idx="62">
                  <c:v>31594</c:v>
                </c:pt>
                <c:pt idx="63">
                  <c:v>31686</c:v>
                </c:pt>
                <c:pt idx="64">
                  <c:v>31778</c:v>
                </c:pt>
                <c:pt idx="65">
                  <c:v>31868</c:v>
                </c:pt>
                <c:pt idx="66">
                  <c:v>31959</c:v>
                </c:pt>
                <c:pt idx="67">
                  <c:v>32051</c:v>
                </c:pt>
                <c:pt idx="68">
                  <c:v>32143</c:v>
                </c:pt>
                <c:pt idx="69">
                  <c:v>32234</c:v>
                </c:pt>
                <c:pt idx="70">
                  <c:v>32325</c:v>
                </c:pt>
                <c:pt idx="71">
                  <c:v>32417</c:v>
                </c:pt>
                <c:pt idx="72">
                  <c:v>32509</c:v>
                </c:pt>
                <c:pt idx="73">
                  <c:v>32599</c:v>
                </c:pt>
                <c:pt idx="74">
                  <c:v>32690</c:v>
                </c:pt>
                <c:pt idx="75">
                  <c:v>32782</c:v>
                </c:pt>
                <c:pt idx="76">
                  <c:v>32874</c:v>
                </c:pt>
                <c:pt idx="77">
                  <c:v>32964</c:v>
                </c:pt>
                <c:pt idx="78">
                  <c:v>33055</c:v>
                </c:pt>
                <c:pt idx="79">
                  <c:v>33147</c:v>
                </c:pt>
                <c:pt idx="80">
                  <c:v>33239</c:v>
                </c:pt>
                <c:pt idx="81">
                  <c:v>33329</c:v>
                </c:pt>
                <c:pt idx="82">
                  <c:v>33420</c:v>
                </c:pt>
                <c:pt idx="83">
                  <c:v>33512</c:v>
                </c:pt>
                <c:pt idx="84">
                  <c:v>33604</c:v>
                </c:pt>
                <c:pt idx="85">
                  <c:v>33695</c:v>
                </c:pt>
                <c:pt idx="86">
                  <c:v>33786</c:v>
                </c:pt>
                <c:pt idx="87">
                  <c:v>33878</c:v>
                </c:pt>
                <c:pt idx="88">
                  <c:v>33970</c:v>
                </c:pt>
                <c:pt idx="89">
                  <c:v>34060</c:v>
                </c:pt>
                <c:pt idx="90">
                  <c:v>34151</c:v>
                </c:pt>
                <c:pt idx="91">
                  <c:v>34243</c:v>
                </c:pt>
                <c:pt idx="92">
                  <c:v>34335</c:v>
                </c:pt>
                <c:pt idx="93">
                  <c:v>34425</c:v>
                </c:pt>
                <c:pt idx="94">
                  <c:v>34516</c:v>
                </c:pt>
                <c:pt idx="95">
                  <c:v>34608</c:v>
                </c:pt>
                <c:pt idx="96">
                  <c:v>34700</c:v>
                </c:pt>
                <c:pt idx="97">
                  <c:v>34790</c:v>
                </c:pt>
                <c:pt idx="98">
                  <c:v>34881</c:v>
                </c:pt>
                <c:pt idx="99">
                  <c:v>34973</c:v>
                </c:pt>
                <c:pt idx="100">
                  <c:v>35065</c:v>
                </c:pt>
                <c:pt idx="101">
                  <c:v>35156</c:v>
                </c:pt>
                <c:pt idx="102">
                  <c:v>35247</c:v>
                </c:pt>
                <c:pt idx="103">
                  <c:v>35339</c:v>
                </c:pt>
                <c:pt idx="104">
                  <c:v>35431</c:v>
                </c:pt>
                <c:pt idx="105">
                  <c:v>35521</c:v>
                </c:pt>
                <c:pt idx="106">
                  <c:v>35612</c:v>
                </c:pt>
                <c:pt idx="107">
                  <c:v>35704</c:v>
                </c:pt>
                <c:pt idx="108">
                  <c:v>35796</c:v>
                </c:pt>
                <c:pt idx="109">
                  <c:v>35886</c:v>
                </c:pt>
                <c:pt idx="110">
                  <c:v>35977</c:v>
                </c:pt>
                <c:pt idx="111">
                  <c:v>36069</c:v>
                </c:pt>
                <c:pt idx="112">
                  <c:v>36161</c:v>
                </c:pt>
                <c:pt idx="113">
                  <c:v>36251</c:v>
                </c:pt>
                <c:pt idx="114">
                  <c:v>36342</c:v>
                </c:pt>
                <c:pt idx="115">
                  <c:v>36434</c:v>
                </c:pt>
                <c:pt idx="116">
                  <c:v>36526</c:v>
                </c:pt>
                <c:pt idx="117">
                  <c:v>36617</c:v>
                </c:pt>
                <c:pt idx="118">
                  <c:v>36708</c:v>
                </c:pt>
                <c:pt idx="119">
                  <c:v>36800</c:v>
                </c:pt>
                <c:pt idx="120">
                  <c:v>36892</c:v>
                </c:pt>
                <c:pt idx="121">
                  <c:v>36982</c:v>
                </c:pt>
                <c:pt idx="122">
                  <c:v>37073</c:v>
                </c:pt>
                <c:pt idx="123">
                  <c:v>37165</c:v>
                </c:pt>
                <c:pt idx="124">
                  <c:v>37257</c:v>
                </c:pt>
                <c:pt idx="125">
                  <c:v>37347</c:v>
                </c:pt>
                <c:pt idx="126">
                  <c:v>37438</c:v>
                </c:pt>
                <c:pt idx="127">
                  <c:v>37530</c:v>
                </c:pt>
                <c:pt idx="128">
                  <c:v>37622</c:v>
                </c:pt>
                <c:pt idx="129">
                  <c:v>37712</c:v>
                </c:pt>
                <c:pt idx="130">
                  <c:v>37803</c:v>
                </c:pt>
                <c:pt idx="131">
                  <c:v>37895</c:v>
                </c:pt>
                <c:pt idx="132">
                  <c:v>37987</c:v>
                </c:pt>
                <c:pt idx="133">
                  <c:v>38078</c:v>
                </c:pt>
                <c:pt idx="134">
                  <c:v>38169</c:v>
                </c:pt>
                <c:pt idx="135">
                  <c:v>38261</c:v>
                </c:pt>
                <c:pt idx="136">
                  <c:v>38353</c:v>
                </c:pt>
                <c:pt idx="137">
                  <c:v>38443</c:v>
                </c:pt>
                <c:pt idx="138">
                  <c:v>38534</c:v>
                </c:pt>
                <c:pt idx="139">
                  <c:v>38626</c:v>
                </c:pt>
                <c:pt idx="140">
                  <c:v>38718</c:v>
                </c:pt>
                <c:pt idx="141">
                  <c:v>38808</c:v>
                </c:pt>
                <c:pt idx="142">
                  <c:v>38899</c:v>
                </c:pt>
                <c:pt idx="143">
                  <c:v>38991</c:v>
                </c:pt>
                <c:pt idx="144">
                  <c:v>39083</c:v>
                </c:pt>
                <c:pt idx="145">
                  <c:v>39173</c:v>
                </c:pt>
                <c:pt idx="146">
                  <c:v>39264</c:v>
                </c:pt>
                <c:pt idx="147">
                  <c:v>39356</c:v>
                </c:pt>
                <c:pt idx="148">
                  <c:v>39448</c:v>
                </c:pt>
                <c:pt idx="149">
                  <c:v>39539</c:v>
                </c:pt>
                <c:pt idx="150">
                  <c:v>39630</c:v>
                </c:pt>
                <c:pt idx="151">
                  <c:v>39722</c:v>
                </c:pt>
                <c:pt idx="152">
                  <c:v>39814</c:v>
                </c:pt>
                <c:pt idx="153">
                  <c:v>39904</c:v>
                </c:pt>
                <c:pt idx="154">
                  <c:v>39995</c:v>
                </c:pt>
                <c:pt idx="155">
                  <c:v>40087</c:v>
                </c:pt>
                <c:pt idx="156">
                  <c:v>40179</c:v>
                </c:pt>
                <c:pt idx="157">
                  <c:v>40269</c:v>
                </c:pt>
                <c:pt idx="158">
                  <c:v>40360</c:v>
                </c:pt>
                <c:pt idx="159">
                  <c:v>40452</c:v>
                </c:pt>
                <c:pt idx="160">
                  <c:v>40544</c:v>
                </c:pt>
                <c:pt idx="161">
                  <c:v>40634</c:v>
                </c:pt>
                <c:pt idx="162">
                  <c:v>40725</c:v>
                </c:pt>
                <c:pt idx="163">
                  <c:v>40817</c:v>
                </c:pt>
                <c:pt idx="164">
                  <c:v>40909</c:v>
                </c:pt>
                <c:pt idx="165">
                  <c:v>41000</c:v>
                </c:pt>
                <c:pt idx="166">
                  <c:v>41091</c:v>
                </c:pt>
                <c:pt idx="167">
                  <c:v>41183</c:v>
                </c:pt>
                <c:pt idx="168">
                  <c:v>41275</c:v>
                </c:pt>
                <c:pt idx="169">
                  <c:v>41365</c:v>
                </c:pt>
                <c:pt idx="170">
                  <c:v>41456</c:v>
                </c:pt>
                <c:pt idx="171">
                  <c:v>41548</c:v>
                </c:pt>
                <c:pt idx="172">
                  <c:v>41640</c:v>
                </c:pt>
                <c:pt idx="173">
                  <c:v>41730</c:v>
                </c:pt>
                <c:pt idx="174">
                  <c:v>41821</c:v>
                </c:pt>
                <c:pt idx="175">
                  <c:v>41913</c:v>
                </c:pt>
                <c:pt idx="176">
                  <c:v>42005</c:v>
                </c:pt>
                <c:pt idx="177">
                  <c:v>42095</c:v>
                </c:pt>
                <c:pt idx="178">
                  <c:v>42186</c:v>
                </c:pt>
                <c:pt idx="179">
                  <c:v>42278</c:v>
                </c:pt>
                <c:pt idx="180">
                  <c:v>42370</c:v>
                </c:pt>
                <c:pt idx="181">
                  <c:v>42461</c:v>
                </c:pt>
                <c:pt idx="182">
                  <c:v>42552</c:v>
                </c:pt>
                <c:pt idx="183">
                  <c:v>42644</c:v>
                </c:pt>
                <c:pt idx="184">
                  <c:v>42736</c:v>
                </c:pt>
                <c:pt idx="185">
                  <c:v>42826</c:v>
                </c:pt>
                <c:pt idx="186">
                  <c:v>42917</c:v>
                </c:pt>
                <c:pt idx="187">
                  <c:v>43009</c:v>
                </c:pt>
                <c:pt idx="188">
                  <c:v>43101</c:v>
                </c:pt>
                <c:pt idx="189">
                  <c:v>43191</c:v>
                </c:pt>
                <c:pt idx="190">
                  <c:v>43282</c:v>
                </c:pt>
                <c:pt idx="191">
                  <c:v>43374</c:v>
                </c:pt>
                <c:pt idx="192">
                  <c:v>43466</c:v>
                </c:pt>
                <c:pt idx="193">
                  <c:v>43556</c:v>
                </c:pt>
                <c:pt idx="194">
                  <c:v>43647</c:v>
                </c:pt>
                <c:pt idx="195">
                  <c:v>43739</c:v>
                </c:pt>
                <c:pt idx="196">
                  <c:v>43831</c:v>
                </c:pt>
                <c:pt idx="197">
                  <c:v>43922</c:v>
                </c:pt>
                <c:pt idx="198">
                  <c:v>44013</c:v>
                </c:pt>
                <c:pt idx="199">
                  <c:v>44105</c:v>
                </c:pt>
                <c:pt idx="200">
                  <c:v>44197</c:v>
                </c:pt>
                <c:pt idx="201">
                  <c:v>44287</c:v>
                </c:pt>
                <c:pt idx="202">
                  <c:v>44378</c:v>
                </c:pt>
              </c:numCache>
            </c:numRef>
          </c:cat>
          <c:val>
            <c:numRef>
              <c:f>'FRED Graph'!$C$12:$C$213</c:f>
              <c:numCache>
                <c:formatCode>#,##0.00</c:formatCode>
                <c:ptCount val="202"/>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c:v>7.6814</c:v>
                </c:pt>
                <c:pt idx="19">
                  <c:v>7.2412000000000001</c:v>
                </c:pt>
                <c:pt idx="20">
                  <c:v>5.5917000000000003</c:v>
                </c:pt>
                <c:pt idx="21">
                  <c:v>5.9454000000000002</c:v>
                </c:pt>
                <c:pt idx="22">
                  <c:v>6.2087000000000003</c:v>
                </c:pt>
                <c:pt idx="23">
                  <c:v>6.1832000000000003</c:v>
                </c:pt>
                <c:pt idx="24">
                  <c:v>5.9001999999999999</c:v>
                </c:pt>
                <c:pt idx="25">
                  <c:v>6.0549999999999997</c:v>
                </c:pt>
                <c:pt idx="26">
                  <c:v>5.7290000000000001</c:v>
                </c:pt>
                <c:pt idx="27">
                  <c:v>5.6440000000000001</c:v>
                </c:pt>
                <c:pt idx="28">
                  <c:v>6.2678000000000003</c:v>
                </c:pt>
                <c:pt idx="29">
                  <c:v>5.8989000000000003</c:v>
                </c:pt>
                <c:pt idx="30">
                  <c:v>5.9557000000000002</c:v>
                </c:pt>
                <c:pt idx="31">
                  <c:v>5.9043999999999999</c:v>
                </c:pt>
                <c:pt idx="32">
                  <c:v>6.5327000000000002</c:v>
                </c:pt>
                <c:pt idx="33">
                  <c:v>6.9055</c:v>
                </c:pt>
                <c:pt idx="34">
                  <c:v>7.0926999999999998</c:v>
                </c:pt>
                <c:pt idx="35">
                  <c:v>7.3262</c:v>
                </c:pt>
                <c:pt idx="36">
                  <c:v>7.9278000000000004</c:v>
                </c:pt>
                <c:pt idx="37">
                  <c:v>8.0251000000000001</c:v>
                </c:pt>
                <c:pt idx="38">
                  <c:v>8.1870999999999992</c:v>
                </c:pt>
                <c:pt idx="39">
                  <c:v>8.6957000000000004</c:v>
                </c:pt>
                <c:pt idx="40">
                  <c:v>8.8415999999999997</c:v>
                </c:pt>
                <c:pt idx="41">
                  <c:v>8.9339999999999993</c:v>
                </c:pt>
                <c:pt idx="42">
                  <c:v>9.3725000000000005</c:v>
                </c:pt>
                <c:pt idx="43">
                  <c:v>9.0618999999999996</c:v>
                </c:pt>
                <c:pt idx="44">
                  <c:v>8.6786999999999992</c:v>
                </c:pt>
                <c:pt idx="45">
                  <c:v>7.8029000000000002</c:v>
                </c:pt>
                <c:pt idx="46">
                  <c:v>7.5187999999999997</c:v>
                </c:pt>
                <c:pt idx="47">
                  <c:v>7.0197000000000003</c:v>
                </c:pt>
                <c:pt idx="48">
                  <c:v>6.2378</c:v>
                </c:pt>
                <c:pt idx="49">
                  <c:v>5.8738999999999999</c:v>
                </c:pt>
                <c:pt idx="50">
                  <c:v>5.5898000000000003</c:v>
                </c:pt>
                <c:pt idx="51">
                  <c:v>5.0011999999999999</c:v>
                </c:pt>
                <c:pt idx="52">
                  <c:v>4.8236999999999997</c:v>
                </c:pt>
                <c:pt idx="53">
                  <c:v>4.9493999999999998</c:v>
                </c:pt>
                <c:pt idx="54">
                  <c:v>5.5327000000000002</c:v>
                </c:pt>
                <c:pt idx="55">
                  <c:v>4.9774000000000003</c:v>
                </c:pt>
                <c:pt idx="56">
                  <c:v>5.3811999999999998</c:v>
                </c:pt>
                <c:pt idx="57">
                  <c:v>4.7460000000000004</c:v>
                </c:pt>
                <c:pt idx="58">
                  <c:v>4.4131</c:v>
                </c:pt>
                <c:pt idx="59">
                  <c:v>3.9929999999999999</c:v>
                </c:pt>
                <c:pt idx="60">
                  <c:v>4.3289999999999997</c:v>
                </c:pt>
                <c:pt idx="61">
                  <c:v>4.2131999999999996</c:v>
                </c:pt>
                <c:pt idx="62">
                  <c:v>3.9744000000000002</c:v>
                </c:pt>
                <c:pt idx="63">
                  <c:v>3.3332999999999999</c:v>
                </c:pt>
                <c:pt idx="64">
                  <c:v>3.1524000000000001</c:v>
                </c:pt>
                <c:pt idx="65">
                  <c:v>2.6154999999999999</c:v>
                </c:pt>
                <c:pt idx="66">
                  <c:v>3.1114999999999999</c:v>
                </c:pt>
                <c:pt idx="67">
                  <c:v>3.7037</c:v>
                </c:pt>
                <c:pt idx="68">
                  <c:v>3.9182000000000001</c:v>
                </c:pt>
                <c:pt idx="69">
                  <c:v>4.1420000000000003</c:v>
                </c:pt>
                <c:pt idx="70">
                  <c:v>3.6194999999999999</c:v>
                </c:pt>
                <c:pt idx="71">
                  <c:v>3.7610000000000001</c:v>
                </c:pt>
                <c:pt idx="72">
                  <c:v>3.9434999999999998</c:v>
                </c:pt>
                <c:pt idx="73">
                  <c:v>4.1837999999999997</c:v>
                </c:pt>
                <c:pt idx="74">
                  <c:v>4.3689</c:v>
                </c:pt>
                <c:pt idx="75">
                  <c:v>4.5564</c:v>
                </c:pt>
                <c:pt idx="76">
                  <c:v>4.5777000000000001</c:v>
                </c:pt>
                <c:pt idx="77">
                  <c:v>4.3205</c:v>
                </c:pt>
                <c:pt idx="78">
                  <c:v>3.9843999999999999</c:v>
                </c:pt>
                <c:pt idx="79">
                  <c:v>4.0217000000000001</c:v>
                </c:pt>
                <c:pt idx="80">
                  <c:v>3.8168000000000002</c:v>
                </c:pt>
                <c:pt idx="81">
                  <c:v>4.3840000000000003</c:v>
                </c:pt>
                <c:pt idx="82">
                  <c:v>4.2648999999999999</c:v>
                </c:pt>
                <c:pt idx="83">
                  <c:v>3.4944000000000002</c:v>
                </c:pt>
                <c:pt idx="84">
                  <c:v>3.3824000000000001</c:v>
                </c:pt>
                <c:pt idx="85">
                  <c:v>3.3527999999999998</c:v>
                </c:pt>
                <c:pt idx="86">
                  <c:v>3.1930000000000001</c:v>
                </c:pt>
                <c:pt idx="87">
                  <c:v>3.2498</c:v>
                </c:pt>
                <c:pt idx="88">
                  <c:v>3.1074000000000002</c:v>
                </c:pt>
                <c:pt idx="89">
                  <c:v>2.7909000000000002</c:v>
                </c:pt>
                <c:pt idx="90">
                  <c:v>2.7065999999999999</c:v>
                </c:pt>
                <c:pt idx="91">
                  <c:v>2.7801999999999998</c:v>
                </c:pt>
                <c:pt idx="92">
                  <c:v>2.7557999999999998</c:v>
                </c:pt>
                <c:pt idx="93">
                  <c:v>3.0522</c:v>
                </c:pt>
                <c:pt idx="94">
                  <c:v>2.8332000000000002</c:v>
                </c:pt>
                <c:pt idx="95">
                  <c:v>2.7631000000000001</c:v>
                </c:pt>
                <c:pt idx="96">
                  <c:v>2.8923999999999999</c:v>
                </c:pt>
                <c:pt idx="97">
                  <c:v>3.0516999999999999</c:v>
                </c:pt>
                <c:pt idx="98">
                  <c:v>3.1029</c:v>
                </c:pt>
                <c:pt idx="99">
                  <c:v>2.8929</c:v>
                </c:pt>
                <c:pt idx="100">
                  <c:v>2.9361999999999999</c:v>
                </c:pt>
                <c:pt idx="101">
                  <c:v>2.5676999999999999</c:v>
                </c:pt>
                <c:pt idx="102">
                  <c:v>2.3504999999999998</c:v>
                </c:pt>
                <c:pt idx="103">
                  <c:v>2.3622999999999998</c:v>
                </c:pt>
                <c:pt idx="104">
                  <c:v>2.5023</c:v>
                </c:pt>
                <c:pt idx="105">
                  <c:v>2.5049999999999999</c:v>
                </c:pt>
                <c:pt idx="106">
                  <c:v>2.5649999999999999</c:v>
                </c:pt>
                <c:pt idx="107">
                  <c:v>2.5781999999999998</c:v>
                </c:pt>
                <c:pt idx="108">
                  <c:v>2.423</c:v>
                </c:pt>
                <c:pt idx="109">
                  <c:v>2.4550000000000001</c:v>
                </c:pt>
                <c:pt idx="110">
                  <c:v>2.2968000000000002</c:v>
                </c:pt>
                <c:pt idx="111">
                  <c:v>2.2338</c:v>
                </c:pt>
                <c:pt idx="112">
                  <c:v>2.0482999999999998</c:v>
                </c:pt>
                <c:pt idx="113">
                  <c:v>2.0345</c:v>
                </c:pt>
                <c:pt idx="114">
                  <c:v>1.8525</c:v>
                </c:pt>
                <c:pt idx="115">
                  <c:v>1.5446</c:v>
                </c:pt>
                <c:pt idx="116">
                  <c:v>1.7404999999999999</c:v>
                </c:pt>
                <c:pt idx="117">
                  <c:v>1.8674999999999999</c:v>
                </c:pt>
                <c:pt idx="118">
                  <c:v>1.8129999999999999</c:v>
                </c:pt>
                <c:pt idx="119">
                  <c:v>1.9881</c:v>
                </c:pt>
                <c:pt idx="120">
                  <c:v>2.2149999999999999</c:v>
                </c:pt>
                <c:pt idx="121">
                  <c:v>2.3742999999999999</c:v>
                </c:pt>
                <c:pt idx="122">
                  <c:v>2.2595000000000001</c:v>
                </c:pt>
                <c:pt idx="123">
                  <c:v>2.1217999999999999</c:v>
                </c:pt>
                <c:pt idx="124">
                  <c:v>2.0695999999999999</c:v>
                </c:pt>
                <c:pt idx="125">
                  <c:v>2.0891000000000002</c:v>
                </c:pt>
                <c:pt idx="126">
                  <c:v>1.7377</c:v>
                </c:pt>
                <c:pt idx="127">
                  <c:v>1.7831999999999999</c:v>
                </c:pt>
                <c:pt idx="128">
                  <c:v>1.9280999999999999</c:v>
                </c:pt>
                <c:pt idx="129">
                  <c:v>1.8935999999999999</c:v>
                </c:pt>
                <c:pt idx="130">
                  <c:v>1.9253</c:v>
                </c:pt>
                <c:pt idx="131">
                  <c:v>1.8409</c:v>
                </c:pt>
                <c:pt idx="132">
                  <c:v>1.7747999999999999</c:v>
                </c:pt>
                <c:pt idx="133">
                  <c:v>1.7225999999999999</c:v>
                </c:pt>
                <c:pt idx="134">
                  <c:v>1.7551000000000001</c:v>
                </c:pt>
                <c:pt idx="135">
                  <c:v>1.5686</c:v>
                </c:pt>
                <c:pt idx="136">
                  <c:v>1.8331</c:v>
                </c:pt>
                <c:pt idx="137">
                  <c:v>2.1528</c:v>
                </c:pt>
                <c:pt idx="138">
                  <c:v>1.9992000000000001</c:v>
                </c:pt>
                <c:pt idx="139">
                  <c:v>1.9775</c:v>
                </c:pt>
                <c:pt idx="140">
                  <c:v>2.2313000000000001</c:v>
                </c:pt>
                <c:pt idx="141">
                  <c:v>2.2452000000000001</c:v>
                </c:pt>
                <c:pt idx="142">
                  <c:v>2.1876000000000002</c:v>
                </c:pt>
                <c:pt idx="143">
                  <c:v>2.1911</c:v>
                </c:pt>
                <c:pt idx="144">
                  <c:v>2.2606000000000002</c:v>
                </c:pt>
                <c:pt idx="145">
                  <c:v>2.3919000000000001</c:v>
                </c:pt>
                <c:pt idx="146">
                  <c:v>2.2698</c:v>
                </c:pt>
                <c:pt idx="147">
                  <c:v>2.1312000000000002</c:v>
                </c:pt>
                <c:pt idx="148">
                  <c:v>2.2921999999999998</c:v>
                </c:pt>
                <c:pt idx="149">
                  <c:v>2.2673000000000001</c:v>
                </c:pt>
                <c:pt idx="150">
                  <c:v>2.2425000000000002</c:v>
                </c:pt>
                <c:pt idx="151">
                  <c:v>2.2444999999999999</c:v>
                </c:pt>
                <c:pt idx="152">
                  <c:v>2.3917000000000002</c:v>
                </c:pt>
                <c:pt idx="153">
                  <c:v>2.2277</c:v>
                </c:pt>
                <c:pt idx="154">
                  <c:v>1.9411</c:v>
                </c:pt>
                <c:pt idx="155">
                  <c:v>1.2529999999999999</c:v>
                </c:pt>
                <c:pt idx="156">
                  <c:v>1.4694</c:v>
                </c:pt>
                <c:pt idx="157">
                  <c:v>1.4576</c:v>
                </c:pt>
                <c:pt idx="158">
                  <c:v>1.4816</c:v>
                </c:pt>
                <c:pt idx="159">
                  <c:v>1.5317000000000001</c:v>
                </c:pt>
                <c:pt idx="160">
                  <c:v>1.6557999999999999</c:v>
                </c:pt>
                <c:pt idx="161">
                  <c:v>1.5025999999999999</c:v>
                </c:pt>
                <c:pt idx="162">
                  <c:v>1.522</c:v>
                </c:pt>
                <c:pt idx="163">
                  <c:v>1.5032000000000001</c:v>
                </c:pt>
                <c:pt idx="164">
                  <c:v>1.7729999999999999</c:v>
                </c:pt>
                <c:pt idx="165">
                  <c:v>1.8874</c:v>
                </c:pt>
                <c:pt idx="166">
                  <c:v>1.9301999999999999</c:v>
                </c:pt>
                <c:pt idx="167">
                  <c:v>1.7483</c:v>
                </c:pt>
                <c:pt idx="168">
                  <c:v>1.9376</c:v>
                </c:pt>
                <c:pt idx="169">
                  <c:v>1.8588</c:v>
                </c:pt>
                <c:pt idx="170">
                  <c:v>1.9932000000000001</c:v>
                </c:pt>
                <c:pt idx="171">
                  <c:v>1.9262999999999999</c:v>
                </c:pt>
                <c:pt idx="172">
                  <c:v>1.8684000000000001</c:v>
                </c:pt>
                <c:pt idx="173">
                  <c:v>1.8130999999999999</c:v>
                </c:pt>
                <c:pt idx="174">
                  <c:v>1.8067</c:v>
                </c:pt>
                <c:pt idx="175">
                  <c:v>1.8391999999999999</c:v>
                </c:pt>
                <c:pt idx="176">
                  <c:v>1.8751</c:v>
                </c:pt>
                <c:pt idx="177">
                  <c:v>1.966</c:v>
                </c:pt>
                <c:pt idx="178">
                  <c:v>1.8653999999999999</c:v>
                </c:pt>
                <c:pt idx="179">
                  <c:v>1.7706999999999999</c:v>
                </c:pt>
                <c:pt idx="180">
                  <c:v>1.8144</c:v>
                </c:pt>
                <c:pt idx="181">
                  <c:v>1.7656000000000001</c:v>
                </c:pt>
                <c:pt idx="182">
                  <c:v>1.8526</c:v>
                </c:pt>
                <c:pt idx="183">
                  <c:v>1.8085</c:v>
                </c:pt>
                <c:pt idx="184">
                  <c:v>1.8686</c:v>
                </c:pt>
                <c:pt idx="185">
                  <c:v>1.8892</c:v>
                </c:pt>
                <c:pt idx="186">
                  <c:v>1.9401999999999999</c:v>
                </c:pt>
                <c:pt idx="187">
                  <c:v>2.1025</c:v>
                </c:pt>
                <c:pt idx="188">
                  <c:v>2.0102000000000002</c:v>
                </c:pt>
                <c:pt idx="189">
                  <c:v>1.9432</c:v>
                </c:pt>
                <c:pt idx="190">
                  <c:v>1.998</c:v>
                </c:pt>
                <c:pt idx="191">
                  <c:v>2.0365000000000002</c:v>
                </c:pt>
                <c:pt idx="192">
                  <c:v>2.1011000000000002</c:v>
                </c:pt>
                <c:pt idx="193">
                  <c:v>2.2248999999999999</c:v>
                </c:pt>
                <c:pt idx="194">
                  <c:v>2.2151000000000001</c:v>
                </c:pt>
                <c:pt idx="195">
                  <c:v>2.1038000000000001</c:v>
                </c:pt>
                <c:pt idx="196">
                  <c:v>2.0131000000000001</c:v>
                </c:pt>
                <c:pt idx="197">
                  <c:v>1.9786999999999999</c:v>
                </c:pt>
                <c:pt idx="198">
                  <c:v>1.9404999999999999</c:v>
                </c:pt>
                <c:pt idx="199">
                  <c:v>1.9268000000000001</c:v>
                </c:pt>
                <c:pt idx="200">
                  <c:v>1.3731</c:v>
                </c:pt>
                <c:pt idx="201">
                  <c:v>1.5176000000000001</c:v>
                </c:pt>
              </c:numCache>
            </c:numRef>
          </c:val>
          <c:smooth val="0"/>
          <c:extLst>
            <c:ext xmlns:c16="http://schemas.microsoft.com/office/drawing/2014/chart" uri="{C3380CC4-5D6E-409C-BE32-E72D297353CC}">
              <c16:uniqueId val="{00000001-6780-48CC-80DB-2FDDD21CCED2}"/>
            </c:ext>
          </c:extLst>
        </c:ser>
        <c:dLbls>
          <c:showLegendKey val="0"/>
          <c:showVal val="0"/>
          <c:showCatName val="0"/>
          <c:showSerName val="0"/>
          <c:showPercent val="0"/>
          <c:showBubbleSize val="0"/>
        </c:dLbls>
        <c:smooth val="0"/>
        <c:axId val="1531403392"/>
        <c:axId val="1531425856"/>
      </c:lineChart>
      <c:dateAx>
        <c:axId val="1531403392"/>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1425856"/>
        <c:crosses val="autoZero"/>
        <c:auto val="0"/>
        <c:lblOffset val="100"/>
        <c:baseTimeUnit val="months"/>
        <c:majorUnit val="2"/>
        <c:majorTimeUnit val="years"/>
      </c:dateAx>
      <c:valAx>
        <c:axId val="1531425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140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1/19/22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bunt single </a:t>
            </a:r>
            <a:r>
              <a:rPr lang="en-US" dirty="0" err="1"/>
              <a:t>becuaseit</a:t>
            </a:r>
            <a:r>
              <a:rPr lang="en-US" dirty="0"/>
              <a:t> remains to be seen if the Senate will include it or pass any of BBB</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23225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Deficit reduction strategy.  Perry experiment</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62748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BBB and the compromise to get it just for one year.  </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165975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Generational Transfer Issues</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1677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Pink slope implies an increase in next tax rate by 5% added to 24% positive tax rate. TCJA eliminated personal exemption.  TCJA for personal will phase out in 2026</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03382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08177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controls inflation by raising interest rates and slowing the growth in the economy.  Pre Powell policy </a:t>
            </a:r>
            <a:r>
              <a:rPr lang="en-US" dirty="0" err="1"/>
              <a:t>lagsOn</a:t>
            </a:r>
            <a:r>
              <a:rPr lang="en-US" dirty="0"/>
              <a:t> average inflation is less than 2% And Fred raises rates before inflation exceeds 2.%. But, very credible.  Latest tightening was begun before Powell became Chair</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a:t>
            </a:r>
            <a:r>
              <a:rPr lang="en-US" dirty="0" err="1"/>
              <a:t>objectivesw</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26014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Policy Hits and Misses of 2021</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004003"/>
            <a:ext cx="9144000" cy="148217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9600" dirty="0">
                <a:solidFill>
                  <a:schemeClr val="tx2"/>
                </a:solidFill>
              </a:rPr>
              <a:t>SIR 125</a:t>
            </a:r>
          </a:p>
          <a:p>
            <a:pPr>
              <a:lnSpc>
                <a:spcPct val="100000"/>
              </a:lnSpc>
              <a:spcBef>
                <a:spcPts val="0"/>
              </a:spcBef>
            </a:pPr>
            <a:r>
              <a:rPr lang="en-US" sz="9600">
                <a:solidFill>
                  <a:schemeClr val="tx2"/>
                </a:solidFill>
              </a:rPr>
              <a:t>January 18, </a:t>
            </a:r>
            <a:r>
              <a:rPr lang="en-US" sz="9600" dirty="0">
                <a:solidFill>
                  <a:schemeClr val="tx2"/>
                </a:solidFill>
              </a:rPr>
              <a:t>2022</a:t>
            </a:r>
          </a:p>
          <a:p>
            <a:pPr>
              <a:lnSpc>
                <a:spcPct val="100000"/>
              </a:lnSpc>
              <a:spcBef>
                <a:spcPts val="0"/>
              </a:spcBef>
            </a:pPr>
            <a:endParaRPr lang="en-US" sz="9600" dirty="0">
              <a:solidFill>
                <a:schemeClr val="tx2"/>
              </a:solidFill>
            </a:endParaRPr>
          </a:p>
          <a:p>
            <a:pPr>
              <a:lnSpc>
                <a:spcPct val="100000"/>
              </a:lnSpc>
              <a:spcBef>
                <a:spcPts val="0"/>
              </a:spcBef>
            </a:pPr>
            <a:r>
              <a:rPr lang="en-US" sz="9600" dirty="0">
                <a:solidFill>
                  <a:schemeClr val="tx2"/>
                </a:solidFill>
              </a:rPr>
              <a:t>Geoffrey Woglom</a:t>
            </a:r>
          </a:p>
          <a:p>
            <a:pPr>
              <a:lnSpc>
                <a:spcPct val="100000"/>
              </a:lnSpc>
              <a:spcBef>
                <a:spcPts val="0"/>
              </a:spcBef>
            </a:pPr>
            <a:r>
              <a:rPr lang="en-US" sz="9600" dirty="0">
                <a:solidFill>
                  <a:srgbClr val="7E2987"/>
                </a:solidFill>
              </a:rPr>
              <a:t>Amherst College </a:t>
            </a:r>
          </a:p>
          <a:p>
            <a:pPr>
              <a:lnSpc>
                <a:spcPct val="100000"/>
              </a:lnSpc>
              <a:spcBef>
                <a:spcPts val="0"/>
              </a:spcBef>
            </a:pPr>
            <a:r>
              <a:rPr lang="en-US" sz="9600" dirty="0">
                <a:solidFill>
                  <a:srgbClr val="7E2987"/>
                </a:solidFill>
              </a:rPr>
              <a:t>Professor of Economics (emeritus)</a:t>
            </a:r>
            <a:endParaRPr lang="en-US" sz="4400" dirty="0">
              <a:solidFill>
                <a:srgbClr val="7E2987"/>
              </a:solidFill>
            </a:endParaRPr>
          </a:p>
        </p:txBody>
      </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F012-44C3-40C2-90CD-FE0C6AFF7E1F}"/>
              </a:ext>
            </a:extLst>
          </p:cNvPr>
          <p:cNvSpPr>
            <a:spLocks noGrp="1"/>
          </p:cNvSpPr>
          <p:nvPr>
            <p:ph type="title"/>
          </p:nvPr>
        </p:nvSpPr>
        <p:spPr>
          <a:xfrm>
            <a:off x="741947" y="0"/>
            <a:ext cx="10515600" cy="1325563"/>
          </a:xfrm>
        </p:spPr>
        <p:txBody>
          <a:bodyPr/>
          <a:lstStyle/>
          <a:p>
            <a:r>
              <a:rPr lang="en-US" dirty="0">
                <a:solidFill>
                  <a:schemeClr val="bg1"/>
                </a:solidFill>
              </a:rPr>
              <a:t>ARP</a:t>
            </a:r>
            <a:r>
              <a:rPr lang="en-US" dirty="0"/>
              <a:t> and the Expanded Child Tax Credit</a:t>
            </a:r>
          </a:p>
        </p:txBody>
      </p:sp>
      <p:sp>
        <p:nvSpPr>
          <p:cNvPr id="3" name="Content Placeholder 2">
            <a:extLst>
              <a:ext uri="{FF2B5EF4-FFF2-40B4-BE49-F238E27FC236}">
                <a16:creationId xmlns:a16="http://schemas.microsoft.com/office/drawing/2014/main" id="{7D18D865-7BB4-40F3-99ED-D3ABD3190B93}"/>
              </a:ext>
            </a:extLst>
          </p:cNvPr>
          <p:cNvSpPr>
            <a:spLocks noGrp="1"/>
          </p:cNvSpPr>
          <p:nvPr>
            <p:ph idx="1"/>
          </p:nvPr>
        </p:nvSpPr>
        <p:spPr/>
        <p:txBody>
          <a:bodyPr/>
          <a:lstStyle/>
          <a:p>
            <a:pPr marL="514350" indent="-514350">
              <a:buFont typeface="+mj-lt"/>
              <a:buAutoNum type="arabicPeriod"/>
            </a:pPr>
            <a:r>
              <a:rPr lang="en-US" dirty="0"/>
              <a:t>Eligibility expanded from children aged 16 to 17.</a:t>
            </a:r>
          </a:p>
          <a:p>
            <a:pPr marL="514350" indent="-514350">
              <a:buFont typeface="+mj-lt"/>
              <a:buAutoNum type="arabicPeriod"/>
            </a:pPr>
            <a:r>
              <a:rPr lang="en-US" dirty="0"/>
              <a:t>Increased the maximum benefit from $2000 per child to $3600 per child 0-5 years and to $3000 for other children.</a:t>
            </a:r>
          </a:p>
          <a:p>
            <a:pPr marL="514350" indent="-514350">
              <a:buFont typeface="+mj-lt"/>
              <a:buAutoNum type="arabicPeriod"/>
            </a:pPr>
            <a:r>
              <a:rPr lang="en-US" dirty="0"/>
              <a:t>Made the credit fully refundable and </a:t>
            </a:r>
            <a:r>
              <a:rPr lang="en-US"/>
              <a:t>payable monthly.</a:t>
            </a:r>
            <a:endParaRPr lang="en-US" dirty="0"/>
          </a:p>
        </p:txBody>
      </p:sp>
      <p:sp>
        <p:nvSpPr>
          <p:cNvPr id="4" name="Slide Number Placeholder 3">
            <a:extLst>
              <a:ext uri="{FF2B5EF4-FFF2-40B4-BE49-F238E27FC236}">
                <a16:creationId xmlns:a16="http://schemas.microsoft.com/office/drawing/2014/main" id="{58A59A20-C996-44F8-BC42-7CFB1C7F8377}"/>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23111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5D0B-E7C3-4B7C-8C44-C97BE3979EC2}"/>
              </a:ext>
            </a:extLst>
          </p:cNvPr>
          <p:cNvSpPr>
            <a:spLocks noGrp="1"/>
          </p:cNvSpPr>
          <p:nvPr>
            <p:ph type="title"/>
          </p:nvPr>
        </p:nvSpPr>
        <p:spPr/>
        <p:txBody>
          <a:bodyPr/>
          <a:lstStyle/>
          <a:p>
            <a:r>
              <a:rPr lang="en-US" dirty="0">
                <a:solidFill>
                  <a:schemeClr val="bg1"/>
                </a:solidFill>
              </a:rPr>
              <a:t>On</a:t>
            </a:r>
            <a:r>
              <a:rPr lang="en-US" dirty="0"/>
              <a:t>e Estimate of the Child Tax Credit &amp; Poverty</a:t>
            </a:r>
          </a:p>
        </p:txBody>
      </p:sp>
      <p:pic>
        <p:nvPicPr>
          <p:cNvPr id="6" name="Content Placeholder 5">
            <a:extLst>
              <a:ext uri="{FF2B5EF4-FFF2-40B4-BE49-F238E27FC236}">
                <a16:creationId xmlns:a16="http://schemas.microsoft.com/office/drawing/2014/main" id="{19BB8021-F4B1-4C9D-890C-F23E9E10D399}"/>
              </a:ext>
            </a:extLst>
          </p:cNvPr>
          <p:cNvPicPr>
            <a:picLocks noGrp="1" noChangeAspect="1"/>
          </p:cNvPicPr>
          <p:nvPr>
            <p:ph idx="1"/>
          </p:nvPr>
        </p:nvPicPr>
        <p:blipFill>
          <a:blip r:embed="rId3"/>
          <a:stretch>
            <a:fillRect/>
          </a:stretch>
        </p:blipFill>
        <p:spPr>
          <a:xfrm>
            <a:off x="476415" y="2606618"/>
            <a:ext cx="11430000" cy="2705115"/>
          </a:xfrm>
        </p:spPr>
      </p:pic>
      <p:sp>
        <p:nvSpPr>
          <p:cNvPr id="4" name="Slide Number Placeholder 3">
            <a:extLst>
              <a:ext uri="{FF2B5EF4-FFF2-40B4-BE49-F238E27FC236}">
                <a16:creationId xmlns:a16="http://schemas.microsoft.com/office/drawing/2014/main" id="{78A22496-39C2-46F9-A738-BE9647804619}"/>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8" name="Picture 7">
            <a:extLst>
              <a:ext uri="{FF2B5EF4-FFF2-40B4-BE49-F238E27FC236}">
                <a16:creationId xmlns:a16="http://schemas.microsoft.com/office/drawing/2014/main" id="{5649913F-FBEB-4BFF-90D6-A3435E5DF6F2}"/>
              </a:ext>
            </a:extLst>
          </p:cNvPr>
          <p:cNvPicPr>
            <a:picLocks noChangeAspect="1"/>
          </p:cNvPicPr>
          <p:nvPr/>
        </p:nvPicPr>
        <p:blipFill>
          <a:blip r:embed="rId4"/>
          <a:stretch>
            <a:fillRect/>
          </a:stretch>
        </p:blipFill>
        <p:spPr>
          <a:xfrm>
            <a:off x="567855" y="1688125"/>
            <a:ext cx="11338560" cy="737182"/>
          </a:xfrm>
          <a:prstGeom prst="rect">
            <a:avLst/>
          </a:prstGeom>
        </p:spPr>
      </p:pic>
      <p:pic>
        <p:nvPicPr>
          <p:cNvPr id="10" name="Picture 9">
            <a:extLst>
              <a:ext uri="{FF2B5EF4-FFF2-40B4-BE49-F238E27FC236}">
                <a16:creationId xmlns:a16="http://schemas.microsoft.com/office/drawing/2014/main" id="{72F8BA90-C5F4-4432-9936-47AAC195A9F7}"/>
              </a:ext>
            </a:extLst>
          </p:cNvPr>
          <p:cNvPicPr>
            <a:picLocks noChangeAspect="1"/>
          </p:cNvPicPr>
          <p:nvPr/>
        </p:nvPicPr>
        <p:blipFill>
          <a:blip r:embed="rId5"/>
          <a:stretch>
            <a:fillRect/>
          </a:stretch>
        </p:blipFill>
        <p:spPr>
          <a:xfrm>
            <a:off x="4609203" y="5290919"/>
            <a:ext cx="7406748" cy="320040"/>
          </a:xfrm>
          <a:prstGeom prst="rect">
            <a:avLst/>
          </a:prstGeom>
        </p:spPr>
      </p:pic>
    </p:spTree>
    <p:extLst>
      <p:ext uri="{BB962C8B-B14F-4D97-AF65-F5344CB8AC3E}">
        <p14:creationId xmlns:p14="http://schemas.microsoft.com/office/powerpoint/2010/main" val="147175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BEAE-4341-4B4D-9F8A-0FCA2C7FA47A}"/>
              </a:ext>
            </a:extLst>
          </p:cNvPr>
          <p:cNvSpPr>
            <a:spLocks noGrp="1"/>
          </p:cNvSpPr>
          <p:nvPr>
            <p:ph type="title"/>
          </p:nvPr>
        </p:nvSpPr>
        <p:spPr/>
        <p:txBody>
          <a:bodyPr/>
          <a:lstStyle/>
          <a:p>
            <a:r>
              <a:rPr lang="en-US" dirty="0">
                <a:solidFill>
                  <a:schemeClr val="bg1"/>
                </a:solidFill>
              </a:rPr>
              <a:t>Eco</a:t>
            </a:r>
            <a:r>
              <a:rPr lang="en-US" dirty="0"/>
              <a:t>nomic &amp; Political Problems</a:t>
            </a:r>
          </a:p>
        </p:txBody>
      </p:sp>
      <p:pic>
        <p:nvPicPr>
          <p:cNvPr id="6" name="Content Placeholder 5">
            <a:extLst>
              <a:ext uri="{FF2B5EF4-FFF2-40B4-BE49-F238E27FC236}">
                <a16:creationId xmlns:a16="http://schemas.microsoft.com/office/drawing/2014/main" id="{3C4E1AE6-117A-400A-B799-59473922E2C6}"/>
              </a:ext>
            </a:extLst>
          </p:cNvPr>
          <p:cNvPicPr>
            <a:picLocks noGrp="1" noChangeAspect="1"/>
          </p:cNvPicPr>
          <p:nvPr>
            <p:ph idx="1"/>
          </p:nvPr>
        </p:nvPicPr>
        <p:blipFill>
          <a:blip r:embed="rId3"/>
          <a:stretch>
            <a:fillRect/>
          </a:stretch>
        </p:blipFill>
        <p:spPr>
          <a:xfrm>
            <a:off x="2804160" y="1648582"/>
            <a:ext cx="6583680" cy="4194248"/>
          </a:xfrm>
        </p:spPr>
      </p:pic>
      <p:sp>
        <p:nvSpPr>
          <p:cNvPr id="4" name="Slide Number Placeholder 3">
            <a:extLst>
              <a:ext uri="{FF2B5EF4-FFF2-40B4-BE49-F238E27FC236}">
                <a16:creationId xmlns:a16="http://schemas.microsoft.com/office/drawing/2014/main" id="{FE73B5D1-842F-4DEE-8BAC-70043247FDB0}"/>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57643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16B2-D4BB-4610-9670-886A296DADD1}"/>
              </a:ext>
            </a:extLst>
          </p:cNvPr>
          <p:cNvSpPr>
            <a:spLocks noGrp="1"/>
          </p:cNvSpPr>
          <p:nvPr>
            <p:ph type="title"/>
          </p:nvPr>
        </p:nvSpPr>
        <p:spPr/>
        <p:txBody>
          <a:bodyPr/>
          <a:lstStyle/>
          <a:p>
            <a:r>
              <a:rPr lang="en-US" dirty="0">
                <a:solidFill>
                  <a:schemeClr val="bg1"/>
                </a:solidFill>
              </a:rPr>
              <a:t>Infl</a:t>
            </a:r>
            <a:r>
              <a:rPr lang="en-US" dirty="0"/>
              <a:t>ation:  Fed’s Policy Miss</a:t>
            </a:r>
          </a:p>
        </p:txBody>
      </p:sp>
      <p:sp>
        <p:nvSpPr>
          <p:cNvPr id="4" name="Slide Number Placeholder 3">
            <a:extLst>
              <a:ext uri="{FF2B5EF4-FFF2-40B4-BE49-F238E27FC236}">
                <a16:creationId xmlns:a16="http://schemas.microsoft.com/office/drawing/2014/main" id="{520CCEB7-3F86-413C-A93E-943922557E55}"/>
              </a:ext>
            </a:extLst>
          </p:cNvPr>
          <p:cNvSpPr>
            <a:spLocks noGrp="1"/>
          </p:cNvSpPr>
          <p:nvPr>
            <p:ph type="sldNum" sz="quarter" idx="12"/>
          </p:nvPr>
        </p:nvSpPr>
        <p:spPr/>
        <p:txBody>
          <a:bodyPr/>
          <a:lstStyle/>
          <a:p>
            <a:fld id="{D9F085D5-EC86-4F6A-B501-C1359CB39116}" type="slidenum">
              <a:rPr lang="en-GB" smtClean="0"/>
              <a:t>13</a:t>
            </a:fld>
            <a:endParaRPr lang="en-GB"/>
          </a:p>
        </p:txBody>
      </p:sp>
      <p:graphicFrame>
        <p:nvGraphicFramePr>
          <p:cNvPr id="7" name="Content Placeholder 6">
            <a:extLst>
              <a:ext uri="{FF2B5EF4-FFF2-40B4-BE49-F238E27FC236}">
                <a16:creationId xmlns:a16="http://schemas.microsoft.com/office/drawing/2014/main" id="{D73C64DD-86A4-4565-81F6-D7C9C7CF00C7}"/>
              </a:ext>
            </a:extLst>
          </p:cNvPr>
          <p:cNvGraphicFramePr>
            <a:graphicFrameLocks noGrp="1"/>
          </p:cNvGraphicFramePr>
          <p:nvPr>
            <p:ph idx="1"/>
            <p:extLst>
              <p:ext uri="{D42A27DB-BD31-4B8C-83A1-F6EECF244321}">
                <p14:modId xmlns:p14="http://schemas.microsoft.com/office/powerpoint/2010/main" val="305542182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143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6625"/>
            <a:ext cx="10515600" cy="1325563"/>
          </a:xfrm>
        </p:spPr>
        <p:txBody>
          <a:bodyPr/>
          <a:lstStyle/>
          <a:p>
            <a:r>
              <a:rPr lang="en-US" dirty="0">
                <a:solidFill>
                  <a:schemeClr val="bg1"/>
                </a:solidFill>
              </a:rPr>
              <a:t>Wh</a:t>
            </a:r>
            <a:r>
              <a:rPr lang="en-US" dirty="0">
                <a:solidFill>
                  <a:schemeClr val="accent5">
                    <a:lumMod val="50000"/>
                  </a:schemeClr>
                </a:solidFill>
              </a:rPr>
              <a:t>at’s at Stake:  Inflationary Expectations</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r>
              <a:rPr lang="en-US" dirty="0"/>
              <a:t>Economic Theory suggests if expectations of inflation are stable than actual inflation will vary less over the business cycle and return to the target level sooner</a:t>
            </a:r>
          </a:p>
          <a:p>
            <a:r>
              <a:rPr lang="en-US" dirty="0"/>
              <a:t>Paul Volcker put the world into a costly and deep recession in 1982 to bring down inflation and to “anchor” inflationary expectations</a:t>
            </a:r>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15</a:t>
            </a:fld>
            <a:endParaRPr lang="en-GB"/>
          </a:p>
        </p:txBody>
      </p:sp>
      <p:graphicFrame>
        <p:nvGraphicFramePr>
          <p:cNvPr id="5" name="Content Placeholder 4">
            <a:extLst>
              <a:ext uri="{FF2B5EF4-FFF2-40B4-BE49-F238E27FC236}">
                <a16:creationId xmlns:a16="http://schemas.microsoft.com/office/drawing/2014/main" id="{732A9329-8414-4FC9-9449-DB3696616FE7}"/>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spTree>
    <p:extLst>
      <p:ext uri="{BB962C8B-B14F-4D97-AF65-F5344CB8AC3E}">
        <p14:creationId xmlns:p14="http://schemas.microsoft.com/office/powerpoint/2010/main" val="2739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Jay Powell Do It?</a:t>
            </a:r>
          </a:p>
        </p:txBody>
      </p:sp>
      <p:pic>
        <p:nvPicPr>
          <p:cNvPr id="6" name="Content Placeholder 5" descr="Chart, line chart&#10;&#10;Description automatically generated">
            <a:extLst>
              <a:ext uri="{FF2B5EF4-FFF2-40B4-BE49-F238E27FC236}">
                <a16:creationId xmlns:a16="http://schemas.microsoft.com/office/drawing/2014/main" id="{0B162DAE-73AA-41A2-A88F-EF7EE6068E97}"/>
              </a:ext>
            </a:extLst>
          </p:cNvPr>
          <p:cNvPicPr>
            <a:picLocks noGrp="1" noChangeAspect="1"/>
          </p:cNvPicPr>
          <p:nvPr>
            <p:ph idx="1"/>
          </p:nvPr>
        </p:nvPicPr>
        <p:blipFill>
          <a:blip r:embed="rId3"/>
          <a:stretch>
            <a:fillRect/>
          </a:stretch>
        </p:blipFill>
        <p:spPr>
          <a:xfrm>
            <a:off x="1032675" y="1387896"/>
            <a:ext cx="9784080" cy="4548383"/>
          </a:xfrm>
        </p:spPr>
      </p:pic>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37668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5749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3E0E-78CE-4276-8605-3C6A802E7430}"/>
              </a:ext>
            </a:extLst>
          </p:cNvPr>
          <p:cNvSpPr>
            <a:spLocks noGrp="1"/>
          </p:cNvSpPr>
          <p:nvPr>
            <p:ph type="title"/>
          </p:nvPr>
        </p:nvSpPr>
        <p:spPr/>
        <p:txBody>
          <a:bodyPr/>
          <a:lstStyle/>
          <a:p>
            <a:r>
              <a:rPr lang="en-US" dirty="0">
                <a:solidFill>
                  <a:schemeClr val="bg2"/>
                </a:solidFill>
              </a:rPr>
              <a:t>Fed</a:t>
            </a:r>
            <a:r>
              <a:rPr lang="en-US" dirty="0"/>
              <a:t>’s December 15</a:t>
            </a:r>
            <a:r>
              <a:rPr lang="en-US" baseline="30000" dirty="0"/>
              <a:t>th</a:t>
            </a:r>
            <a:r>
              <a:rPr lang="en-US" dirty="0"/>
              <a:t> Policy Statement</a:t>
            </a:r>
          </a:p>
        </p:txBody>
      </p:sp>
      <p:sp>
        <p:nvSpPr>
          <p:cNvPr id="3" name="Content Placeholder 2">
            <a:extLst>
              <a:ext uri="{FF2B5EF4-FFF2-40B4-BE49-F238E27FC236}">
                <a16:creationId xmlns:a16="http://schemas.microsoft.com/office/drawing/2014/main" id="{45FFA685-0EF8-499E-B68C-857DA4FF3065}"/>
              </a:ext>
            </a:extLst>
          </p:cNvPr>
          <p:cNvSpPr>
            <a:spLocks noGrp="1"/>
          </p:cNvSpPr>
          <p:nvPr>
            <p:ph idx="1"/>
          </p:nvPr>
        </p:nvSpPr>
        <p:spPr/>
        <p:txBody>
          <a:bodyPr>
            <a:normAutofit lnSpcReduction="10000"/>
          </a:bodyPr>
          <a:lstStyle/>
          <a:p>
            <a:r>
              <a:rPr lang="en-US" dirty="0"/>
              <a:t>The Committee seeks to achieve maximum employment and inflation at the rate of 2 percent over the longer run. In support of these goals, the Committee decided to keep [short-term interest rates the same]. With inflation having exceeded 2 percent for some time, the Committee expects it will be appropriate to maintain this [level of interest rates] until labor market conditions have reached levels consistent with the Committee’s assessments of maximum employment.</a:t>
            </a:r>
          </a:p>
          <a:p>
            <a:pPr marL="0" indent="0">
              <a:buNone/>
            </a:pPr>
            <a:r>
              <a:rPr lang="en-US" dirty="0"/>
              <a:t>What they did was to slow the rate at which the Fed was buying long-term and risky assets (i.e., they slowed the rate at which stimulus was being added)</a:t>
            </a:r>
          </a:p>
        </p:txBody>
      </p:sp>
      <p:sp>
        <p:nvSpPr>
          <p:cNvPr id="4" name="Slide Number Placeholder 3">
            <a:extLst>
              <a:ext uri="{FF2B5EF4-FFF2-40B4-BE49-F238E27FC236}">
                <a16:creationId xmlns:a16="http://schemas.microsoft.com/office/drawing/2014/main" id="{B568D8B9-2967-4763-999C-CEA2B72713F0}"/>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70803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2C6D-9DB9-409A-AFDD-195E8566CE4A}"/>
              </a:ext>
            </a:extLst>
          </p:cNvPr>
          <p:cNvSpPr>
            <a:spLocks noGrp="1"/>
          </p:cNvSpPr>
          <p:nvPr>
            <p:ph type="title"/>
          </p:nvPr>
        </p:nvSpPr>
        <p:spPr/>
        <p:txBody>
          <a:bodyPr/>
          <a:lstStyle/>
          <a:p>
            <a:r>
              <a:rPr lang="en-US" dirty="0">
                <a:solidFill>
                  <a:schemeClr val="bg1"/>
                </a:solidFill>
              </a:rPr>
              <a:t>Mi</a:t>
            </a:r>
            <a:r>
              <a:rPr lang="en-US" dirty="0"/>
              <a:t>nutes from the December 15</a:t>
            </a:r>
            <a:r>
              <a:rPr lang="en-US" baseline="30000" dirty="0"/>
              <a:t>th</a:t>
            </a:r>
            <a:r>
              <a:rPr lang="en-US" dirty="0"/>
              <a:t> Fed Meeting</a:t>
            </a:r>
          </a:p>
        </p:txBody>
      </p:sp>
      <p:sp>
        <p:nvSpPr>
          <p:cNvPr id="3" name="Content Placeholder 2">
            <a:extLst>
              <a:ext uri="{FF2B5EF4-FFF2-40B4-BE49-F238E27FC236}">
                <a16:creationId xmlns:a16="http://schemas.microsoft.com/office/drawing/2014/main" id="{5579E68C-89C3-4DA4-9BF7-E8E1A4FAB3E5}"/>
              </a:ext>
            </a:extLst>
          </p:cNvPr>
          <p:cNvSpPr>
            <a:spLocks noGrp="1"/>
          </p:cNvSpPr>
          <p:nvPr>
            <p:ph idx="1"/>
          </p:nvPr>
        </p:nvSpPr>
        <p:spPr/>
        <p:txBody>
          <a:bodyPr/>
          <a:lstStyle/>
          <a:p>
            <a:r>
              <a:rPr lang="en-US" dirty="0"/>
              <a:t>“Some participants also remarked that there could be circumstances in which it would be appropriate for the Committee to raise the target range for the federal funds rate before maximum employment had been fully achieved.”</a:t>
            </a:r>
          </a:p>
          <a:p>
            <a:r>
              <a:rPr lang="en-US" dirty="0"/>
              <a:t>“Some participants judged that a less accommodative future stance of policy would likely be warranted and that the Committee should convey a strong commitment to address elevated inflation pressures.” </a:t>
            </a:r>
          </a:p>
          <a:p>
            <a:pPr marL="0" indent="0">
              <a:buNone/>
            </a:pPr>
            <a:r>
              <a:rPr lang="en-US" dirty="0"/>
              <a:t>Agreed, but did they?</a:t>
            </a:r>
          </a:p>
        </p:txBody>
      </p:sp>
      <p:sp>
        <p:nvSpPr>
          <p:cNvPr id="4" name="Slide Number Placeholder 3">
            <a:extLst>
              <a:ext uri="{FF2B5EF4-FFF2-40B4-BE49-F238E27FC236}">
                <a16:creationId xmlns:a16="http://schemas.microsoft.com/office/drawing/2014/main" id="{5AA2840B-3F1E-4363-A2BC-03832B3C144A}"/>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41035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59620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0080-13C3-44DD-8D2B-45842F789D17}"/>
              </a:ext>
            </a:extLst>
          </p:cNvPr>
          <p:cNvSpPr>
            <a:spLocks noGrp="1"/>
          </p:cNvSpPr>
          <p:nvPr>
            <p:ph type="title"/>
          </p:nvPr>
        </p:nvSpPr>
        <p:spPr/>
        <p:txBody>
          <a:bodyPr/>
          <a:lstStyle/>
          <a:p>
            <a:r>
              <a:rPr lang="en-US" dirty="0">
                <a:solidFill>
                  <a:schemeClr val="bg2"/>
                </a:solidFill>
              </a:rPr>
              <a:t>So</a:t>
            </a:r>
            <a:r>
              <a:rPr lang="en-US" dirty="0"/>
              <a:t> Far Inflationary Expectations Look Stable</a:t>
            </a:r>
          </a:p>
        </p:txBody>
      </p:sp>
      <p:sp>
        <p:nvSpPr>
          <p:cNvPr id="3" name="Content Placeholder 2">
            <a:extLst>
              <a:ext uri="{FF2B5EF4-FFF2-40B4-BE49-F238E27FC236}">
                <a16:creationId xmlns:a16="http://schemas.microsoft.com/office/drawing/2014/main" id="{DFF07D1A-5911-42E5-B4F9-D60FEC0163AA}"/>
              </a:ext>
            </a:extLst>
          </p:cNvPr>
          <p:cNvSpPr>
            <a:spLocks noGrp="1"/>
          </p:cNvSpPr>
          <p:nvPr>
            <p:ph idx="1"/>
          </p:nvPr>
        </p:nvSpPr>
        <p:spPr/>
        <p:txBody>
          <a:bodyPr/>
          <a:lstStyle/>
          <a:p>
            <a:r>
              <a:rPr lang="en-US" dirty="0"/>
              <a:t>Professional forecasters, financial markets and the Fed itself think that inflation in 2022 will be slightly above 2.5%</a:t>
            </a:r>
          </a:p>
          <a:p>
            <a:r>
              <a:rPr lang="en-US" dirty="0"/>
              <a:t>But, if that changes the Fed will have a difficult choice:</a:t>
            </a:r>
          </a:p>
          <a:p>
            <a:pPr marL="914400" lvl="1" indent="-457200">
              <a:buFont typeface="+mj-lt"/>
              <a:buAutoNum type="alphaLcPeriod"/>
            </a:pPr>
            <a:r>
              <a:rPr lang="en-US" dirty="0"/>
              <a:t> Raise interest rates a lot (in an election year) stalling the recovery and disrupting financial markets.</a:t>
            </a:r>
          </a:p>
          <a:p>
            <a:pPr marL="914400" lvl="1" indent="-457200">
              <a:buFont typeface="+mj-lt"/>
              <a:buAutoNum type="alphaLcPeriod"/>
            </a:pPr>
            <a:r>
              <a:rPr lang="en-US" dirty="0"/>
              <a:t>Hold tight as the Genie of inflationary expectations </a:t>
            </a:r>
            <a:r>
              <a:rPr lang="en-US"/>
              <a:t>is let </a:t>
            </a:r>
            <a:r>
              <a:rPr lang="en-US" dirty="0"/>
              <a:t>out of </a:t>
            </a:r>
            <a:r>
              <a:rPr lang="en-US"/>
              <a:t>the bottle.</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4D03E610-814D-4E8C-A02A-42AA433416E7}"/>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7107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006997"/>
            <a:ext cx="10515600" cy="4915071"/>
          </a:xfrm>
        </p:spPr>
        <p:txBody>
          <a:bodyPr>
            <a:normAutofit fontScale="70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&lt;Geoffrey Woglom&gt;</a:t>
            </a:r>
          </a:p>
          <a:p>
            <a:pPr marL="0" indent="0" algn="ctr">
              <a:buNone/>
            </a:pPr>
            <a:r>
              <a:rPr lang="en-US" dirty="0"/>
              <a:t>&lt;</a:t>
            </a:r>
            <a:r>
              <a:rPr lang="en-US" dirty="0" err="1"/>
              <a:t>grwoglom@</a:t>
            </a:r>
            <a:r>
              <a:rPr lang="en-US" err="1"/>
              <a:t>amherst</a:t>
            </a:r>
            <a:r>
              <a:rPr lang="en-US"/>
              <a:t>.edu&gt;</a:t>
            </a:r>
            <a:endParaRPr lang="en-US" dirty="0"/>
          </a:p>
          <a:p>
            <a:pPr marL="0" indent="0" algn="ctr">
              <a:buNone/>
            </a:pPr>
            <a:endParaRPr lang="en-US" dirty="0"/>
          </a:p>
          <a:p>
            <a:pPr marL="0" indent="0" algn="ctr">
              <a:buNone/>
            </a:pPr>
            <a:r>
              <a:rPr lang="en-US" dirty="0"/>
              <a:t>Contact NEED: </a:t>
            </a:r>
            <a:r>
              <a:rPr lang="en-US" dirty="0" err="1"/>
              <a:t>I</a:t>
            </a:r>
            <a:r>
              <a:rPr lang="en-US" dirty="0" err="1">
                <a:hlinkClick r:id="rId3"/>
              </a:rPr>
              <a:t>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Support NEED:  </a:t>
            </a:r>
            <a:r>
              <a:rPr lang="en-US" dirty="0" err="1"/>
              <a:t>www.NEEDelegation.org</a:t>
            </a:r>
            <a:r>
              <a:rPr lang="en-US" dirty="0"/>
              <a:t>/</a:t>
            </a:r>
            <a:r>
              <a:rPr lang="en-US" dirty="0" err="1"/>
              <a:t>donate.php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035661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BF51-6C74-4542-903F-6780DCAD363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31FBEA8-9D92-454A-B5E3-2EB1575546E6}"/>
              </a:ext>
            </a:extLst>
          </p:cNvPr>
          <p:cNvPicPr>
            <a:picLocks noGrp="1" noChangeAspect="1"/>
          </p:cNvPicPr>
          <p:nvPr>
            <p:ph idx="1"/>
          </p:nvPr>
        </p:nvPicPr>
        <p:blipFill>
          <a:blip r:embed="rId2"/>
          <a:stretch>
            <a:fillRect/>
          </a:stretch>
        </p:blipFill>
        <p:spPr>
          <a:xfrm>
            <a:off x="2198232" y="1570038"/>
            <a:ext cx="7795535" cy="4351337"/>
          </a:xfrm>
        </p:spPr>
      </p:pic>
      <p:sp>
        <p:nvSpPr>
          <p:cNvPr id="4" name="Slide Number Placeholder 3">
            <a:extLst>
              <a:ext uri="{FF2B5EF4-FFF2-40B4-BE49-F238E27FC236}">
                <a16:creationId xmlns:a16="http://schemas.microsoft.com/office/drawing/2014/main" id="{2FD18406-601E-4D43-A4A7-DAA25436BD46}"/>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264858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640+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a:t>
            </a:r>
            <a:r>
              <a:rPr lang="en-US"/>
              <a:t>: 48 </a:t>
            </a:r>
            <a:r>
              <a:rPr lang="en-US" dirty="0"/>
              <a:t>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a:t>CryptoCurrencies</a:t>
            </a:r>
            <a:endParaRPr lang="en-US" dirty="0"/>
          </a:p>
          <a:p>
            <a:pPr>
              <a:spcAft>
                <a:spcPts val="1000"/>
              </a:spcAft>
            </a:pPr>
            <a:r>
              <a:rPr lang="en-US" dirty="0"/>
              <a:t>Black-White Wealth Gap</a:t>
            </a:r>
          </a:p>
          <a:p>
            <a:pPr>
              <a:spcAft>
                <a:spcPts val="1000"/>
              </a:spcAft>
            </a:pPr>
            <a:r>
              <a:rPr lang="en-US" dirty="0"/>
              <a:t>Autonomous Vehicles</a:t>
            </a:r>
          </a:p>
          <a:p>
            <a:pPr>
              <a:spcAft>
                <a:spcPts val="1000"/>
              </a:spcAft>
            </a:pPr>
            <a:r>
              <a:rPr lang="en-US" dirty="0"/>
              <a:t>US Monetary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413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6060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DCC9-E4EF-4F4B-9ADC-8893D5670D5D}"/>
              </a:ext>
            </a:extLst>
          </p:cNvPr>
          <p:cNvSpPr>
            <a:spLocks noGrp="1"/>
          </p:cNvSpPr>
          <p:nvPr>
            <p:ph type="title"/>
          </p:nvPr>
        </p:nvSpPr>
        <p:spPr>
          <a:xfrm>
            <a:off x="747963" y="0"/>
            <a:ext cx="10515600" cy="1325563"/>
          </a:xfrm>
        </p:spPr>
        <p:txBody>
          <a:bodyPr/>
          <a:lstStyle/>
          <a:p>
            <a:r>
              <a:rPr lang="en-US" dirty="0">
                <a:solidFill>
                  <a:schemeClr val="bg1"/>
                </a:solidFill>
              </a:rPr>
              <a:t>Hits </a:t>
            </a:r>
            <a:r>
              <a:rPr lang="en-US" dirty="0">
                <a:solidFill>
                  <a:schemeClr val="accent5">
                    <a:lumMod val="50000"/>
                  </a:schemeClr>
                </a:solidFill>
              </a:rPr>
              <a:t>and Misses in 2021</a:t>
            </a:r>
            <a:endParaRPr lang="en-US" dirty="0">
              <a:solidFill>
                <a:schemeClr val="bg1"/>
              </a:solidFill>
            </a:endParaRPr>
          </a:p>
        </p:txBody>
      </p:sp>
      <p:sp>
        <p:nvSpPr>
          <p:cNvPr id="3" name="Content Placeholder 2">
            <a:extLst>
              <a:ext uri="{FF2B5EF4-FFF2-40B4-BE49-F238E27FC236}">
                <a16:creationId xmlns:a16="http://schemas.microsoft.com/office/drawing/2014/main" id="{49D971C6-1494-4464-9A22-E214189549D5}"/>
              </a:ext>
            </a:extLst>
          </p:cNvPr>
          <p:cNvSpPr>
            <a:spLocks noGrp="1"/>
          </p:cNvSpPr>
          <p:nvPr>
            <p:ph idx="1"/>
          </p:nvPr>
        </p:nvSpPr>
        <p:spPr/>
        <p:txBody>
          <a:bodyPr/>
          <a:lstStyle/>
          <a:p>
            <a:pPr marL="0" indent="0">
              <a:buNone/>
            </a:pPr>
            <a:r>
              <a:rPr lang="en-US" dirty="0"/>
              <a:t>Hits: Direct more resources to the mostly poor, young</a:t>
            </a:r>
          </a:p>
          <a:p>
            <a:pPr marL="971550" lvl="1" indent="-514350">
              <a:buFont typeface="+mj-lt"/>
              <a:buAutoNum type="arabicPeriod"/>
            </a:pPr>
            <a:r>
              <a:rPr lang="en-US" dirty="0"/>
              <a:t>Early Child Care &amp; Universal </a:t>
            </a:r>
            <a:r>
              <a:rPr lang="en-US" dirty="0" err="1"/>
              <a:t>preK</a:t>
            </a:r>
            <a:r>
              <a:rPr lang="en-US" dirty="0"/>
              <a:t> in BBB</a:t>
            </a:r>
          </a:p>
          <a:p>
            <a:pPr marL="971550" lvl="1" indent="-514350">
              <a:buFont typeface="+mj-lt"/>
              <a:buAutoNum type="arabicPeriod"/>
            </a:pPr>
            <a:r>
              <a:rPr lang="en-US" dirty="0"/>
              <a:t>Expanded Child Tax Credit in ARP and proposed for 1 more year in BBB.</a:t>
            </a:r>
          </a:p>
          <a:p>
            <a:pPr marL="0" indent="0">
              <a:buNone/>
            </a:pPr>
            <a:r>
              <a:rPr lang="en-US" dirty="0"/>
              <a:t>Misses:  The Fed and the Resurgence of Inflation</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2B88D8E-3EA5-4787-8484-A83ABFA4CE5D}"/>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7646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5B8F-FE4D-41EE-B7FD-A4F10DFF731D}"/>
              </a:ext>
            </a:extLst>
          </p:cNvPr>
          <p:cNvSpPr>
            <a:spLocks noGrp="1"/>
          </p:cNvSpPr>
          <p:nvPr>
            <p:ph type="title"/>
          </p:nvPr>
        </p:nvSpPr>
        <p:spPr/>
        <p:txBody>
          <a:bodyPr/>
          <a:lstStyle/>
          <a:p>
            <a:r>
              <a:rPr lang="en-US" dirty="0">
                <a:solidFill>
                  <a:schemeClr val="bg2"/>
                </a:solidFill>
              </a:rPr>
              <a:t>Inv</a:t>
            </a:r>
            <a:r>
              <a:rPr lang="en-US" dirty="0"/>
              <a:t>esting in the Young:  House Passed BBB</a:t>
            </a:r>
          </a:p>
        </p:txBody>
      </p:sp>
      <p:sp>
        <p:nvSpPr>
          <p:cNvPr id="3" name="Content Placeholder 2">
            <a:extLst>
              <a:ext uri="{FF2B5EF4-FFF2-40B4-BE49-F238E27FC236}">
                <a16:creationId xmlns:a16="http://schemas.microsoft.com/office/drawing/2014/main" id="{046A16DF-C25B-4C06-9977-A30797FECCB7}"/>
              </a:ext>
            </a:extLst>
          </p:cNvPr>
          <p:cNvSpPr>
            <a:spLocks noGrp="1"/>
          </p:cNvSpPr>
          <p:nvPr>
            <p:ph idx="1"/>
          </p:nvPr>
        </p:nvSpPr>
        <p:spPr/>
        <p:txBody>
          <a:bodyPr/>
          <a:lstStyle/>
          <a:p>
            <a:r>
              <a:rPr lang="en-US" dirty="0"/>
              <a:t>CBO estimates:</a:t>
            </a:r>
          </a:p>
          <a:p>
            <a:pPr lvl="1"/>
            <a:r>
              <a:rPr lang="en-US" dirty="0"/>
              <a:t>Early Child Care:  $273 billion</a:t>
            </a:r>
          </a:p>
          <a:p>
            <a:pPr lvl="1"/>
            <a:r>
              <a:rPr lang="en-US" dirty="0"/>
              <a:t>Universal </a:t>
            </a:r>
            <a:r>
              <a:rPr lang="en-US" dirty="0" err="1"/>
              <a:t>preK</a:t>
            </a:r>
            <a:r>
              <a:rPr lang="en-US" dirty="0"/>
              <a:t>:  $109 billion</a:t>
            </a:r>
          </a:p>
          <a:p>
            <a:r>
              <a:rPr lang="en-US" dirty="0"/>
              <a:t>The funding for both Programs start phasing out in 2028</a:t>
            </a:r>
          </a:p>
        </p:txBody>
      </p:sp>
      <p:sp>
        <p:nvSpPr>
          <p:cNvPr id="4" name="Slide Number Placeholder 3">
            <a:extLst>
              <a:ext uri="{FF2B5EF4-FFF2-40B4-BE49-F238E27FC236}">
                <a16:creationId xmlns:a16="http://schemas.microsoft.com/office/drawing/2014/main" id="{72B2EFDC-8DFB-4289-9057-946F4C1B3F2C}"/>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79702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0AE7-A226-439D-9509-43DB55870803}"/>
              </a:ext>
            </a:extLst>
          </p:cNvPr>
          <p:cNvSpPr>
            <a:spLocks noGrp="1"/>
          </p:cNvSpPr>
          <p:nvPr>
            <p:ph type="title"/>
          </p:nvPr>
        </p:nvSpPr>
        <p:spPr>
          <a:xfrm>
            <a:off x="976563" y="-62991"/>
            <a:ext cx="10515600" cy="1325563"/>
          </a:xfrm>
        </p:spPr>
        <p:txBody>
          <a:bodyPr/>
          <a:lstStyle/>
          <a:p>
            <a:r>
              <a:rPr lang="en-US" dirty="0">
                <a:solidFill>
                  <a:schemeClr val="bg1"/>
                </a:solidFill>
              </a:rPr>
              <a:t>Ja</a:t>
            </a:r>
            <a:r>
              <a:rPr lang="en-US" dirty="0"/>
              <a:t>mes Heckman, Nobelist, in 12/2012</a:t>
            </a:r>
          </a:p>
        </p:txBody>
      </p:sp>
      <p:sp>
        <p:nvSpPr>
          <p:cNvPr id="3" name="Content Placeholder 2">
            <a:extLst>
              <a:ext uri="{FF2B5EF4-FFF2-40B4-BE49-F238E27FC236}">
                <a16:creationId xmlns:a16="http://schemas.microsoft.com/office/drawing/2014/main" id="{F189241F-8FFA-4E2D-B211-58B66002E820}"/>
              </a:ext>
            </a:extLst>
          </p:cNvPr>
          <p:cNvSpPr>
            <a:spLocks noGrp="1"/>
          </p:cNvSpPr>
          <p:nvPr>
            <p:ph idx="1"/>
          </p:nvPr>
        </p:nvSpPr>
        <p:spPr/>
        <p:txBody>
          <a:bodyPr>
            <a:normAutofit fontScale="92500" lnSpcReduction="20000"/>
          </a:bodyPr>
          <a:lstStyle/>
          <a:p>
            <a:pPr marL="0" marR="109220" indent="0">
              <a:lnSpc>
                <a:spcPct val="125000"/>
              </a:lnSpc>
              <a:spcBef>
                <a:spcPts val="0"/>
              </a:spcBef>
              <a:spcAft>
                <a:spcPts val="0"/>
              </a:spcAft>
              <a:buNone/>
            </a:pPr>
            <a:r>
              <a:rPr lang="en-US" sz="3100" dirty="0">
                <a:solidFill>
                  <a:schemeClr val="accent5">
                    <a:lumMod val="50000"/>
                  </a:schemeClr>
                </a:solidFill>
                <a:effectLst/>
                <a:latin typeface="Arial" panose="020B0604020202020204" pitchFamily="34" charset="0"/>
                <a:ea typeface="Arial" panose="020B0604020202020204" pitchFamily="34" charset="0"/>
              </a:rPr>
              <a:t>“The highest rate of return in early childhood development comes from investing as early as possible, from birth through age</a:t>
            </a:r>
            <a:r>
              <a:rPr lang="en-US" sz="3100" spc="-320"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five, in disadvantaged families. Starting at age three or four is too little too late, as it fails to recognize that skills beget skills</a:t>
            </a:r>
            <a:r>
              <a:rPr lang="en-US" sz="3100" spc="5"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in</a:t>
            </a:r>
            <a:r>
              <a:rPr lang="en-US" sz="3100" spc="-10"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a</a:t>
            </a:r>
            <a:r>
              <a:rPr lang="en-US" sz="3100" spc="-5"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complementary</a:t>
            </a:r>
            <a:r>
              <a:rPr lang="en-US" sz="3100" spc="-10"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and</a:t>
            </a:r>
            <a:r>
              <a:rPr lang="en-US" sz="3100" spc="-5"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dynamic</a:t>
            </a:r>
            <a:r>
              <a:rPr lang="en-US" sz="3100" spc="-10"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way.</a:t>
            </a:r>
            <a:r>
              <a:rPr lang="en-US" sz="3100" spc="-5"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Efforts</a:t>
            </a:r>
            <a:r>
              <a:rPr lang="en-US" sz="3100" spc="-5"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should</a:t>
            </a:r>
            <a:r>
              <a:rPr lang="en-US" sz="3100" spc="-10"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focus</a:t>
            </a:r>
            <a:r>
              <a:rPr lang="en-US" sz="3100" spc="-5"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on</a:t>
            </a:r>
            <a:r>
              <a:rPr lang="en-US" sz="3100" spc="-10"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the</a:t>
            </a:r>
            <a:r>
              <a:rPr lang="en-US" sz="3100" spc="-5"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first</a:t>
            </a:r>
            <a:r>
              <a:rPr lang="en-US" sz="3100" spc="-10"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years</a:t>
            </a:r>
            <a:r>
              <a:rPr lang="en-US" sz="3100" spc="-5"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for</a:t>
            </a:r>
            <a:r>
              <a:rPr lang="en-US" sz="3100" spc="-5"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the</a:t>
            </a:r>
            <a:r>
              <a:rPr lang="en-US" sz="3100" spc="-10"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greatest</a:t>
            </a:r>
            <a:r>
              <a:rPr lang="en-US" sz="3100" spc="-5"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efficiency</a:t>
            </a:r>
            <a:r>
              <a:rPr lang="en-US" sz="3100" spc="-10"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and</a:t>
            </a:r>
            <a:r>
              <a:rPr lang="en-US" sz="3100" spc="-5" dirty="0">
                <a:solidFill>
                  <a:schemeClr val="accent5">
                    <a:lumMod val="50000"/>
                  </a:schemeClr>
                </a:solidFill>
                <a:effectLst/>
                <a:latin typeface="Arial" panose="020B0604020202020204" pitchFamily="34" charset="0"/>
                <a:ea typeface="Arial" panose="020B0604020202020204" pitchFamily="34" charset="0"/>
              </a:rPr>
              <a:t> </a:t>
            </a:r>
            <a:r>
              <a:rPr lang="en-US" sz="3100" dirty="0">
                <a:solidFill>
                  <a:schemeClr val="accent5">
                    <a:lumMod val="50000"/>
                  </a:schemeClr>
                </a:solidFill>
                <a:effectLst/>
                <a:latin typeface="Arial" panose="020B0604020202020204" pitchFamily="34" charset="0"/>
                <a:ea typeface="Arial" panose="020B0604020202020204" pitchFamily="34" charset="0"/>
              </a:rPr>
              <a:t>effectiveness.”</a:t>
            </a:r>
          </a:p>
          <a:p>
            <a:pPr marL="72390" marR="109220">
              <a:lnSpc>
                <a:spcPct val="125000"/>
              </a:lnSpc>
              <a:spcBef>
                <a:spcPts val="0"/>
              </a:spcBef>
              <a:spcAft>
                <a:spcPts val="0"/>
              </a:spcAft>
            </a:pPr>
            <a:r>
              <a:rPr lang="en-US" sz="3100" dirty="0">
                <a:solidFill>
                  <a:schemeClr val="accent5">
                    <a:lumMod val="50000"/>
                  </a:schemeClr>
                </a:solidFill>
                <a:effectLst/>
                <a:latin typeface="Arial" panose="020B0604020202020204" pitchFamily="34" charset="0"/>
                <a:ea typeface="Arial" panose="020B0604020202020204" pitchFamily="34" charset="0"/>
              </a:rPr>
              <a:t>Caveat:  Heckman is not in favor of universal provisions of BBB.</a:t>
            </a:r>
            <a:endParaRPr lang="en-US" b="0" i="0" dirty="0">
              <a:solidFill>
                <a:srgbClr val="040404"/>
              </a:solidFill>
              <a:effectLst/>
              <a:latin typeface="Libre Baskerville"/>
            </a:endParaRPr>
          </a:p>
          <a:p>
            <a:endParaRPr lang="en-US" dirty="0"/>
          </a:p>
        </p:txBody>
      </p:sp>
      <p:sp>
        <p:nvSpPr>
          <p:cNvPr id="4" name="Slide Number Placeholder 3">
            <a:extLst>
              <a:ext uri="{FF2B5EF4-FFF2-40B4-BE49-F238E27FC236}">
                <a16:creationId xmlns:a16="http://schemas.microsoft.com/office/drawing/2014/main" id="{027CADAD-B743-4D44-8136-B62FF4633EF7}"/>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26527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40204</TotalTime>
  <Words>1212</Words>
  <Application>Microsoft Macintosh PowerPoint</Application>
  <PresentationFormat>Widescreen</PresentationFormat>
  <Paragraphs>149</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Libre Baskerville</vt:lpstr>
      <vt:lpstr>Custom Design</vt:lpstr>
      <vt:lpstr>PowerPoint Presentation</vt:lpstr>
      <vt:lpstr> National Economic Education Delegation</vt:lpstr>
      <vt:lpstr>Who Are We?</vt:lpstr>
      <vt:lpstr>Where Are We?</vt:lpstr>
      <vt:lpstr> Available NEED Topics Include:</vt:lpstr>
      <vt:lpstr>Credits and Disclaimer</vt:lpstr>
      <vt:lpstr>Hits and Misses in 2021</vt:lpstr>
      <vt:lpstr>Investing in the Young:  House Passed BBB</vt:lpstr>
      <vt:lpstr>James Heckman, Nobelist, in 12/2012</vt:lpstr>
      <vt:lpstr>ARP and the Expanded Child Tax Credit</vt:lpstr>
      <vt:lpstr>One Estimate of the Child Tax Credit &amp; Poverty</vt:lpstr>
      <vt:lpstr>Economic &amp; Political Problems</vt:lpstr>
      <vt:lpstr>Inflation:  Fed’s Policy Miss</vt:lpstr>
      <vt:lpstr>What’s at Stake:  Inflationary Expectations</vt:lpstr>
      <vt:lpstr>“Anchoring” Inflation Expectations</vt:lpstr>
      <vt:lpstr>Why Did Jay Powell Do It?</vt:lpstr>
      <vt:lpstr>Policy Changes under Powell</vt:lpstr>
      <vt:lpstr>Fed’s December 15th Policy Statement</vt:lpstr>
      <vt:lpstr>Minutes from the December 15th Fed Meeting</vt:lpstr>
      <vt:lpstr>So Far Inflationary Expectations Look Stable</vt:lpstr>
      <vt:lpstr> 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558</cp:revision>
  <cp:lastPrinted>2021-04-06T18:03:23Z</cp:lastPrinted>
  <dcterms:created xsi:type="dcterms:W3CDTF">2017-05-03T22:30:38Z</dcterms:created>
  <dcterms:modified xsi:type="dcterms:W3CDTF">2022-01-19T18:28:43Z</dcterms:modified>
</cp:coreProperties>
</file>