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1069" r:id="rId2"/>
    <p:sldId id="3899" r:id="rId3"/>
    <p:sldId id="434" r:id="rId4"/>
    <p:sldId id="435" r:id="rId5"/>
    <p:sldId id="1089" r:id="rId6"/>
    <p:sldId id="327" r:id="rId7"/>
    <p:sldId id="3907" r:id="rId8"/>
    <p:sldId id="3928" r:id="rId9"/>
    <p:sldId id="3904" r:id="rId10"/>
    <p:sldId id="3906" r:id="rId11"/>
    <p:sldId id="3908" r:id="rId12"/>
    <p:sldId id="3905" r:id="rId13"/>
    <p:sldId id="3923" r:id="rId14"/>
    <p:sldId id="3919" r:id="rId15"/>
    <p:sldId id="3920" r:id="rId16"/>
    <p:sldId id="3924" r:id="rId17"/>
    <p:sldId id="3925" r:id="rId18"/>
    <p:sldId id="3926" r:id="rId19"/>
    <p:sldId id="3927" r:id="rId20"/>
    <p:sldId id="329" r:id="rId21"/>
    <p:sldId id="3903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77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16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The  Fed's Measure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95216429521199E-2"/>
          <c:y val="0.10962580438866462"/>
          <c:w val="0.85538552385898603"/>
          <c:h val="0.74266220358533497"/>
        </c:manualLayout>
      </c:layout>
      <c:lineChart>
        <c:grouping val="standard"/>
        <c:varyColors val="0"/>
        <c:ser>
          <c:idx val="0"/>
          <c:order val="0"/>
          <c:tx>
            <c:v>Price Index for Personal Consumption, excl. Food and Energy</c:v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Graph'!$A$24:$A$46</c:f>
              <c:numCache>
                <c:formatCode>[$-409]mmm\-yy;@</c:formatCode>
                <c:ptCount val="2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 formatCode="mmm\-yy">
                  <c:v>44521</c:v>
                </c:pt>
              </c:numCache>
            </c:numRef>
          </c:cat>
          <c:val>
            <c:numRef>
              <c:f>'FRED Graph'!$B$24:$B$46</c:f>
              <c:numCache>
                <c:formatCode>0.000</c:formatCode>
                <c:ptCount val="23"/>
                <c:pt idx="0">
                  <c:v>112.949</c:v>
                </c:pt>
                <c:pt idx="1">
                  <c:v>113.121</c:v>
                </c:pt>
                <c:pt idx="2">
                  <c:v>113.01300000000001</c:v>
                </c:pt>
                <c:pt idx="3">
                  <c:v>112.526</c:v>
                </c:pt>
                <c:pt idx="4">
                  <c:v>112.755</c:v>
                </c:pt>
                <c:pt idx="5">
                  <c:v>113.145</c:v>
                </c:pt>
                <c:pt idx="6">
                  <c:v>113.46599999999999</c:v>
                </c:pt>
                <c:pt idx="7">
                  <c:v>113.818</c:v>
                </c:pt>
                <c:pt idx="8">
                  <c:v>114.01900000000001</c:v>
                </c:pt>
                <c:pt idx="9">
                  <c:v>114.023</c:v>
                </c:pt>
                <c:pt idx="10">
                  <c:v>114.006</c:v>
                </c:pt>
                <c:pt idx="11">
                  <c:v>114.34099999999999</c:v>
                </c:pt>
                <c:pt idx="12">
                  <c:v>114.746</c:v>
                </c:pt>
                <c:pt idx="13">
                  <c:v>114.899</c:v>
                </c:pt>
                <c:pt idx="14">
                  <c:v>115.383</c:v>
                </c:pt>
                <c:pt idx="15">
                  <c:v>116.1</c:v>
                </c:pt>
                <c:pt idx="16">
                  <c:v>116.76600000000001</c:v>
                </c:pt>
                <c:pt idx="17">
                  <c:v>117.327</c:v>
                </c:pt>
                <c:pt idx="18">
                  <c:v>117.682</c:v>
                </c:pt>
                <c:pt idx="19">
                  <c:v>118.04900000000001</c:v>
                </c:pt>
                <c:pt idx="20">
                  <c:v>118.342</c:v>
                </c:pt>
                <c:pt idx="21">
                  <c:v>118.845</c:v>
                </c:pt>
                <c:pt idx="22">
                  <c:v>119.47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30-4034-AB46-CE1DCDF45314}"/>
            </c:ext>
          </c:extLst>
        </c:ser>
        <c:ser>
          <c:idx val="1"/>
          <c:order val="1"/>
          <c:tx>
            <c:v>Fed's Target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Graph'!$A$24:$A$46</c:f>
              <c:numCache>
                <c:formatCode>[$-409]mmm\-yy;@</c:formatCode>
                <c:ptCount val="2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 formatCode="mmm\-yy">
                  <c:v>44521</c:v>
                </c:pt>
              </c:numCache>
            </c:numRef>
          </c:cat>
          <c:val>
            <c:numRef>
              <c:f>'FRED Graph'!$E$24:$E$46</c:f>
              <c:numCache>
                <c:formatCode>General</c:formatCode>
                <c:ptCount val="23"/>
                <c:pt idx="0" formatCode="0.000">
                  <c:v>112.949</c:v>
                </c:pt>
                <c:pt idx="1">
                  <c:v>113.13554445647058</c:v>
                </c:pt>
                <c:pt idx="2">
                  <c:v>113.32239700627746</c:v>
                </c:pt>
                <c:pt idx="3">
                  <c:v>113.5095581582618</c:v>
                </c:pt>
                <c:pt idx="4">
                  <c:v>113.69702842210521</c:v>
                </c:pt>
                <c:pt idx="5">
                  <c:v>113.88480830833105</c:v>
                </c:pt>
                <c:pt idx="6">
                  <c:v>114.07289832830585</c:v>
                </c:pt>
                <c:pt idx="7">
                  <c:v>114.26129899424073</c:v>
                </c:pt>
                <c:pt idx="8">
                  <c:v>114.45001081919274</c:v>
                </c:pt>
                <c:pt idx="9">
                  <c:v>114.63903431706629</c:v>
                </c:pt>
                <c:pt idx="10">
                  <c:v>114.82837000261455</c:v>
                </c:pt>
                <c:pt idx="11">
                  <c:v>115.01801839144085</c:v>
                </c:pt>
                <c:pt idx="12">
                  <c:v>115.20798000000006</c:v>
                </c:pt>
                <c:pt idx="13">
                  <c:v>115.39825534560006</c:v>
                </c:pt>
                <c:pt idx="14">
                  <c:v>115.58884494640307</c:v>
                </c:pt>
                <c:pt idx="15">
                  <c:v>115.7797493214271</c:v>
                </c:pt>
                <c:pt idx="16">
                  <c:v>115.97096899054739</c:v>
                </c:pt>
                <c:pt idx="17">
                  <c:v>116.16250447449775</c:v>
                </c:pt>
                <c:pt idx="18">
                  <c:v>116.35435629487206</c:v>
                </c:pt>
                <c:pt idx="19">
                  <c:v>116.54652497412563</c:v>
                </c:pt>
                <c:pt idx="20">
                  <c:v>116.73901103557668</c:v>
                </c:pt>
                <c:pt idx="21">
                  <c:v>116.93181500340769</c:v>
                </c:pt>
                <c:pt idx="22">
                  <c:v>117.12493740266692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30-4034-AB46-CE1DCDF453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92561824"/>
        <c:axId val="492566416"/>
      </c:lineChart>
      <c:dateAx>
        <c:axId val="49256182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6416"/>
        <c:crosses val="autoZero"/>
        <c:auto val="1"/>
        <c:lblOffset val="100"/>
        <c:baseTimeUnit val="months"/>
      </c:dateAx>
      <c:valAx>
        <c:axId val="492566416"/>
        <c:scaling>
          <c:orientation val="minMax"/>
          <c:max val="121"/>
          <c:min val="111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Inflation and Expectations of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Actual 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Graph'!$A$12:$A$214</c:f>
              <c:numCache>
                <c:formatCode>yyyy\-mm\-dd</c:formatCode>
                <c:ptCount val="203"/>
                <c:pt idx="0">
                  <c:v>25934</c:v>
                </c:pt>
                <c:pt idx="1">
                  <c:v>26024</c:v>
                </c:pt>
                <c:pt idx="2">
                  <c:v>26115</c:v>
                </c:pt>
                <c:pt idx="3">
                  <c:v>26207</c:v>
                </c:pt>
                <c:pt idx="4">
                  <c:v>26299</c:v>
                </c:pt>
                <c:pt idx="5">
                  <c:v>26390</c:v>
                </c:pt>
                <c:pt idx="6">
                  <c:v>26481</c:v>
                </c:pt>
                <c:pt idx="7">
                  <c:v>26573</c:v>
                </c:pt>
                <c:pt idx="8">
                  <c:v>26665</c:v>
                </c:pt>
                <c:pt idx="9">
                  <c:v>26755</c:v>
                </c:pt>
                <c:pt idx="10">
                  <c:v>26846</c:v>
                </c:pt>
                <c:pt idx="11">
                  <c:v>26938</c:v>
                </c:pt>
                <c:pt idx="12">
                  <c:v>27030</c:v>
                </c:pt>
                <c:pt idx="13">
                  <c:v>27120</c:v>
                </c:pt>
                <c:pt idx="14">
                  <c:v>27211</c:v>
                </c:pt>
                <c:pt idx="15">
                  <c:v>27303</c:v>
                </c:pt>
                <c:pt idx="16">
                  <c:v>27395</c:v>
                </c:pt>
                <c:pt idx="17">
                  <c:v>27485</c:v>
                </c:pt>
                <c:pt idx="18">
                  <c:v>27576</c:v>
                </c:pt>
                <c:pt idx="19">
                  <c:v>27668</c:v>
                </c:pt>
                <c:pt idx="20">
                  <c:v>27760</c:v>
                </c:pt>
                <c:pt idx="21">
                  <c:v>27851</c:v>
                </c:pt>
                <c:pt idx="22">
                  <c:v>27942</c:v>
                </c:pt>
                <c:pt idx="23">
                  <c:v>28034</c:v>
                </c:pt>
                <c:pt idx="24">
                  <c:v>28126</c:v>
                </c:pt>
                <c:pt idx="25">
                  <c:v>28216</c:v>
                </c:pt>
                <c:pt idx="26">
                  <c:v>28307</c:v>
                </c:pt>
                <c:pt idx="27">
                  <c:v>28399</c:v>
                </c:pt>
                <c:pt idx="28">
                  <c:v>28491</c:v>
                </c:pt>
                <c:pt idx="29">
                  <c:v>28581</c:v>
                </c:pt>
                <c:pt idx="30">
                  <c:v>28672</c:v>
                </c:pt>
                <c:pt idx="31">
                  <c:v>28764</c:v>
                </c:pt>
                <c:pt idx="32">
                  <c:v>28856</c:v>
                </c:pt>
                <c:pt idx="33">
                  <c:v>28946</c:v>
                </c:pt>
                <c:pt idx="34">
                  <c:v>29037</c:v>
                </c:pt>
                <c:pt idx="35">
                  <c:v>29129</c:v>
                </c:pt>
                <c:pt idx="36">
                  <c:v>29221</c:v>
                </c:pt>
                <c:pt idx="37">
                  <c:v>29312</c:v>
                </c:pt>
                <c:pt idx="38">
                  <c:v>29403</c:v>
                </c:pt>
                <c:pt idx="39">
                  <c:v>29495</c:v>
                </c:pt>
                <c:pt idx="40">
                  <c:v>29587</c:v>
                </c:pt>
                <c:pt idx="41">
                  <c:v>29677</c:v>
                </c:pt>
                <c:pt idx="42">
                  <c:v>29768</c:v>
                </c:pt>
                <c:pt idx="43">
                  <c:v>29860</c:v>
                </c:pt>
                <c:pt idx="44">
                  <c:v>29952</c:v>
                </c:pt>
                <c:pt idx="45">
                  <c:v>30042</c:v>
                </c:pt>
                <c:pt idx="46">
                  <c:v>30133</c:v>
                </c:pt>
                <c:pt idx="47">
                  <c:v>30225</c:v>
                </c:pt>
                <c:pt idx="48">
                  <c:v>30317</c:v>
                </c:pt>
                <c:pt idx="49">
                  <c:v>30407</c:v>
                </c:pt>
                <c:pt idx="50">
                  <c:v>30498</c:v>
                </c:pt>
                <c:pt idx="51">
                  <c:v>30590</c:v>
                </c:pt>
                <c:pt idx="52">
                  <c:v>30682</c:v>
                </c:pt>
                <c:pt idx="53">
                  <c:v>30773</c:v>
                </c:pt>
                <c:pt idx="54">
                  <c:v>30864</c:v>
                </c:pt>
                <c:pt idx="55">
                  <c:v>30956</c:v>
                </c:pt>
                <c:pt idx="56">
                  <c:v>31048</c:v>
                </c:pt>
                <c:pt idx="57">
                  <c:v>31138</c:v>
                </c:pt>
                <c:pt idx="58">
                  <c:v>31229</c:v>
                </c:pt>
                <c:pt idx="59">
                  <c:v>31321</c:v>
                </c:pt>
                <c:pt idx="60">
                  <c:v>31413</c:v>
                </c:pt>
                <c:pt idx="61">
                  <c:v>31503</c:v>
                </c:pt>
                <c:pt idx="62">
                  <c:v>31594</c:v>
                </c:pt>
                <c:pt idx="63">
                  <c:v>31686</c:v>
                </c:pt>
                <c:pt idx="64">
                  <c:v>31778</c:v>
                </c:pt>
                <c:pt idx="65">
                  <c:v>31868</c:v>
                </c:pt>
                <c:pt idx="66">
                  <c:v>31959</c:v>
                </c:pt>
                <c:pt idx="67">
                  <c:v>32051</c:v>
                </c:pt>
                <c:pt idx="68">
                  <c:v>32143</c:v>
                </c:pt>
                <c:pt idx="69">
                  <c:v>32234</c:v>
                </c:pt>
                <c:pt idx="70">
                  <c:v>32325</c:v>
                </c:pt>
                <c:pt idx="71">
                  <c:v>32417</c:v>
                </c:pt>
                <c:pt idx="72">
                  <c:v>32509</c:v>
                </c:pt>
                <c:pt idx="73">
                  <c:v>32599</c:v>
                </c:pt>
                <c:pt idx="74">
                  <c:v>32690</c:v>
                </c:pt>
                <c:pt idx="75">
                  <c:v>32782</c:v>
                </c:pt>
                <c:pt idx="76">
                  <c:v>32874</c:v>
                </c:pt>
                <c:pt idx="77">
                  <c:v>32964</c:v>
                </c:pt>
                <c:pt idx="78">
                  <c:v>33055</c:v>
                </c:pt>
                <c:pt idx="79">
                  <c:v>33147</c:v>
                </c:pt>
                <c:pt idx="80">
                  <c:v>33239</c:v>
                </c:pt>
                <c:pt idx="81">
                  <c:v>33329</c:v>
                </c:pt>
                <c:pt idx="82">
                  <c:v>33420</c:v>
                </c:pt>
                <c:pt idx="83">
                  <c:v>33512</c:v>
                </c:pt>
                <c:pt idx="84">
                  <c:v>33604</c:v>
                </c:pt>
                <c:pt idx="85">
                  <c:v>33695</c:v>
                </c:pt>
                <c:pt idx="86">
                  <c:v>33786</c:v>
                </c:pt>
                <c:pt idx="87">
                  <c:v>33878</c:v>
                </c:pt>
                <c:pt idx="88">
                  <c:v>33970</c:v>
                </c:pt>
                <c:pt idx="89">
                  <c:v>34060</c:v>
                </c:pt>
                <c:pt idx="90">
                  <c:v>34151</c:v>
                </c:pt>
                <c:pt idx="91">
                  <c:v>34243</c:v>
                </c:pt>
                <c:pt idx="92">
                  <c:v>34335</c:v>
                </c:pt>
                <c:pt idx="93">
                  <c:v>34425</c:v>
                </c:pt>
                <c:pt idx="94">
                  <c:v>34516</c:v>
                </c:pt>
                <c:pt idx="95">
                  <c:v>34608</c:v>
                </c:pt>
                <c:pt idx="96">
                  <c:v>34700</c:v>
                </c:pt>
                <c:pt idx="97">
                  <c:v>34790</c:v>
                </c:pt>
                <c:pt idx="98">
                  <c:v>34881</c:v>
                </c:pt>
                <c:pt idx="99">
                  <c:v>34973</c:v>
                </c:pt>
                <c:pt idx="100">
                  <c:v>35065</c:v>
                </c:pt>
                <c:pt idx="101">
                  <c:v>35156</c:v>
                </c:pt>
                <c:pt idx="102">
                  <c:v>35247</c:v>
                </c:pt>
                <c:pt idx="103">
                  <c:v>35339</c:v>
                </c:pt>
                <c:pt idx="104">
                  <c:v>35431</c:v>
                </c:pt>
                <c:pt idx="105">
                  <c:v>35521</c:v>
                </c:pt>
                <c:pt idx="106">
                  <c:v>35612</c:v>
                </c:pt>
                <c:pt idx="107">
                  <c:v>35704</c:v>
                </c:pt>
                <c:pt idx="108">
                  <c:v>35796</c:v>
                </c:pt>
                <c:pt idx="109">
                  <c:v>35886</c:v>
                </c:pt>
                <c:pt idx="110">
                  <c:v>35977</c:v>
                </c:pt>
                <c:pt idx="111">
                  <c:v>36069</c:v>
                </c:pt>
                <c:pt idx="112">
                  <c:v>36161</c:v>
                </c:pt>
                <c:pt idx="113">
                  <c:v>36251</c:v>
                </c:pt>
                <c:pt idx="114">
                  <c:v>36342</c:v>
                </c:pt>
                <c:pt idx="115">
                  <c:v>36434</c:v>
                </c:pt>
                <c:pt idx="116">
                  <c:v>36526</c:v>
                </c:pt>
                <c:pt idx="117">
                  <c:v>36617</c:v>
                </c:pt>
                <c:pt idx="118">
                  <c:v>36708</c:v>
                </c:pt>
                <c:pt idx="119">
                  <c:v>36800</c:v>
                </c:pt>
                <c:pt idx="120">
                  <c:v>36892</c:v>
                </c:pt>
                <c:pt idx="121">
                  <c:v>36982</c:v>
                </c:pt>
                <c:pt idx="122">
                  <c:v>37073</c:v>
                </c:pt>
                <c:pt idx="123">
                  <c:v>37165</c:v>
                </c:pt>
                <c:pt idx="124">
                  <c:v>37257</c:v>
                </c:pt>
                <c:pt idx="125">
                  <c:v>37347</c:v>
                </c:pt>
                <c:pt idx="126">
                  <c:v>37438</c:v>
                </c:pt>
                <c:pt idx="127">
                  <c:v>37530</c:v>
                </c:pt>
                <c:pt idx="128">
                  <c:v>37622</c:v>
                </c:pt>
                <c:pt idx="129">
                  <c:v>37712</c:v>
                </c:pt>
                <c:pt idx="130">
                  <c:v>37803</c:v>
                </c:pt>
                <c:pt idx="131">
                  <c:v>37895</c:v>
                </c:pt>
                <c:pt idx="132">
                  <c:v>37987</c:v>
                </c:pt>
                <c:pt idx="133">
                  <c:v>38078</c:v>
                </c:pt>
                <c:pt idx="134">
                  <c:v>38169</c:v>
                </c:pt>
                <c:pt idx="135">
                  <c:v>38261</c:v>
                </c:pt>
                <c:pt idx="136">
                  <c:v>38353</c:v>
                </c:pt>
                <c:pt idx="137">
                  <c:v>38443</c:v>
                </c:pt>
                <c:pt idx="138">
                  <c:v>38534</c:v>
                </c:pt>
                <c:pt idx="139">
                  <c:v>38626</c:v>
                </c:pt>
                <c:pt idx="140">
                  <c:v>38718</c:v>
                </c:pt>
                <c:pt idx="141">
                  <c:v>38808</c:v>
                </c:pt>
                <c:pt idx="142">
                  <c:v>38899</c:v>
                </c:pt>
                <c:pt idx="143">
                  <c:v>38991</c:v>
                </c:pt>
                <c:pt idx="144">
                  <c:v>39083</c:v>
                </c:pt>
                <c:pt idx="145">
                  <c:v>39173</c:v>
                </c:pt>
                <c:pt idx="146">
                  <c:v>39264</c:v>
                </c:pt>
                <c:pt idx="147">
                  <c:v>39356</c:v>
                </c:pt>
                <c:pt idx="148">
                  <c:v>39448</c:v>
                </c:pt>
                <c:pt idx="149">
                  <c:v>39539</c:v>
                </c:pt>
                <c:pt idx="150">
                  <c:v>39630</c:v>
                </c:pt>
                <c:pt idx="151">
                  <c:v>39722</c:v>
                </c:pt>
                <c:pt idx="152">
                  <c:v>39814</c:v>
                </c:pt>
                <c:pt idx="153">
                  <c:v>39904</c:v>
                </c:pt>
                <c:pt idx="154">
                  <c:v>39995</c:v>
                </c:pt>
                <c:pt idx="155">
                  <c:v>40087</c:v>
                </c:pt>
                <c:pt idx="156">
                  <c:v>40179</c:v>
                </c:pt>
                <c:pt idx="157">
                  <c:v>40269</c:v>
                </c:pt>
                <c:pt idx="158">
                  <c:v>40360</c:v>
                </c:pt>
                <c:pt idx="159">
                  <c:v>40452</c:v>
                </c:pt>
                <c:pt idx="160">
                  <c:v>40544</c:v>
                </c:pt>
                <c:pt idx="161">
                  <c:v>40634</c:v>
                </c:pt>
                <c:pt idx="162">
                  <c:v>40725</c:v>
                </c:pt>
                <c:pt idx="163">
                  <c:v>40817</c:v>
                </c:pt>
                <c:pt idx="164">
                  <c:v>40909</c:v>
                </c:pt>
                <c:pt idx="165">
                  <c:v>41000</c:v>
                </c:pt>
                <c:pt idx="166">
                  <c:v>41091</c:v>
                </c:pt>
                <c:pt idx="167">
                  <c:v>41183</c:v>
                </c:pt>
                <c:pt idx="168">
                  <c:v>41275</c:v>
                </c:pt>
                <c:pt idx="169">
                  <c:v>41365</c:v>
                </c:pt>
                <c:pt idx="170">
                  <c:v>41456</c:v>
                </c:pt>
                <c:pt idx="171">
                  <c:v>41548</c:v>
                </c:pt>
                <c:pt idx="172">
                  <c:v>41640</c:v>
                </c:pt>
                <c:pt idx="173">
                  <c:v>41730</c:v>
                </c:pt>
                <c:pt idx="174">
                  <c:v>41821</c:v>
                </c:pt>
                <c:pt idx="175">
                  <c:v>41913</c:v>
                </c:pt>
                <c:pt idx="176">
                  <c:v>42005</c:v>
                </c:pt>
                <c:pt idx="177">
                  <c:v>42095</c:v>
                </c:pt>
                <c:pt idx="178">
                  <c:v>42186</c:v>
                </c:pt>
                <c:pt idx="179">
                  <c:v>42278</c:v>
                </c:pt>
                <c:pt idx="180">
                  <c:v>42370</c:v>
                </c:pt>
                <c:pt idx="181">
                  <c:v>42461</c:v>
                </c:pt>
                <c:pt idx="182">
                  <c:v>42552</c:v>
                </c:pt>
                <c:pt idx="183">
                  <c:v>42644</c:v>
                </c:pt>
                <c:pt idx="184">
                  <c:v>42736</c:v>
                </c:pt>
                <c:pt idx="185">
                  <c:v>42826</c:v>
                </c:pt>
                <c:pt idx="186">
                  <c:v>42917</c:v>
                </c:pt>
                <c:pt idx="187">
                  <c:v>43009</c:v>
                </c:pt>
                <c:pt idx="188">
                  <c:v>43101</c:v>
                </c:pt>
                <c:pt idx="189">
                  <c:v>43191</c:v>
                </c:pt>
                <c:pt idx="190">
                  <c:v>43282</c:v>
                </c:pt>
                <c:pt idx="191">
                  <c:v>43374</c:v>
                </c:pt>
                <c:pt idx="192">
                  <c:v>43466</c:v>
                </c:pt>
                <c:pt idx="193">
                  <c:v>43556</c:v>
                </c:pt>
                <c:pt idx="194">
                  <c:v>43647</c:v>
                </c:pt>
                <c:pt idx="195">
                  <c:v>43739</c:v>
                </c:pt>
                <c:pt idx="196">
                  <c:v>43831</c:v>
                </c:pt>
                <c:pt idx="197">
                  <c:v>43922</c:v>
                </c:pt>
                <c:pt idx="198">
                  <c:v>44013</c:v>
                </c:pt>
                <c:pt idx="199">
                  <c:v>44105</c:v>
                </c:pt>
                <c:pt idx="200">
                  <c:v>44197</c:v>
                </c:pt>
                <c:pt idx="201">
                  <c:v>44287</c:v>
                </c:pt>
                <c:pt idx="202">
                  <c:v>44378</c:v>
                </c:pt>
              </c:numCache>
            </c:numRef>
          </c:cat>
          <c:val>
            <c:numRef>
              <c:f>'FRED Graph'!$B$12:$B$213</c:f>
              <c:numCache>
                <c:formatCode>0.0</c:formatCode>
                <c:ptCount val="202"/>
                <c:pt idx="0">
                  <c:v>5.1505200000000002</c:v>
                </c:pt>
                <c:pt idx="1">
                  <c:v>5.0645199999999999</c:v>
                </c:pt>
                <c:pt idx="2">
                  <c:v>5.2712899999999996</c:v>
                </c:pt>
                <c:pt idx="3">
                  <c:v>4.76586</c:v>
                </c:pt>
                <c:pt idx="4">
                  <c:v>4.7670199999999996</c:v>
                </c:pt>
                <c:pt idx="5">
                  <c:v>4.0536099999999999</c:v>
                </c:pt>
                <c:pt idx="6">
                  <c:v>3.9892799999999999</c:v>
                </c:pt>
                <c:pt idx="7">
                  <c:v>4.4438800000000001</c:v>
                </c:pt>
                <c:pt idx="8">
                  <c:v>4.0662599999999998</c:v>
                </c:pt>
                <c:pt idx="9">
                  <c:v>5.0124599999999999</c:v>
                </c:pt>
                <c:pt idx="10">
                  <c:v>6.0421199999999997</c:v>
                </c:pt>
                <c:pt idx="11">
                  <c:v>6.7935999999999996</c:v>
                </c:pt>
                <c:pt idx="12">
                  <c:v>7.5683999999999996</c:v>
                </c:pt>
                <c:pt idx="13">
                  <c:v>8.4422999999999995</c:v>
                </c:pt>
                <c:pt idx="14">
                  <c:v>9.4893999999999998</c:v>
                </c:pt>
                <c:pt idx="15">
                  <c:v>10.507999999999999</c:v>
                </c:pt>
                <c:pt idx="16">
                  <c:v>10.92648</c:v>
                </c:pt>
                <c:pt idx="17">
                  <c:v>9.9775700000000001</c:v>
                </c:pt>
                <c:pt idx="18">
                  <c:v>8.7335799999999999</c:v>
                </c:pt>
                <c:pt idx="19">
                  <c:v>7.3936799999999998</c:v>
                </c:pt>
                <c:pt idx="20">
                  <c:v>6.1170799999999996</c:v>
                </c:pt>
                <c:pt idx="21">
                  <c:v>5.6172899999999997</c:v>
                </c:pt>
                <c:pt idx="22">
                  <c:v>5.1239299999999997</c:v>
                </c:pt>
                <c:pt idx="23">
                  <c:v>5.24648</c:v>
                </c:pt>
                <c:pt idx="24">
                  <c:v>5.8233199999999998</c:v>
                </c:pt>
                <c:pt idx="25">
                  <c:v>6.2450599999999996</c:v>
                </c:pt>
                <c:pt idx="26">
                  <c:v>6.1662800000000004</c:v>
                </c:pt>
                <c:pt idx="27">
                  <c:v>6.5502900000000004</c:v>
                </c:pt>
                <c:pt idx="28">
                  <c:v>6.3867000000000003</c:v>
                </c:pt>
                <c:pt idx="29">
                  <c:v>6.9129699999999996</c:v>
                </c:pt>
                <c:pt idx="30">
                  <c:v>7.4205899999999998</c:v>
                </c:pt>
                <c:pt idx="31">
                  <c:v>7.3029799999999998</c:v>
                </c:pt>
                <c:pt idx="32">
                  <c:v>7.6913900000000002</c:v>
                </c:pt>
                <c:pt idx="33">
                  <c:v>8.2581699999999998</c:v>
                </c:pt>
                <c:pt idx="34">
                  <c:v>8.7784099999999992</c:v>
                </c:pt>
                <c:pt idx="35">
                  <c:v>8.5745799999999992</c:v>
                </c:pt>
                <c:pt idx="36">
                  <c:v>8.8715700000000002</c:v>
                </c:pt>
                <c:pt idx="37">
                  <c:v>8.7971400000000006</c:v>
                </c:pt>
                <c:pt idx="38">
                  <c:v>8.8495399999999993</c:v>
                </c:pt>
                <c:pt idx="39">
                  <c:v>9.6495599999999992</c:v>
                </c:pt>
                <c:pt idx="40">
                  <c:v>10.22153</c:v>
                </c:pt>
                <c:pt idx="41">
                  <c:v>9.7949999999999999</c:v>
                </c:pt>
                <c:pt idx="42">
                  <c:v>9.4146599999999996</c:v>
                </c:pt>
                <c:pt idx="43">
                  <c:v>8.4795200000000008</c:v>
                </c:pt>
                <c:pt idx="44">
                  <c:v>7.1512799999999999</c:v>
                </c:pt>
                <c:pt idx="45">
                  <c:v>6.4333099999999996</c:v>
                </c:pt>
                <c:pt idx="46">
                  <c:v>5.9501299999999997</c:v>
                </c:pt>
                <c:pt idx="47">
                  <c:v>5.2293799999999999</c:v>
                </c:pt>
                <c:pt idx="48">
                  <c:v>4.5839499999999997</c:v>
                </c:pt>
                <c:pt idx="49">
                  <c:v>4.0097100000000001</c:v>
                </c:pt>
                <c:pt idx="50">
                  <c:v>3.64453</c:v>
                </c:pt>
                <c:pt idx="51">
                  <c:v>3.35961</c:v>
                </c:pt>
                <c:pt idx="52">
                  <c:v>3.6242000000000001</c:v>
                </c:pt>
                <c:pt idx="53">
                  <c:v>3.7402799999999998</c:v>
                </c:pt>
                <c:pt idx="54">
                  <c:v>3.5622500000000001</c:v>
                </c:pt>
                <c:pt idx="55">
                  <c:v>3.55091</c:v>
                </c:pt>
                <c:pt idx="56">
                  <c:v>3.52658</c:v>
                </c:pt>
                <c:pt idx="57">
                  <c:v>3.3089499999999998</c:v>
                </c:pt>
                <c:pt idx="58">
                  <c:v>3.01606</c:v>
                </c:pt>
                <c:pt idx="59">
                  <c:v>2.8236400000000001</c:v>
                </c:pt>
                <c:pt idx="60">
                  <c:v>2.3234599999999999</c:v>
                </c:pt>
                <c:pt idx="61">
                  <c:v>2.05382</c:v>
                </c:pt>
                <c:pt idx="62">
                  <c:v>1.8583000000000001</c:v>
                </c:pt>
                <c:pt idx="63">
                  <c:v>1.84324</c:v>
                </c:pt>
                <c:pt idx="64">
                  <c:v>1.9833400000000001</c:v>
                </c:pt>
                <c:pt idx="65">
                  <c:v>2.3023799999999999</c:v>
                </c:pt>
                <c:pt idx="66">
                  <c:v>2.6555599999999999</c:v>
                </c:pt>
                <c:pt idx="67">
                  <c:v>2.9129499999999999</c:v>
                </c:pt>
                <c:pt idx="68">
                  <c:v>3.0653899999999998</c:v>
                </c:pt>
                <c:pt idx="69">
                  <c:v>3.35223</c:v>
                </c:pt>
                <c:pt idx="70">
                  <c:v>3.8016000000000001</c:v>
                </c:pt>
                <c:pt idx="71">
                  <c:v>3.87174</c:v>
                </c:pt>
                <c:pt idx="72">
                  <c:v>4.1372</c:v>
                </c:pt>
                <c:pt idx="73">
                  <c:v>4.2322600000000001</c:v>
                </c:pt>
                <c:pt idx="74">
                  <c:v>3.7540499999999999</c:v>
                </c:pt>
                <c:pt idx="75">
                  <c:v>3.59748</c:v>
                </c:pt>
                <c:pt idx="76">
                  <c:v>3.6345200000000002</c:v>
                </c:pt>
                <c:pt idx="77">
                  <c:v>3.6909100000000001</c:v>
                </c:pt>
                <c:pt idx="78">
                  <c:v>3.8210199999999999</c:v>
                </c:pt>
                <c:pt idx="79">
                  <c:v>3.85425</c:v>
                </c:pt>
                <c:pt idx="80">
                  <c:v>3.7525499999999998</c:v>
                </c:pt>
                <c:pt idx="81">
                  <c:v>3.3561899999999998</c:v>
                </c:pt>
                <c:pt idx="82">
                  <c:v>3.2784399999999998</c:v>
                </c:pt>
                <c:pt idx="83">
                  <c:v>3.1237599999999999</c:v>
                </c:pt>
                <c:pt idx="84">
                  <c:v>2.5031099999999999</c:v>
                </c:pt>
                <c:pt idx="85">
                  <c:v>2.3681800000000002</c:v>
                </c:pt>
                <c:pt idx="86">
                  <c:v>2.0710099999999998</c:v>
                </c:pt>
                <c:pt idx="87">
                  <c:v>2.1671800000000001</c:v>
                </c:pt>
                <c:pt idx="88">
                  <c:v>2.35921</c:v>
                </c:pt>
                <c:pt idx="89">
                  <c:v>2.3534899999999999</c:v>
                </c:pt>
                <c:pt idx="90">
                  <c:v>2.4611399999999999</c:v>
                </c:pt>
                <c:pt idx="91">
                  <c:v>2.3154599999999999</c:v>
                </c:pt>
                <c:pt idx="92">
                  <c:v>2.23176</c:v>
                </c:pt>
                <c:pt idx="93">
                  <c:v>2.1177199999999998</c:v>
                </c:pt>
                <c:pt idx="94">
                  <c:v>2.0961500000000002</c:v>
                </c:pt>
                <c:pt idx="95">
                  <c:v>2.09341</c:v>
                </c:pt>
                <c:pt idx="96">
                  <c:v>2.15842</c:v>
                </c:pt>
                <c:pt idx="97">
                  <c:v>2.1558000000000002</c:v>
                </c:pt>
                <c:pt idx="98">
                  <c:v>2.07362</c:v>
                </c:pt>
                <c:pt idx="99">
                  <c:v>2.0121699999999998</c:v>
                </c:pt>
                <c:pt idx="100">
                  <c:v>1.95021</c:v>
                </c:pt>
                <c:pt idx="101">
                  <c:v>1.88273</c:v>
                </c:pt>
                <c:pt idx="102">
                  <c:v>1.71526</c:v>
                </c:pt>
                <c:pt idx="103">
                  <c:v>1.7684899999999999</c:v>
                </c:pt>
                <c:pt idx="104">
                  <c:v>1.88514</c:v>
                </c:pt>
                <c:pt idx="105">
                  <c:v>1.6699600000000001</c:v>
                </c:pt>
                <c:pt idx="106">
                  <c:v>1.7784199999999999</c:v>
                </c:pt>
                <c:pt idx="107">
                  <c:v>1.5696000000000001</c:v>
                </c:pt>
                <c:pt idx="108">
                  <c:v>1.11554</c:v>
                </c:pt>
                <c:pt idx="109">
                  <c:v>1.1498600000000001</c:v>
                </c:pt>
                <c:pt idx="110">
                  <c:v>1.1454200000000001</c:v>
                </c:pt>
                <c:pt idx="111">
                  <c:v>1.0914900000000001</c:v>
                </c:pt>
                <c:pt idx="112">
                  <c:v>1.2661199999999999</c:v>
                </c:pt>
                <c:pt idx="113">
                  <c:v>1.41015</c:v>
                </c:pt>
                <c:pt idx="114">
                  <c:v>1.3359000000000001</c:v>
                </c:pt>
                <c:pt idx="115">
                  <c:v>1.61659</c:v>
                </c:pt>
                <c:pt idx="116">
                  <c:v>1.96509</c:v>
                </c:pt>
                <c:pt idx="117">
                  <c:v>2.21319</c:v>
                </c:pt>
                <c:pt idx="118">
                  <c:v>2.4483199999999998</c:v>
                </c:pt>
                <c:pt idx="119">
                  <c:v>2.4374099999999999</c:v>
                </c:pt>
                <c:pt idx="120">
                  <c:v>2.43059</c:v>
                </c:pt>
                <c:pt idx="121">
                  <c:v>2.4120300000000001</c:v>
                </c:pt>
                <c:pt idx="122">
                  <c:v>2.2141099999999998</c:v>
                </c:pt>
                <c:pt idx="123">
                  <c:v>1.97936</c:v>
                </c:pt>
                <c:pt idx="124">
                  <c:v>1.64137</c:v>
                </c:pt>
                <c:pt idx="125">
                  <c:v>1.38043</c:v>
                </c:pt>
                <c:pt idx="126">
                  <c:v>1.47024</c:v>
                </c:pt>
                <c:pt idx="127">
                  <c:v>1.73542</c:v>
                </c:pt>
                <c:pt idx="128">
                  <c:v>1.9141999999999999</c:v>
                </c:pt>
                <c:pt idx="129">
                  <c:v>1.9119699999999999</c:v>
                </c:pt>
                <c:pt idx="130">
                  <c:v>1.99963</c:v>
                </c:pt>
                <c:pt idx="131">
                  <c:v>2.04311</c:v>
                </c:pt>
                <c:pt idx="132">
                  <c:v>2.2543099999999998</c:v>
                </c:pt>
                <c:pt idx="133">
                  <c:v>2.72201</c:v>
                </c:pt>
                <c:pt idx="134">
                  <c:v>2.7974299999999999</c:v>
                </c:pt>
                <c:pt idx="135">
                  <c:v>2.9581900000000001</c:v>
                </c:pt>
                <c:pt idx="136">
                  <c:v>3.0493399999999999</c:v>
                </c:pt>
                <c:pt idx="137">
                  <c:v>2.9712299999999998</c:v>
                </c:pt>
                <c:pt idx="138">
                  <c:v>3.2451099999999999</c:v>
                </c:pt>
                <c:pt idx="139">
                  <c:v>3.28152</c:v>
                </c:pt>
                <c:pt idx="140">
                  <c:v>3.1880000000000002</c:v>
                </c:pt>
                <c:pt idx="141">
                  <c:v>3.3517100000000002</c:v>
                </c:pt>
                <c:pt idx="142">
                  <c:v>3.1345000000000001</c:v>
                </c:pt>
                <c:pt idx="143">
                  <c:v>2.6897700000000002</c:v>
                </c:pt>
                <c:pt idx="144">
                  <c:v>2.9471799999999999</c:v>
                </c:pt>
                <c:pt idx="145">
                  <c:v>2.7248700000000001</c:v>
                </c:pt>
                <c:pt idx="146">
                  <c:v>2.5434600000000001</c:v>
                </c:pt>
                <c:pt idx="147">
                  <c:v>2.5944400000000001</c:v>
                </c:pt>
                <c:pt idx="148">
                  <c:v>1.97773</c:v>
                </c:pt>
                <c:pt idx="149">
                  <c:v>1.8139400000000001</c:v>
                </c:pt>
                <c:pt idx="150">
                  <c:v>2.05219</c:v>
                </c:pt>
                <c:pt idx="151">
                  <c:v>1.8614999999999999</c:v>
                </c:pt>
                <c:pt idx="152">
                  <c:v>1.4559299999999999</c:v>
                </c:pt>
                <c:pt idx="153">
                  <c:v>0.76720999999999995</c:v>
                </c:pt>
                <c:pt idx="154">
                  <c:v>0.12033000000000001</c:v>
                </c:pt>
                <c:pt idx="155">
                  <c:v>0.21279999999999999</c:v>
                </c:pt>
                <c:pt idx="156">
                  <c:v>0.53456000000000004</c:v>
                </c:pt>
                <c:pt idx="157">
                  <c:v>1.2021900000000001</c:v>
                </c:pt>
                <c:pt idx="158">
                  <c:v>1.39828</c:v>
                </c:pt>
                <c:pt idx="159">
                  <c:v>1.6579299999999999</c:v>
                </c:pt>
                <c:pt idx="160">
                  <c:v>1.9052899999999999</c:v>
                </c:pt>
                <c:pt idx="161">
                  <c:v>2.0799799999999999</c:v>
                </c:pt>
                <c:pt idx="162">
                  <c:v>2.4020100000000002</c:v>
                </c:pt>
                <c:pt idx="163">
                  <c:v>1.9281200000000001</c:v>
                </c:pt>
                <c:pt idx="164">
                  <c:v>2.0202599999999999</c:v>
                </c:pt>
                <c:pt idx="165">
                  <c:v>1.7598400000000001</c:v>
                </c:pt>
                <c:pt idx="166">
                  <c:v>1.65805</c:v>
                </c:pt>
                <c:pt idx="167">
                  <c:v>2.0510299999999999</c:v>
                </c:pt>
                <c:pt idx="168">
                  <c:v>1.8403700000000001</c:v>
                </c:pt>
                <c:pt idx="169">
                  <c:v>1.71984</c:v>
                </c:pt>
                <c:pt idx="170">
                  <c:v>1.6727000000000001</c:v>
                </c:pt>
                <c:pt idx="171">
                  <c:v>1.7638</c:v>
                </c:pt>
                <c:pt idx="172">
                  <c:v>1.7812699999999999</c:v>
                </c:pt>
                <c:pt idx="173">
                  <c:v>2.0672100000000002</c:v>
                </c:pt>
                <c:pt idx="174">
                  <c:v>2.0318100000000001</c:v>
                </c:pt>
                <c:pt idx="175">
                  <c:v>1.5944</c:v>
                </c:pt>
                <c:pt idx="176">
                  <c:v>1.1368499999999999</c:v>
                </c:pt>
                <c:pt idx="177">
                  <c:v>1.11242</c:v>
                </c:pt>
                <c:pt idx="178">
                  <c:v>0.97326000000000001</c:v>
                </c:pt>
                <c:pt idx="179">
                  <c:v>0.79649000000000003</c:v>
                </c:pt>
                <c:pt idx="180">
                  <c:v>0.75146000000000002</c:v>
                </c:pt>
                <c:pt idx="181">
                  <c:v>0.91683000000000003</c:v>
                </c:pt>
                <c:pt idx="182">
                  <c:v>0.89610000000000001</c:v>
                </c:pt>
                <c:pt idx="183">
                  <c:v>1.4361600000000001</c:v>
                </c:pt>
                <c:pt idx="184">
                  <c:v>2.0308099999999998</c:v>
                </c:pt>
                <c:pt idx="185">
                  <c:v>1.6398999999999999</c:v>
                </c:pt>
                <c:pt idx="186">
                  <c:v>1.8628</c:v>
                </c:pt>
                <c:pt idx="187">
                  <c:v>2.0499000000000001</c:v>
                </c:pt>
                <c:pt idx="188">
                  <c:v>2.0893199999999998</c:v>
                </c:pt>
                <c:pt idx="189">
                  <c:v>2.66866</c:v>
                </c:pt>
                <c:pt idx="190">
                  <c:v>2.4970699999999999</c:v>
                </c:pt>
                <c:pt idx="191">
                  <c:v>2.3050700000000002</c:v>
                </c:pt>
                <c:pt idx="192">
                  <c:v>2.0613899999999998</c:v>
                </c:pt>
                <c:pt idx="193">
                  <c:v>1.7399199999999999</c:v>
                </c:pt>
                <c:pt idx="194">
                  <c:v>1.73604</c:v>
                </c:pt>
                <c:pt idx="195">
                  <c:v>1.62239</c:v>
                </c:pt>
                <c:pt idx="196">
                  <c:v>1.6433199999999999</c:v>
                </c:pt>
                <c:pt idx="197">
                  <c:v>0.63051000000000001</c:v>
                </c:pt>
                <c:pt idx="198">
                  <c:v>1.2187300000000001</c:v>
                </c:pt>
                <c:pt idx="199">
                  <c:v>1.2925500000000001</c:v>
                </c:pt>
                <c:pt idx="200">
                  <c:v>2.0341900000000002</c:v>
                </c:pt>
                <c:pt idx="201">
                  <c:v>4.0353000000000003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80-48CC-80DB-2FDDD21CCED2}"/>
            </c:ext>
          </c:extLst>
        </c:ser>
        <c:ser>
          <c:idx val="1"/>
          <c:order val="1"/>
          <c:tx>
            <c:v>Forecast Made 1 Year Ago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Graph'!$A$12:$A$214</c:f>
              <c:numCache>
                <c:formatCode>yyyy\-mm\-dd</c:formatCode>
                <c:ptCount val="203"/>
                <c:pt idx="0">
                  <c:v>25934</c:v>
                </c:pt>
                <c:pt idx="1">
                  <c:v>26024</c:v>
                </c:pt>
                <c:pt idx="2">
                  <c:v>26115</c:v>
                </c:pt>
                <c:pt idx="3">
                  <c:v>26207</c:v>
                </c:pt>
                <c:pt idx="4">
                  <c:v>26299</c:v>
                </c:pt>
                <c:pt idx="5">
                  <c:v>26390</c:v>
                </c:pt>
                <c:pt idx="6">
                  <c:v>26481</c:v>
                </c:pt>
                <c:pt idx="7">
                  <c:v>26573</c:v>
                </c:pt>
                <c:pt idx="8">
                  <c:v>26665</c:v>
                </c:pt>
                <c:pt idx="9">
                  <c:v>26755</c:v>
                </c:pt>
                <c:pt idx="10">
                  <c:v>26846</c:v>
                </c:pt>
                <c:pt idx="11">
                  <c:v>26938</c:v>
                </c:pt>
                <c:pt idx="12">
                  <c:v>27030</c:v>
                </c:pt>
                <c:pt idx="13">
                  <c:v>27120</c:v>
                </c:pt>
                <c:pt idx="14">
                  <c:v>27211</c:v>
                </c:pt>
                <c:pt idx="15">
                  <c:v>27303</c:v>
                </c:pt>
                <c:pt idx="16">
                  <c:v>27395</c:v>
                </c:pt>
                <c:pt idx="17">
                  <c:v>27485</c:v>
                </c:pt>
                <c:pt idx="18">
                  <c:v>27576</c:v>
                </c:pt>
                <c:pt idx="19">
                  <c:v>27668</c:v>
                </c:pt>
                <c:pt idx="20">
                  <c:v>27760</c:v>
                </c:pt>
                <c:pt idx="21">
                  <c:v>27851</c:v>
                </c:pt>
                <c:pt idx="22">
                  <c:v>27942</c:v>
                </c:pt>
                <c:pt idx="23">
                  <c:v>28034</c:v>
                </c:pt>
                <c:pt idx="24">
                  <c:v>28126</c:v>
                </c:pt>
                <c:pt idx="25">
                  <c:v>28216</c:v>
                </c:pt>
                <c:pt idx="26">
                  <c:v>28307</c:v>
                </c:pt>
                <c:pt idx="27">
                  <c:v>28399</c:v>
                </c:pt>
                <c:pt idx="28">
                  <c:v>28491</c:v>
                </c:pt>
                <c:pt idx="29">
                  <c:v>28581</c:v>
                </c:pt>
                <c:pt idx="30">
                  <c:v>28672</c:v>
                </c:pt>
                <c:pt idx="31">
                  <c:v>28764</c:v>
                </c:pt>
                <c:pt idx="32">
                  <c:v>28856</c:v>
                </c:pt>
                <c:pt idx="33">
                  <c:v>28946</c:v>
                </c:pt>
                <c:pt idx="34">
                  <c:v>29037</c:v>
                </c:pt>
                <c:pt idx="35">
                  <c:v>29129</c:v>
                </c:pt>
                <c:pt idx="36">
                  <c:v>29221</c:v>
                </c:pt>
                <c:pt idx="37">
                  <c:v>29312</c:v>
                </c:pt>
                <c:pt idx="38">
                  <c:v>29403</c:v>
                </c:pt>
                <c:pt idx="39">
                  <c:v>29495</c:v>
                </c:pt>
                <c:pt idx="40">
                  <c:v>29587</c:v>
                </c:pt>
                <c:pt idx="41">
                  <c:v>29677</c:v>
                </c:pt>
                <c:pt idx="42">
                  <c:v>29768</c:v>
                </c:pt>
                <c:pt idx="43">
                  <c:v>29860</c:v>
                </c:pt>
                <c:pt idx="44">
                  <c:v>29952</c:v>
                </c:pt>
                <c:pt idx="45">
                  <c:v>30042</c:v>
                </c:pt>
                <c:pt idx="46">
                  <c:v>30133</c:v>
                </c:pt>
                <c:pt idx="47">
                  <c:v>30225</c:v>
                </c:pt>
                <c:pt idx="48">
                  <c:v>30317</c:v>
                </c:pt>
                <c:pt idx="49">
                  <c:v>30407</c:v>
                </c:pt>
                <c:pt idx="50">
                  <c:v>30498</c:v>
                </c:pt>
                <c:pt idx="51">
                  <c:v>30590</c:v>
                </c:pt>
                <c:pt idx="52">
                  <c:v>30682</c:v>
                </c:pt>
                <c:pt idx="53">
                  <c:v>30773</c:v>
                </c:pt>
                <c:pt idx="54">
                  <c:v>30864</c:v>
                </c:pt>
                <c:pt idx="55">
                  <c:v>30956</c:v>
                </c:pt>
                <c:pt idx="56">
                  <c:v>31048</c:v>
                </c:pt>
                <c:pt idx="57">
                  <c:v>31138</c:v>
                </c:pt>
                <c:pt idx="58">
                  <c:v>31229</c:v>
                </c:pt>
                <c:pt idx="59">
                  <c:v>31321</c:v>
                </c:pt>
                <c:pt idx="60">
                  <c:v>31413</c:v>
                </c:pt>
                <c:pt idx="61">
                  <c:v>31503</c:v>
                </c:pt>
                <c:pt idx="62">
                  <c:v>31594</c:v>
                </c:pt>
                <c:pt idx="63">
                  <c:v>31686</c:v>
                </c:pt>
                <c:pt idx="64">
                  <c:v>31778</c:v>
                </c:pt>
                <c:pt idx="65">
                  <c:v>31868</c:v>
                </c:pt>
                <c:pt idx="66">
                  <c:v>31959</c:v>
                </c:pt>
                <c:pt idx="67">
                  <c:v>32051</c:v>
                </c:pt>
                <c:pt idx="68">
                  <c:v>32143</c:v>
                </c:pt>
                <c:pt idx="69">
                  <c:v>32234</c:v>
                </c:pt>
                <c:pt idx="70">
                  <c:v>32325</c:v>
                </c:pt>
                <c:pt idx="71">
                  <c:v>32417</c:v>
                </c:pt>
                <c:pt idx="72">
                  <c:v>32509</c:v>
                </c:pt>
                <c:pt idx="73">
                  <c:v>32599</c:v>
                </c:pt>
                <c:pt idx="74">
                  <c:v>32690</c:v>
                </c:pt>
                <c:pt idx="75">
                  <c:v>32782</c:v>
                </c:pt>
                <c:pt idx="76">
                  <c:v>32874</c:v>
                </c:pt>
                <c:pt idx="77">
                  <c:v>32964</c:v>
                </c:pt>
                <c:pt idx="78">
                  <c:v>33055</c:v>
                </c:pt>
                <c:pt idx="79">
                  <c:v>33147</c:v>
                </c:pt>
                <c:pt idx="80">
                  <c:v>33239</c:v>
                </c:pt>
                <c:pt idx="81">
                  <c:v>33329</c:v>
                </c:pt>
                <c:pt idx="82">
                  <c:v>33420</c:v>
                </c:pt>
                <c:pt idx="83">
                  <c:v>33512</c:v>
                </c:pt>
                <c:pt idx="84">
                  <c:v>33604</c:v>
                </c:pt>
                <c:pt idx="85">
                  <c:v>33695</c:v>
                </c:pt>
                <c:pt idx="86">
                  <c:v>33786</c:v>
                </c:pt>
                <c:pt idx="87">
                  <c:v>33878</c:v>
                </c:pt>
                <c:pt idx="88">
                  <c:v>33970</c:v>
                </c:pt>
                <c:pt idx="89">
                  <c:v>34060</c:v>
                </c:pt>
                <c:pt idx="90">
                  <c:v>34151</c:v>
                </c:pt>
                <c:pt idx="91">
                  <c:v>34243</c:v>
                </c:pt>
                <c:pt idx="92">
                  <c:v>34335</c:v>
                </c:pt>
                <c:pt idx="93">
                  <c:v>34425</c:v>
                </c:pt>
                <c:pt idx="94">
                  <c:v>34516</c:v>
                </c:pt>
                <c:pt idx="95">
                  <c:v>34608</c:v>
                </c:pt>
                <c:pt idx="96">
                  <c:v>34700</c:v>
                </c:pt>
                <c:pt idx="97">
                  <c:v>34790</c:v>
                </c:pt>
                <c:pt idx="98">
                  <c:v>34881</c:v>
                </c:pt>
                <c:pt idx="99">
                  <c:v>34973</c:v>
                </c:pt>
                <c:pt idx="100">
                  <c:v>35065</c:v>
                </c:pt>
                <c:pt idx="101">
                  <c:v>35156</c:v>
                </c:pt>
                <c:pt idx="102">
                  <c:v>35247</c:v>
                </c:pt>
                <c:pt idx="103">
                  <c:v>35339</c:v>
                </c:pt>
                <c:pt idx="104">
                  <c:v>35431</c:v>
                </c:pt>
                <c:pt idx="105">
                  <c:v>35521</c:v>
                </c:pt>
                <c:pt idx="106">
                  <c:v>35612</c:v>
                </c:pt>
                <c:pt idx="107">
                  <c:v>35704</c:v>
                </c:pt>
                <c:pt idx="108">
                  <c:v>35796</c:v>
                </c:pt>
                <c:pt idx="109">
                  <c:v>35886</c:v>
                </c:pt>
                <c:pt idx="110">
                  <c:v>35977</c:v>
                </c:pt>
                <c:pt idx="111">
                  <c:v>36069</c:v>
                </c:pt>
                <c:pt idx="112">
                  <c:v>36161</c:v>
                </c:pt>
                <c:pt idx="113">
                  <c:v>36251</c:v>
                </c:pt>
                <c:pt idx="114">
                  <c:v>36342</c:v>
                </c:pt>
                <c:pt idx="115">
                  <c:v>36434</c:v>
                </c:pt>
                <c:pt idx="116">
                  <c:v>36526</c:v>
                </c:pt>
                <c:pt idx="117">
                  <c:v>36617</c:v>
                </c:pt>
                <c:pt idx="118">
                  <c:v>36708</c:v>
                </c:pt>
                <c:pt idx="119">
                  <c:v>36800</c:v>
                </c:pt>
                <c:pt idx="120">
                  <c:v>36892</c:v>
                </c:pt>
                <c:pt idx="121">
                  <c:v>36982</c:v>
                </c:pt>
                <c:pt idx="122">
                  <c:v>37073</c:v>
                </c:pt>
                <c:pt idx="123">
                  <c:v>37165</c:v>
                </c:pt>
                <c:pt idx="124">
                  <c:v>37257</c:v>
                </c:pt>
                <c:pt idx="125">
                  <c:v>37347</c:v>
                </c:pt>
                <c:pt idx="126">
                  <c:v>37438</c:v>
                </c:pt>
                <c:pt idx="127">
                  <c:v>37530</c:v>
                </c:pt>
                <c:pt idx="128">
                  <c:v>37622</c:v>
                </c:pt>
                <c:pt idx="129">
                  <c:v>37712</c:v>
                </c:pt>
                <c:pt idx="130">
                  <c:v>37803</c:v>
                </c:pt>
                <c:pt idx="131">
                  <c:v>37895</c:v>
                </c:pt>
                <c:pt idx="132">
                  <c:v>37987</c:v>
                </c:pt>
                <c:pt idx="133">
                  <c:v>38078</c:v>
                </c:pt>
                <c:pt idx="134">
                  <c:v>38169</c:v>
                </c:pt>
                <c:pt idx="135">
                  <c:v>38261</c:v>
                </c:pt>
                <c:pt idx="136">
                  <c:v>38353</c:v>
                </c:pt>
                <c:pt idx="137">
                  <c:v>38443</c:v>
                </c:pt>
                <c:pt idx="138">
                  <c:v>38534</c:v>
                </c:pt>
                <c:pt idx="139">
                  <c:v>38626</c:v>
                </c:pt>
                <c:pt idx="140">
                  <c:v>38718</c:v>
                </c:pt>
                <c:pt idx="141">
                  <c:v>38808</c:v>
                </c:pt>
                <c:pt idx="142">
                  <c:v>38899</c:v>
                </c:pt>
                <c:pt idx="143">
                  <c:v>38991</c:v>
                </c:pt>
                <c:pt idx="144">
                  <c:v>39083</c:v>
                </c:pt>
                <c:pt idx="145">
                  <c:v>39173</c:v>
                </c:pt>
                <c:pt idx="146">
                  <c:v>39264</c:v>
                </c:pt>
                <c:pt idx="147">
                  <c:v>39356</c:v>
                </c:pt>
                <c:pt idx="148">
                  <c:v>39448</c:v>
                </c:pt>
                <c:pt idx="149">
                  <c:v>39539</c:v>
                </c:pt>
                <c:pt idx="150">
                  <c:v>39630</c:v>
                </c:pt>
                <c:pt idx="151">
                  <c:v>39722</c:v>
                </c:pt>
                <c:pt idx="152">
                  <c:v>39814</c:v>
                </c:pt>
                <c:pt idx="153">
                  <c:v>39904</c:v>
                </c:pt>
                <c:pt idx="154">
                  <c:v>39995</c:v>
                </c:pt>
                <c:pt idx="155">
                  <c:v>40087</c:v>
                </c:pt>
                <c:pt idx="156">
                  <c:v>40179</c:v>
                </c:pt>
                <c:pt idx="157">
                  <c:v>40269</c:v>
                </c:pt>
                <c:pt idx="158">
                  <c:v>40360</c:v>
                </c:pt>
                <c:pt idx="159">
                  <c:v>40452</c:v>
                </c:pt>
                <c:pt idx="160">
                  <c:v>40544</c:v>
                </c:pt>
                <c:pt idx="161">
                  <c:v>40634</c:v>
                </c:pt>
                <c:pt idx="162">
                  <c:v>40725</c:v>
                </c:pt>
                <c:pt idx="163">
                  <c:v>40817</c:v>
                </c:pt>
                <c:pt idx="164">
                  <c:v>40909</c:v>
                </c:pt>
                <c:pt idx="165">
                  <c:v>41000</c:v>
                </c:pt>
                <c:pt idx="166">
                  <c:v>41091</c:v>
                </c:pt>
                <c:pt idx="167">
                  <c:v>41183</c:v>
                </c:pt>
                <c:pt idx="168">
                  <c:v>41275</c:v>
                </c:pt>
                <c:pt idx="169">
                  <c:v>41365</c:v>
                </c:pt>
                <c:pt idx="170">
                  <c:v>41456</c:v>
                </c:pt>
                <c:pt idx="171">
                  <c:v>41548</c:v>
                </c:pt>
                <c:pt idx="172">
                  <c:v>41640</c:v>
                </c:pt>
                <c:pt idx="173">
                  <c:v>41730</c:v>
                </c:pt>
                <c:pt idx="174">
                  <c:v>41821</c:v>
                </c:pt>
                <c:pt idx="175">
                  <c:v>41913</c:v>
                </c:pt>
                <c:pt idx="176">
                  <c:v>42005</c:v>
                </c:pt>
                <c:pt idx="177">
                  <c:v>42095</c:v>
                </c:pt>
                <c:pt idx="178">
                  <c:v>42186</c:v>
                </c:pt>
                <c:pt idx="179">
                  <c:v>42278</c:v>
                </c:pt>
                <c:pt idx="180">
                  <c:v>42370</c:v>
                </c:pt>
                <c:pt idx="181">
                  <c:v>42461</c:v>
                </c:pt>
                <c:pt idx="182">
                  <c:v>42552</c:v>
                </c:pt>
                <c:pt idx="183">
                  <c:v>42644</c:v>
                </c:pt>
                <c:pt idx="184">
                  <c:v>42736</c:v>
                </c:pt>
                <c:pt idx="185">
                  <c:v>42826</c:v>
                </c:pt>
                <c:pt idx="186">
                  <c:v>42917</c:v>
                </c:pt>
                <c:pt idx="187">
                  <c:v>43009</c:v>
                </c:pt>
                <c:pt idx="188">
                  <c:v>43101</c:v>
                </c:pt>
                <c:pt idx="189">
                  <c:v>43191</c:v>
                </c:pt>
                <c:pt idx="190">
                  <c:v>43282</c:v>
                </c:pt>
                <c:pt idx="191">
                  <c:v>43374</c:v>
                </c:pt>
                <c:pt idx="192">
                  <c:v>43466</c:v>
                </c:pt>
                <c:pt idx="193">
                  <c:v>43556</c:v>
                </c:pt>
                <c:pt idx="194">
                  <c:v>43647</c:v>
                </c:pt>
                <c:pt idx="195">
                  <c:v>43739</c:v>
                </c:pt>
                <c:pt idx="196">
                  <c:v>43831</c:v>
                </c:pt>
                <c:pt idx="197">
                  <c:v>43922</c:v>
                </c:pt>
                <c:pt idx="198">
                  <c:v>44013</c:v>
                </c:pt>
                <c:pt idx="199">
                  <c:v>44105</c:v>
                </c:pt>
                <c:pt idx="200">
                  <c:v>44197</c:v>
                </c:pt>
                <c:pt idx="201">
                  <c:v>44287</c:v>
                </c:pt>
                <c:pt idx="202">
                  <c:v>44378</c:v>
                </c:pt>
              </c:numCache>
            </c:numRef>
          </c:cat>
          <c:val>
            <c:numRef>
              <c:f>'FRED Graph'!$C$12:$C$213</c:f>
              <c:numCache>
                <c:formatCode>#,##0.00</c:formatCode>
                <c:ptCount val="202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>
                  <c:v>7.6814</c:v>
                </c:pt>
                <c:pt idx="19">
                  <c:v>7.2412000000000001</c:v>
                </c:pt>
                <c:pt idx="20">
                  <c:v>5.5917000000000003</c:v>
                </c:pt>
                <c:pt idx="21">
                  <c:v>5.9454000000000002</c:v>
                </c:pt>
                <c:pt idx="22">
                  <c:v>6.2087000000000003</c:v>
                </c:pt>
                <c:pt idx="23">
                  <c:v>6.1832000000000003</c:v>
                </c:pt>
                <c:pt idx="24">
                  <c:v>5.9001999999999999</c:v>
                </c:pt>
                <c:pt idx="25">
                  <c:v>6.0549999999999997</c:v>
                </c:pt>
                <c:pt idx="26">
                  <c:v>5.7290000000000001</c:v>
                </c:pt>
                <c:pt idx="27">
                  <c:v>5.6440000000000001</c:v>
                </c:pt>
                <c:pt idx="28">
                  <c:v>6.2678000000000003</c:v>
                </c:pt>
                <c:pt idx="29">
                  <c:v>5.8989000000000003</c:v>
                </c:pt>
                <c:pt idx="30">
                  <c:v>5.9557000000000002</c:v>
                </c:pt>
                <c:pt idx="31">
                  <c:v>5.9043999999999999</c:v>
                </c:pt>
                <c:pt idx="32">
                  <c:v>6.5327000000000002</c:v>
                </c:pt>
                <c:pt idx="33">
                  <c:v>6.9055</c:v>
                </c:pt>
                <c:pt idx="34">
                  <c:v>7.0926999999999998</c:v>
                </c:pt>
                <c:pt idx="35">
                  <c:v>7.3262</c:v>
                </c:pt>
                <c:pt idx="36">
                  <c:v>7.9278000000000004</c:v>
                </c:pt>
                <c:pt idx="37">
                  <c:v>8.0251000000000001</c:v>
                </c:pt>
                <c:pt idx="38">
                  <c:v>8.1870999999999992</c:v>
                </c:pt>
                <c:pt idx="39">
                  <c:v>8.6957000000000004</c:v>
                </c:pt>
                <c:pt idx="40">
                  <c:v>8.8415999999999997</c:v>
                </c:pt>
                <c:pt idx="41">
                  <c:v>8.9339999999999993</c:v>
                </c:pt>
                <c:pt idx="42">
                  <c:v>9.3725000000000005</c:v>
                </c:pt>
                <c:pt idx="43">
                  <c:v>9.0618999999999996</c:v>
                </c:pt>
                <c:pt idx="44">
                  <c:v>8.6786999999999992</c:v>
                </c:pt>
                <c:pt idx="45">
                  <c:v>7.8029000000000002</c:v>
                </c:pt>
                <c:pt idx="46">
                  <c:v>7.5187999999999997</c:v>
                </c:pt>
                <c:pt idx="47">
                  <c:v>7.0197000000000003</c:v>
                </c:pt>
                <c:pt idx="48">
                  <c:v>6.2378</c:v>
                </c:pt>
                <c:pt idx="49">
                  <c:v>5.8738999999999999</c:v>
                </c:pt>
                <c:pt idx="50">
                  <c:v>5.5898000000000003</c:v>
                </c:pt>
                <c:pt idx="51">
                  <c:v>5.0011999999999999</c:v>
                </c:pt>
                <c:pt idx="52">
                  <c:v>4.8236999999999997</c:v>
                </c:pt>
                <c:pt idx="53">
                  <c:v>4.9493999999999998</c:v>
                </c:pt>
                <c:pt idx="54">
                  <c:v>5.5327000000000002</c:v>
                </c:pt>
                <c:pt idx="55">
                  <c:v>4.9774000000000003</c:v>
                </c:pt>
                <c:pt idx="56">
                  <c:v>5.3811999999999998</c:v>
                </c:pt>
                <c:pt idx="57">
                  <c:v>4.7460000000000004</c:v>
                </c:pt>
                <c:pt idx="58">
                  <c:v>4.4131</c:v>
                </c:pt>
                <c:pt idx="59">
                  <c:v>3.9929999999999999</c:v>
                </c:pt>
                <c:pt idx="60">
                  <c:v>4.3289999999999997</c:v>
                </c:pt>
                <c:pt idx="61">
                  <c:v>4.2131999999999996</c:v>
                </c:pt>
                <c:pt idx="62">
                  <c:v>3.9744000000000002</c:v>
                </c:pt>
                <c:pt idx="63">
                  <c:v>3.3332999999999999</c:v>
                </c:pt>
                <c:pt idx="64">
                  <c:v>3.1524000000000001</c:v>
                </c:pt>
                <c:pt idx="65">
                  <c:v>2.6154999999999999</c:v>
                </c:pt>
                <c:pt idx="66">
                  <c:v>3.1114999999999999</c:v>
                </c:pt>
                <c:pt idx="67">
                  <c:v>3.7037</c:v>
                </c:pt>
                <c:pt idx="68">
                  <c:v>3.9182000000000001</c:v>
                </c:pt>
                <c:pt idx="69">
                  <c:v>4.1420000000000003</c:v>
                </c:pt>
                <c:pt idx="70">
                  <c:v>3.6194999999999999</c:v>
                </c:pt>
                <c:pt idx="71">
                  <c:v>3.7610000000000001</c:v>
                </c:pt>
                <c:pt idx="72">
                  <c:v>3.9434999999999998</c:v>
                </c:pt>
                <c:pt idx="73">
                  <c:v>4.1837999999999997</c:v>
                </c:pt>
                <c:pt idx="74">
                  <c:v>4.3689</c:v>
                </c:pt>
                <c:pt idx="75">
                  <c:v>4.5564</c:v>
                </c:pt>
                <c:pt idx="76">
                  <c:v>4.5777000000000001</c:v>
                </c:pt>
                <c:pt idx="77">
                  <c:v>4.3205</c:v>
                </c:pt>
                <c:pt idx="78">
                  <c:v>3.9843999999999999</c:v>
                </c:pt>
                <c:pt idx="79">
                  <c:v>4.0217000000000001</c:v>
                </c:pt>
                <c:pt idx="80">
                  <c:v>3.8168000000000002</c:v>
                </c:pt>
                <c:pt idx="81">
                  <c:v>4.3840000000000003</c:v>
                </c:pt>
                <c:pt idx="82">
                  <c:v>4.2648999999999999</c:v>
                </c:pt>
                <c:pt idx="83">
                  <c:v>3.4944000000000002</c:v>
                </c:pt>
                <c:pt idx="84">
                  <c:v>3.3824000000000001</c:v>
                </c:pt>
                <c:pt idx="85">
                  <c:v>3.3527999999999998</c:v>
                </c:pt>
                <c:pt idx="86">
                  <c:v>3.1930000000000001</c:v>
                </c:pt>
                <c:pt idx="87">
                  <c:v>3.2498</c:v>
                </c:pt>
                <c:pt idx="88">
                  <c:v>3.1074000000000002</c:v>
                </c:pt>
                <c:pt idx="89">
                  <c:v>2.7909000000000002</c:v>
                </c:pt>
                <c:pt idx="90">
                  <c:v>2.7065999999999999</c:v>
                </c:pt>
                <c:pt idx="91">
                  <c:v>2.7801999999999998</c:v>
                </c:pt>
                <c:pt idx="92">
                  <c:v>2.7557999999999998</c:v>
                </c:pt>
                <c:pt idx="93">
                  <c:v>3.0522</c:v>
                </c:pt>
                <c:pt idx="94">
                  <c:v>2.8332000000000002</c:v>
                </c:pt>
                <c:pt idx="95">
                  <c:v>2.7631000000000001</c:v>
                </c:pt>
                <c:pt idx="96">
                  <c:v>2.8923999999999999</c:v>
                </c:pt>
                <c:pt idx="97">
                  <c:v>3.0516999999999999</c:v>
                </c:pt>
                <c:pt idx="98">
                  <c:v>3.1029</c:v>
                </c:pt>
                <c:pt idx="99">
                  <c:v>2.8929</c:v>
                </c:pt>
                <c:pt idx="100">
                  <c:v>2.9361999999999999</c:v>
                </c:pt>
                <c:pt idx="101">
                  <c:v>2.5676999999999999</c:v>
                </c:pt>
                <c:pt idx="102">
                  <c:v>2.3504999999999998</c:v>
                </c:pt>
                <c:pt idx="103">
                  <c:v>2.3622999999999998</c:v>
                </c:pt>
                <c:pt idx="104">
                  <c:v>2.5023</c:v>
                </c:pt>
                <c:pt idx="105">
                  <c:v>2.5049999999999999</c:v>
                </c:pt>
                <c:pt idx="106">
                  <c:v>2.5649999999999999</c:v>
                </c:pt>
                <c:pt idx="107">
                  <c:v>2.5781999999999998</c:v>
                </c:pt>
                <c:pt idx="108">
                  <c:v>2.423</c:v>
                </c:pt>
                <c:pt idx="109">
                  <c:v>2.4550000000000001</c:v>
                </c:pt>
                <c:pt idx="110">
                  <c:v>2.2968000000000002</c:v>
                </c:pt>
                <c:pt idx="111">
                  <c:v>2.2338</c:v>
                </c:pt>
                <c:pt idx="112">
                  <c:v>2.0482999999999998</c:v>
                </c:pt>
                <c:pt idx="113">
                  <c:v>2.0345</c:v>
                </c:pt>
                <c:pt idx="114">
                  <c:v>1.8525</c:v>
                </c:pt>
                <c:pt idx="115">
                  <c:v>1.5446</c:v>
                </c:pt>
                <c:pt idx="116">
                  <c:v>1.7404999999999999</c:v>
                </c:pt>
                <c:pt idx="117">
                  <c:v>1.8674999999999999</c:v>
                </c:pt>
                <c:pt idx="118">
                  <c:v>1.8129999999999999</c:v>
                </c:pt>
                <c:pt idx="119">
                  <c:v>1.9881</c:v>
                </c:pt>
                <c:pt idx="120">
                  <c:v>2.2149999999999999</c:v>
                </c:pt>
                <c:pt idx="121">
                  <c:v>2.3742999999999999</c:v>
                </c:pt>
                <c:pt idx="122">
                  <c:v>2.2595000000000001</c:v>
                </c:pt>
                <c:pt idx="123">
                  <c:v>2.1217999999999999</c:v>
                </c:pt>
                <c:pt idx="124">
                  <c:v>2.0695999999999999</c:v>
                </c:pt>
                <c:pt idx="125">
                  <c:v>2.0891000000000002</c:v>
                </c:pt>
                <c:pt idx="126">
                  <c:v>1.7377</c:v>
                </c:pt>
                <c:pt idx="127">
                  <c:v>1.7831999999999999</c:v>
                </c:pt>
                <c:pt idx="128">
                  <c:v>1.9280999999999999</c:v>
                </c:pt>
                <c:pt idx="129">
                  <c:v>1.8935999999999999</c:v>
                </c:pt>
                <c:pt idx="130">
                  <c:v>1.9253</c:v>
                </c:pt>
                <c:pt idx="131">
                  <c:v>1.8409</c:v>
                </c:pt>
                <c:pt idx="132">
                  <c:v>1.7747999999999999</c:v>
                </c:pt>
                <c:pt idx="133">
                  <c:v>1.7225999999999999</c:v>
                </c:pt>
                <c:pt idx="134">
                  <c:v>1.7551000000000001</c:v>
                </c:pt>
                <c:pt idx="135">
                  <c:v>1.5686</c:v>
                </c:pt>
                <c:pt idx="136">
                  <c:v>1.8331</c:v>
                </c:pt>
                <c:pt idx="137">
                  <c:v>2.1528</c:v>
                </c:pt>
                <c:pt idx="138">
                  <c:v>1.9992000000000001</c:v>
                </c:pt>
                <c:pt idx="139">
                  <c:v>1.9775</c:v>
                </c:pt>
                <c:pt idx="140">
                  <c:v>2.2313000000000001</c:v>
                </c:pt>
                <c:pt idx="141">
                  <c:v>2.2452000000000001</c:v>
                </c:pt>
                <c:pt idx="142">
                  <c:v>2.1876000000000002</c:v>
                </c:pt>
                <c:pt idx="143">
                  <c:v>2.1911</c:v>
                </c:pt>
                <c:pt idx="144">
                  <c:v>2.2606000000000002</c:v>
                </c:pt>
                <c:pt idx="145">
                  <c:v>2.3919000000000001</c:v>
                </c:pt>
                <c:pt idx="146">
                  <c:v>2.2698</c:v>
                </c:pt>
                <c:pt idx="147">
                  <c:v>2.1312000000000002</c:v>
                </c:pt>
                <c:pt idx="148">
                  <c:v>2.2921999999999998</c:v>
                </c:pt>
                <c:pt idx="149">
                  <c:v>2.2673000000000001</c:v>
                </c:pt>
                <c:pt idx="150">
                  <c:v>2.2425000000000002</c:v>
                </c:pt>
                <c:pt idx="151">
                  <c:v>2.2444999999999999</c:v>
                </c:pt>
                <c:pt idx="152">
                  <c:v>2.3917000000000002</c:v>
                </c:pt>
                <c:pt idx="153">
                  <c:v>2.2277</c:v>
                </c:pt>
                <c:pt idx="154">
                  <c:v>1.9411</c:v>
                </c:pt>
                <c:pt idx="155">
                  <c:v>1.2529999999999999</c:v>
                </c:pt>
                <c:pt idx="156">
                  <c:v>1.4694</c:v>
                </c:pt>
                <c:pt idx="157">
                  <c:v>1.4576</c:v>
                </c:pt>
                <c:pt idx="158">
                  <c:v>1.4816</c:v>
                </c:pt>
                <c:pt idx="159">
                  <c:v>1.5317000000000001</c:v>
                </c:pt>
                <c:pt idx="160">
                  <c:v>1.6557999999999999</c:v>
                </c:pt>
                <c:pt idx="161">
                  <c:v>1.5025999999999999</c:v>
                </c:pt>
                <c:pt idx="162">
                  <c:v>1.522</c:v>
                </c:pt>
                <c:pt idx="163">
                  <c:v>1.5032000000000001</c:v>
                </c:pt>
                <c:pt idx="164">
                  <c:v>1.7729999999999999</c:v>
                </c:pt>
                <c:pt idx="165">
                  <c:v>1.8874</c:v>
                </c:pt>
                <c:pt idx="166">
                  <c:v>1.9301999999999999</c:v>
                </c:pt>
                <c:pt idx="167">
                  <c:v>1.7483</c:v>
                </c:pt>
                <c:pt idx="168">
                  <c:v>1.9376</c:v>
                </c:pt>
                <c:pt idx="169">
                  <c:v>1.8588</c:v>
                </c:pt>
                <c:pt idx="170">
                  <c:v>1.9932000000000001</c:v>
                </c:pt>
                <c:pt idx="171">
                  <c:v>1.9262999999999999</c:v>
                </c:pt>
                <c:pt idx="172">
                  <c:v>1.8684000000000001</c:v>
                </c:pt>
                <c:pt idx="173">
                  <c:v>1.8130999999999999</c:v>
                </c:pt>
                <c:pt idx="174">
                  <c:v>1.8067</c:v>
                </c:pt>
                <c:pt idx="175">
                  <c:v>1.8391999999999999</c:v>
                </c:pt>
                <c:pt idx="176">
                  <c:v>1.8751</c:v>
                </c:pt>
                <c:pt idx="177">
                  <c:v>1.966</c:v>
                </c:pt>
                <c:pt idx="178">
                  <c:v>1.8653999999999999</c:v>
                </c:pt>
                <c:pt idx="179">
                  <c:v>1.7706999999999999</c:v>
                </c:pt>
                <c:pt idx="180">
                  <c:v>1.8144</c:v>
                </c:pt>
                <c:pt idx="181">
                  <c:v>1.7656000000000001</c:v>
                </c:pt>
                <c:pt idx="182">
                  <c:v>1.8526</c:v>
                </c:pt>
                <c:pt idx="183">
                  <c:v>1.8085</c:v>
                </c:pt>
                <c:pt idx="184">
                  <c:v>1.8686</c:v>
                </c:pt>
                <c:pt idx="185">
                  <c:v>1.8892</c:v>
                </c:pt>
                <c:pt idx="186">
                  <c:v>1.9401999999999999</c:v>
                </c:pt>
                <c:pt idx="187">
                  <c:v>2.1025</c:v>
                </c:pt>
                <c:pt idx="188">
                  <c:v>2.0102000000000002</c:v>
                </c:pt>
                <c:pt idx="189">
                  <c:v>1.9432</c:v>
                </c:pt>
                <c:pt idx="190">
                  <c:v>1.998</c:v>
                </c:pt>
                <c:pt idx="191">
                  <c:v>2.0365000000000002</c:v>
                </c:pt>
                <c:pt idx="192">
                  <c:v>2.1011000000000002</c:v>
                </c:pt>
                <c:pt idx="193">
                  <c:v>2.2248999999999999</c:v>
                </c:pt>
                <c:pt idx="194">
                  <c:v>2.2151000000000001</c:v>
                </c:pt>
                <c:pt idx="195">
                  <c:v>2.1038000000000001</c:v>
                </c:pt>
                <c:pt idx="196">
                  <c:v>2.0131000000000001</c:v>
                </c:pt>
                <c:pt idx="197">
                  <c:v>1.9786999999999999</c:v>
                </c:pt>
                <c:pt idx="198">
                  <c:v>1.9404999999999999</c:v>
                </c:pt>
                <c:pt idx="199">
                  <c:v>1.9268000000000001</c:v>
                </c:pt>
                <c:pt idx="200">
                  <c:v>1.3731</c:v>
                </c:pt>
                <c:pt idx="201">
                  <c:v>1.5176000000000001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80-48CC-80DB-2FDDD21CC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403392"/>
        <c:axId val="1531425856"/>
      </c:lineChart>
      <c:dateAx>
        <c:axId val="1531403392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425856"/>
        <c:crosses val="autoZero"/>
        <c:auto val="0"/>
        <c:lblOffset val="100"/>
        <c:baseTimeUnit val="months"/>
        <c:majorUnit val="2"/>
        <c:majorTimeUnit val="years"/>
      </c:dateAx>
      <c:valAx>
        <c:axId val="15314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40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bunt single </a:t>
            </a:r>
            <a:r>
              <a:rPr lang="en-US" dirty="0" err="1"/>
              <a:t>becuaseit</a:t>
            </a:r>
            <a:r>
              <a:rPr lang="en-US" dirty="0"/>
              <a:t> remains to be seen if the Senate will include it or pass any of BBB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Deficit reduction strategy.  Perry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BBB and the compromise to get it just for one year.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Generational Transfer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Pink slope implies an increase in next tax rate by 5% added to 24% positive tax rate. TCJA eliminated personal exemption.  TCJA for personal will phase out in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Livingston Survey. 75-78.  Unemployment 7% and 6% inflation.  Look at the stability in the post 2001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 inflation is less than 2% And Fred raises rates before inflation exceeds 2.%. But, very credible.  Latest tightening was begun before Powell became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</a:t>
            </a:r>
            <a:r>
              <a:rPr lang="en-US" dirty="0" err="1"/>
              <a:t>objectivesw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Policy Hits and Misses of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2"/>
                </a:solidFill>
              </a:rPr>
              <a:t>Rotary Club of Marin Sunrise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2"/>
                </a:solidFill>
              </a:rPr>
              <a:t>January 5,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7E2987"/>
                </a:solidFill>
              </a:rPr>
              <a:t>Professor of Economics (emeritus)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F012-44C3-40C2-90CD-FE0C6AFF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ARP</a:t>
            </a:r>
            <a:r>
              <a:rPr lang="en-US" dirty="0"/>
              <a:t> and the Expanded Child Tax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8D865-7BB4-40F3-99ED-D3ABD319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Eligibility expanded from children aged 16 to 17.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the maximum benefit from $2000 per child to $3600 per child 0-5 years and to $3000 for other 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Made the credit fully refundable and </a:t>
            </a:r>
            <a:r>
              <a:rPr lang="en-US"/>
              <a:t>payable monthly.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9A20-C996-44F8-BC42-7CFB1C7F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5D0B-E7C3-4B7C-8C44-C97BE397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Estimate of the Child Tax Credit &amp; Poverty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BB8021-F4B1-4C9D-890C-F23E9E10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415" y="2606618"/>
            <a:ext cx="11430000" cy="2705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22496-39C2-46F9-A738-BE964780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9913F-FBEB-4BFF-90D6-A3435E5DF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55" y="1688125"/>
            <a:ext cx="11338560" cy="73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8BA90-C5F4-4432-9936-47AAC195A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203" y="5290919"/>
            <a:ext cx="740674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BEAE-4341-4B4D-9F8A-0FCA2C7F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&amp; Political Problems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4E1AE6-117A-400A-B799-59473922E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4160" y="1648582"/>
            <a:ext cx="6583680" cy="41942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3B5D1-842F-4DEE-8BAC-70043247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3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16B2-D4BB-4610-9670-886A296D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 Fed’s Policy Miss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CCEB7-3F86-413C-A93E-94392255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3C64DD-86A4-4565-81F6-D7C9C7CF00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43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EB4E-CDAA-4A10-AC16-7EE163F8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at’s at Stake:  Inflationary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DF0B-C973-413B-A178-673E1F96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is much easier if the people believe that the Fed will achieve its inflation target. </a:t>
            </a:r>
          </a:p>
          <a:p>
            <a:pPr marL="0" indent="0">
              <a:buNone/>
            </a:pPr>
            <a:r>
              <a:rPr lang="en-US" dirty="0"/>
              <a:t>Ben Bernanke (2007):</a:t>
            </a:r>
          </a:p>
          <a:p>
            <a:pPr marL="0" indent="0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60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”…if inflation expectations respond less than previously to variations in economic activity, then inflation itself will become relatively more insensitive to the level of activity…” </a:t>
            </a:r>
          </a:p>
          <a:p>
            <a:r>
              <a:rPr lang="en-US" dirty="0"/>
              <a:t>Paul Volcker put the world into a costly an deep recession in 1982 to bring down inflation and to “anchor” inflationary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E956-A595-43FF-A071-B8A11BB2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DA9E-93F8-4DED-9A6B-8FB4AE05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“An</a:t>
            </a:r>
            <a:r>
              <a:rPr lang="en-US" dirty="0"/>
              <a:t>choring” Inflation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1B69-995B-43CF-8881-5E91FE7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2A9329-8414-4FC9-9449-DB3696616F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413AA9-85B9-460A-9A38-928442683D91}"/>
              </a:ext>
            </a:extLst>
          </p:cNvPr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Forecasts:  Philadelphia Fed, “Survey of Professional Forecasters”</a:t>
            </a:r>
          </a:p>
        </p:txBody>
      </p:sp>
    </p:spTree>
    <p:extLst>
      <p:ext uri="{BB962C8B-B14F-4D97-AF65-F5344CB8AC3E}">
        <p14:creationId xmlns:p14="http://schemas.microsoft.com/office/powerpoint/2010/main" val="2739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9A2-493F-4BA3-8549-01EBE4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</a:t>
            </a:r>
            <a:r>
              <a:rPr lang="en-US" dirty="0"/>
              <a:t>y Did Jay Powell Do It?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B162DAE-73AA-41A2-A88F-EF7EE6068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2675" y="1387896"/>
            <a:ext cx="9784080" cy="45483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3F07-9210-4FF7-A6B4-A7B7D58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8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Fed’s dual mandate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 trying to achieve average </a:t>
            </a:r>
            <a:r>
              <a:rPr lang="en-US" i="1" dirty="0"/>
              <a:t>realized</a:t>
            </a:r>
            <a:r>
              <a:rPr lang="en-US" dirty="0"/>
              <a:t> inflation of 2.5%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3E0E-78CE-4276-8605-3C6A802E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Fed</a:t>
            </a:r>
            <a:r>
              <a:rPr lang="en-US" dirty="0"/>
              <a:t>’s December 15</a:t>
            </a:r>
            <a:r>
              <a:rPr lang="en-US" baseline="30000" dirty="0"/>
              <a:t>th</a:t>
            </a:r>
            <a:r>
              <a:rPr lang="en-US" dirty="0"/>
              <a:t> Policy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A685-0EF8-499E-B68C-857DA4FF3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Committee seeks to achieve maximum employment and inflation at the rate of 2 percent over the longer run. In support of these goals, the Committee decided to keep [short-term interest rates the same]. With inflation having exceeded 2 percent for some time, the Committee expects it will be appropriate to maintain this [level of interest rates] until labor market conditions have reached levels consistent with the Committee’s assessments of maximum employment.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8D8B9-2967-4763-999C-CEA2B727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forecasters, financial markets and the Fed itself think that inflation in 2022 will be slightly above 2.5%</a:t>
            </a:r>
          </a:p>
          <a:p>
            <a:r>
              <a:rPr lang="en-US" dirty="0"/>
              <a:t>But, if that changes the Fed will have a difficult choice: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 Raise interest rates a lot (in an election year) stalling the recovery and disrupting financial markets.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Hold tight as the inflationary expectations Genie gets out of the bottle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0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997"/>
            <a:ext cx="10515600" cy="49150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&lt;Geoffrey Woglom&gt;</a:t>
            </a:r>
          </a:p>
          <a:p>
            <a:pPr marL="0" indent="0" algn="ctr">
              <a:buNone/>
            </a:pPr>
            <a:r>
              <a:rPr lang="en-US" dirty="0"/>
              <a:t>&lt;</a:t>
            </a:r>
            <a:r>
              <a:rPr lang="en-US" dirty="0" err="1"/>
              <a:t>grwoglom@</a:t>
            </a:r>
            <a:r>
              <a:rPr lang="en-US" err="1"/>
              <a:t>amherst</a:t>
            </a:r>
            <a:r>
              <a:rPr lang="en-US"/>
              <a:t>.edu&gt;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3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BF51-6C74-4542-903F-6780DCAD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1FBEA8-9D92-454A-B5E3-2EB157554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32" y="1570038"/>
            <a:ext cx="779553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18406-601E-4D43-A4A7-DAA25436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8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/>
              <a:t>CryptoCurrencies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DCC9-E4EF-4F4B-9ADC-8893D56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Hits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Misses in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71C6-1494-4464-9A22-E2141895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Hits: Direct more resources to the mostly poor, young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Early Child Care &amp; Universal </a:t>
            </a:r>
            <a:r>
              <a:rPr lang="en-US" dirty="0" err="1"/>
              <a:t>preK</a:t>
            </a:r>
            <a:r>
              <a:rPr lang="en-US" dirty="0"/>
              <a:t> in BBB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Expanded Child Tax Credit in ARP and proposed for 1 more year in BBB.</a:t>
            </a:r>
          </a:p>
          <a:p>
            <a:pPr marL="0" indent="0">
              <a:buNone/>
            </a:pPr>
            <a:r>
              <a:rPr lang="en-US" dirty="0"/>
              <a:t>Misses:  The Fed and the Resurgence of Inflation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88D8E-3EA5-4787-8484-A83ABFA4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5B8F-FE4D-41EE-B7FD-A4F10DF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Inv</a:t>
            </a:r>
            <a:r>
              <a:rPr lang="en-US" dirty="0"/>
              <a:t>esting in the Young:  House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16DF-C25B-4C06-9977-A30797FE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CBO estimates:</a:t>
            </a:r>
          </a:p>
          <a:p>
            <a:pPr lvl="1"/>
            <a:r>
              <a:rPr lang="en-US" dirty="0"/>
              <a:t>Early Child Care:  $273 billion</a:t>
            </a:r>
          </a:p>
          <a:p>
            <a:pPr lvl="1"/>
            <a:r>
              <a:rPr lang="en-US" dirty="0"/>
              <a:t>Universal </a:t>
            </a:r>
            <a:r>
              <a:rPr lang="en-US" dirty="0" err="1"/>
              <a:t>preK</a:t>
            </a:r>
            <a:r>
              <a:rPr lang="en-US" dirty="0"/>
              <a:t>:  $109 billion</a:t>
            </a:r>
          </a:p>
          <a:p>
            <a:r>
              <a:rPr lang="en-US" dirty="0"/>
              <a:t>The funding for both Programs start phasing out in 2028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2EFDC-8DFB-4289-9057-946F4C1B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0AE7-A226-439D-9509-43DB558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63" y="-6299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</a:t>
            </a:r>
            <a:r>
              <a:rPr lang="en-US" dirty="0"/>
              <a:t>mes Heckman, Nobelist, in 12/2012”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241F-8FFA-4E2D-B211-58B66002E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10922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“The highest rate of return in early childhood development comes from investing as early as possible, from birth through age</a:t>
            </a:r>
            <a:r>
              <a:rPr lang="en-US" sz="3100" spc="-32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five, in disadvantaged families. Starting at age three or four is too little too late, as it fails to recognize that skills beget skills</a:t>
            </a:r>
            <a:r>
              <a:rPr lang="en-US" sz="3100" spc="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complementary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dynamic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way.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Efforts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should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focus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years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greatest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efficiency</a:t>
            </a:r>
            <a:r>
              <a:rPr lang="en-US" sz="3100" spc="-1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3100" spc="-5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effectiveness.”</a:t>
            </a:r>
          </a:p>
          <a:p>
            <a:pPr marL="72390" marR="10922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Caveat:  Heckman is not in favor of universal provisions of BBB.</a:t>
            </a:r>
            <a:endParaRPr lang="en-US" b="0" i="0" dirty="0">
              <a:solidFill>
                <a:srgbClr val="040404"/>
              </a:solidFill>
              <a:effectLst/>
              <a:latin typeface="Libre Baskervill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ADAD-B743-4D44-8136-B62FF463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40115</TotalTime>
  <Words>1081</Words>
  <Application>Microsoft Macintosh PowerPoint</Application>
  <PresentationFormat>Widescreen</PresentationFormat>
  <Paragraphs>144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Libre Baskerville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Hits and Misses in 2021</vt:lpstr>
      <vt:lpstr>Investing in the Young:  House Bill</vt:lpstr>
      <vt:lpstr>James Heckman, Nobelist, in 12/2012”</vt:lpstr>
      <vt:lpstr>ARP and the Expanded Child Tax Credit</vt:lpstr>
      <vt:lpstr>One Estimate of the Child Tax Credit &amp; Poverty</vt:lpstr>
      <vt:lpstr>Economic &amp; Political Problems</vt:lpstr>
      <vt:lpstr>Inflation:  Fed’s Policy Miss</vt:lpstr>
      <vt:lpstr>What’s at Stake:  Inflationary Expectations</vt:lpstr>
      <vt:lpstr>“Anchoring” Inflation Expectations</vt:lpstr>
      <vt:lpstr>Why Did Jay Powell Do It?</vt:lpstr>
      <vt:lpstr>Policy Changes under Powell</vt:lpstr>
      <vt:lpstr>Fed’s December 15th Policy Statement</vt:lpstr>
      <vt:lpstr>So Far Inflationary Expectations Look Stable</vt:lpstr>
      <vt:lpstr> 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548</cp:revision>
  <cp:lastPrinted>2021-04-06T18:03:23Z</cp:lastPrinted>
  <dcterms:created xsi:type="dcterms:W3CDTF">2017-05-03T22:30:38Z</dcterms:created>
  <dcterms:modified xsi:type="dcterms:W3CDTF">2022-01-05T17:11:29Z</dcterms:modified>
</cp:coreProperties>
</file>