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omments/modernComment_20F_D68965FB.xml" ContentType="application/vnd.ms-powerpoint.comment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06"/>
  </p:notesMasterIdLst>
  <p:sldIdLst>
    <p:sldId id="1170" r:id="rId5"/>
    <p:sldId id="328" r:id="rId6"/>
    <p:sldId id="1156" r:id="rId7"/>
    <p:sldId id="435" r:id="rId8"/>
    <p:sldId id="327" r:id="rId9"/>
    <p:sldId id="1181" r:id="rId10"/>
    <p:sldId id="500" r:id="rId11"/>
    <p:sldId id="507" r:id="rId12"/>
    <p:sldId id="508" r:id="rId13"/>
    <p:sldId id="359" r:id="rId14"/>
    <p:sldId id="501" r:id="rId15"/>
    <p:sldId id="1179" r:id="rId16"/>
    <p:sldId id="517" r:id="rId17"/>
    <p:sldId id="506" r:id="rId18"/>
    <p:sldId id="504" r:id="rId19"/>
    <p:sldId id="1148" r:id="rId20"/>
    <p:sldId id="1164" r:id="rId21"/>
    <p:sldId id="1171" r:id="rId22"/>
    <p:sldId id="329" r:id="rId23"/>
    <p:sldId id="1165" r:id="rId24"/>
    <p:sldId id="518" r:id="rId25"/>
    <p:sldId id="531" r:id="rId26"/>
    <p:sldId id="530" r:id="rId27"/>
    <p:sldId id="1169" r:id="rId28"/>
    <p:sldId id="532" r:id="rId29"/>
    <p:sldId id="1159" r:id="rId30"/>
    <p:sldId id="587" r:id="rId31"/>
    <p:sldId id="1160" r:id="rId32"/>
    <p:sldId id="1111" r:id="rId33"/>
    <p:sldId id="544" r:id="rId34"/>
    <p:sldId id="543" r:id="rId35"/>
    <p:sldId id="1184" r:id="rId36"/>
    <p:sldId id="1166" r:id="rId37"/>
    <p:sldId id="527" r:id="rId38"/>
    <p:sldId id="1113" r:id="rId39"/>
    <p:sldId id="1200" r:id="rId40"/>
    <p:sldId id="583" r:id="rId41"/>
    <p:sldId id="1115" r:id="rId42"/>
    <p:sldId id="1117" r:id="rId43"/>
    <p:sldId id="1118" r:id="rId44"/>
    <p:sldId id="565" r:id="rId45"/>
    <p:sldId id="1126" r:id="rId46"/>
    <p:sldId id="561" r:id="rId47"/>
    <p:sldId id="559" r:id="rId48"/>
    <p:sldId id="560" r:id="rId49"/>
    <p:sldId id="1183" r:id="rId50"/>
    <p:sldId id="1130" r:id="rId51"/>
    <p:sldId id="1131" r:id="rId52"/>
    <p:sldId id="352" r:id="rId53"/>
    <p:sldId id="1132" r:id="rId54"/>
    <p:sldId id="1178" r:id="rId55"/>
    <p:sldId id="1167" r:id="rId56"/>
    <p:sldId id="1175" r:id="rId57"/>
    <p:sldId id="1134" r:id="rId58"/>
    <p:sldId id="1120" r:id="rId59"/>
    <p:sldId id="1142" r:id="rId60"/>
    <p:sldId id="1182" r:id="rId61"/>
    <p:sldId id="1136" r:id="rId62"/>
    <p:sldId id="1143" r:id="rId63"/>
    <p:sldId id="1144" r:id="rId64"/>
    <p:sldId id="1177" r:id="rId65"/>
    <p:sldId id="1180" r:id="rId66"/>
    <p:sldId id="1185" r:id="rId67"/>
    <p:sldId id="1186" r:id="rId68"/>
    <p:sldId id="1150" r:id="rId69"/>
    <p:sldId id="1198" r:id="rId70"/>
    <p:sldId id="1199" r:id="rId71"/>
    <p:sldId id="1154" r:id="rId72"/>
    <p:sldId id="1152" r:id="rId73"/>
    <p:sldId id="1151" r:id="rId74"/>
    <p:sldId id="1153" r:id="rId75"/>
    <p:sldId id="1187" r:id="rId76"/>
    <p:sldId id="1157" r:id="rId77"/>
    <p:sldId id="1190" r:id="rId78"/>
    <p:sldId id="1188" r:id="rId79"/>
    <p:sldId id="1189" r:id="rId80"/>
    <p:sldId id="1191" r:id="rId81"/>
    <p:sldId id="1192" r:id="rId82"/>
    <p:sldId id="1193" r:id="rId83"/>
    <p:sldId id="1096" r:id="rId84"/>
    <p:sldId id="1201" r:id="rId85"/>
    <p:sldId id="1194" r:id="rId86"/>
    <p:sldId id="1098" r:id="rId87"/>
    <p:sldId id="1203" r:id="rId88"/>
    <p:sldId id="1195" r:id="rId89"/>
    <p:sldId id="581" r:id="rId90"/>
    <p:sldId id="1204" r:id="rId91"/>
    <p:sldId id="542" r:id="rId92"/>
    <p:sldId id="604" r:id="rId93"/>
    <p:sldId id="1161" r:id="rId94"/>
    <p:sldId id="362" r:id="rId95"/>
    <p:sldId id="1149" r:id="rId96"/>
    <p:sldId id="1162" r:id="rId97"/>
    <p:sldId id="597" r:id="rId98"/>
    <p:sldId id="601" r:id="rId99"/>
    <p:sldId id="598" r:id="rId100"/>
    <p:sldId id="599" r:id="rId101"/>
    <p:sldId id="1106" r:id="rId102"/>
    <p:sldId id="1196" r:id="rId103"/>
    <p:sldId id="1089" r:id="rId104"/>
    <p:sldId id="1155"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45A09-BF61-98DA-2945-BE7C2843981D}" name="Veronika Dolar" initials="VD" userId="Veronika Dol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autoAdjust="0"/>
    <p:restoredTop sz="94674"/>
  </p:normalViewPr>
  <p:slideViewPr>
    <p:cSldViewPr snapToGrid="0" snapToObjects="1">
      <p:cViewPr varScale="1">
        <p:scale>
          <a:sx n="105" d="100"/>
          <a:sy n="105" d="100"/>
        </p:scale>
        <p:origin x="616" y="19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Jon\NEED%20Dropbox\Presentations\HealthCare\Data\Intl_LifeExpVGDP.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{FBA0BB2A-9BA9-A843-A4DD-6E52D039967C}</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{6FAD9E9F-D1AF-8140-BCAF-4BEFCB1163D1}</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{0AE34640-42AB-954C-BFEA-564F90CD197C}</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{29D5EE69-D8C8-6046-92C4-90070F7846DA}</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{5F917F5E-8208-BD41-83E5-272BA0227526}</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{029E1D5E-04A1-AB44-AD72-7AF1C2A5569A}</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{B23EF111-F2AE-8E44-AEC2-63B6BB127691}</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{4F23C784-1DE3-FC48-89E1-56043508D913}</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{270FE41C-1247-8548-BC8E-139D83C77FD1}</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{2149F4DF-2257-7D46-95AF-36739B24C978}</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{C0259927-EFD5-A447-824E-239DC49F6243}</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{5F89C188-84DC-2A44-92B0-475D917FF3AE}</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{2F46E0F2-EDB4-2F45-B2C4-CDA037FBE864}</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{8DB9FEFC-0772-CD47-831E-90EB0F464F58}</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{9079DE39-8840-4948-8675-41226EC87B36}</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{090E42A7-6BA1-F746-AFFD-A4DD1D9B2A1B}</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{6846F070-1AEA-5E41-AA6A-E76C6D8E6D6C}</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{44C64D79-FB57-8949-B221-5B8A439096AA}</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{FD93DBCE-36DE-7047-9F04-458073EFC4F7}</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{004D2A4E-CCA0-1546-A650-1C6F325C5B6A}</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{46FC1555-B68D-C44E-936B-A48F4E418A63}</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{6C0F8B67-3E30-6F42-8D39-3C51551CEBE9}</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{4FDFACE0-7A14-1A43-87BF-50100024AA4F}</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{9D4C512E-9954-1D45-8930-C9D620277E7A}</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{3896822B-1011-0649-94D5-A79670D9868F}</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{E8098668-048B-B14E-B8E5-9B71C2C1C5FA}</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{54992DE6-4AEC-054E-9A8A-24116B731347}</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{2ED9BD6C-1584-0F48-891E-F0B266B0583F}</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{D129F88A-0AC1-604A-9083-13C6FF123821}</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{F5D27433-3422-984B-8192-72F8BB3BC729}</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{30D4E444-C01E-A245-85D1-7EC7D85E316F}</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{45C352ED-51A2-B544-BBD6-CE97DAC04CC9}</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{9965C4E1-B994-B640-A6C6-B5138EEA2632}</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{E4A0B7B9-42CF-2E4E-ABEF-49AD8739FD0F}</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{A78D8318-1478-4346-BA41-12F59F3097F6}</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{8FA64EA9-1FA8-134D-BC41-A8922D8F862E}</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{A8337A10-2F09-374B-9958-8CC815A271FC}</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{961967BC-3AA6-5646-A0D4-628B6B6BA445}</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{BB553829-228E-B74B-A57A-1C5CC20A6D4E}</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{394192F9-1657-7747-A45B-0712251EAE88}</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{87F57AA2-E75C-3E4C-B92A-45D2FF28EDD3}</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{D6A2588A-91A5-5F4F-9717-2564CAA56A25}</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{54C3E8EE-456D-C04F-87BC-EB082B084554}</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{D3972113-0BAB-CF46-BBF4-FA871CF852B1}</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F_D68965FB.xml><?xml version="1.0" encoding="utf-8"?>
<p188:cmLst xmlns:a="http://schemas.openxmlformats.org/drawingml/2006/main" xmlns:r="http://schemas.openxmlformats.org/officeDocument/2006/relationships" xmlns:p188="http://schemas.microsoft.com/office/powerpoint/2018/8/main">
  <p188:cm id="{214CCB10-6EFA-44DD-B17C-A537EC863EB4}" authorId="{24145A09-BF61-98DA-2945-BE7C2843981D}" created="2021-11-07T23:33:48.452">
    <ac:txMkLst xmlns:ac="http://schemas.microsoft.com/office/drawing/2013/main/command">
      <pc:docMk xmlns:pc="http://schemas.microsoft.com/office/powerpoint/2013/main/command"/>
      <pc:sldMk xmlns:pc="http://schemas.microsoft.com/office/powerpoint/2013/main/command" cId="3599328763" sldId="527"/>
      <ac:spMk id="3" creationId="{E03FA129-2416-44F6-A5AA-E0441DA2B772}"/>
      <ac:txMk cp="116" len="189">
        <ac:context len="780" hash="2431926751"/>
      </ac:txMk>
    </ac:txMkLst>
    <p188:pos x="10284502" y="1022568"/>
    <p188:txBody>
      <a:bodyPr/>
      <a:lstStyle/>
      <a:p>
        <a:r>
          <a:rPr lang="en-US"/>
          <a:t>This point is more about access rather than quality
</a:t>
        </a:r>
      </a:p>
    </p188:txBody>
  </p188:cm>
</p188:cmLst>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5.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37</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75</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79</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86</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dirty="0"/>
          </a:p>
        </p:txBody>
      </p:sp>
    </p:spTree>
    <p:extLst>
      <p:ext uri="{BB962C8B-B14F-4D97-AF65-F5344CB8AC3E}">
        <p14:creationId xmlns:p14="http://schemas.microsoft.com/office/powerpoint/2010/main" val="3711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1666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17104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a:p>
        </p:txBody>
      </p:sp>
    </p:spTree>
    <p:extLst>
      <p:ext uri="{BB962C8B-B14F-4D97-AF65-F5344CB8AC3E}">
        <p14:creationId xmlns:p14="http://schemas.microsoft.com/office/powerpoint/2010/main" val="37543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30</a:t>
            </a:fld>
            <a:endParaRPr lang="en-US"/>
          </a:p>
        </p:txBody>
      </p:sp>
    </p:spTree>
    <p:extLst>
      <p:ext uri="{BB962C8B-B14F-4D97-AF65-F5344CB8AC3E}">
        <p14:creationId xmlns:p14="http://schemas.microsoft.com/office/powerpoint/2010/main" val="98204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20F_D68965FB.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600" dirty="0">
                <a:solidFill>
                  <a:schemeClr val="tx2"/>
                </a:solidFill>
              </a:rPr>
              <a:t>OLLI </a:t>
            </a:r>
          </a:p>
          <a:p>
            <a:pPr>
              <a:lnSpc>
                <a:spcPct val="100000"/>
              </a:lnSpc>
              <a:spcBef>
                <a:spcPts val="0"/>
              </a:spcBef>
            </a:pPr>
            <a:r>
              <a:rPr lang="en-US" sz="3600" dirty="0">
                <a:solidFill>
                  <a:schemeClr val="tx2"/>
                </a:solidFill>
              </a:rPr>
              <a:t>West Virginia University</a:t>
            </a:r>
          </a:p>
          <a:p>
            <a:pPr>
              <a:lnSpc>
                <a:spcPct val="100000"/>
              </a:lnSpc>
              <a:spcBef>
                <a:spcPts val="0"/>
              </a:spcBef>
            </a:pPr>
            <a:endParaRPr lang="en-US" sz="3500" dirty="0">
              <a:solidFill>
                <a:schemeClr val="tx2"/>
              </a:solidFill>
            </a:endParaRPr>
          </a:p>
          <a:p>
            <a:pPr>
              <a:lnSpc>
                <a:spcPct val="100000"/>
              </a:lnSpc>
              <a:spcBef>
                <a:spcPts val="0"/>
              </a:spcBef>
            </a:pPr>
            <a:r>
              <a:rPr lang="en-US" sz="1800" dirty="0">
                <a:solidFill>
                  <a:schemeClr val="tx2"/>
                </a:solidFill>
              </a:rPr>
              <a:t>February 17,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Veronika Dolar, Ph.D.</a:t>
            </a:r>
          </a:p>
          <a:p>
            <a:pPr>
              <a:lnSpc>
                <a:spcPct val="100000"/>
              </a:lnSpc>
              <a:spcBef>
                <a:spcPts val="0"/>
              </a:spcBef>
            </a:pPr>
            <a:r>
              <a:rPr lang="en-US" sz="2800" b="0" i="1" dirty="0">
                <a:solidFill>
                  <a:schemeClr val="tx2"/>
                </a:solidFill>
              </a:rPr>
              <a:t>State University of New York</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100</a:t>
            </a:fld>
            <a:endParaRPr lang="en-GB"/>
          </a:p>
        </p:txBody>
      </p:sp>
    </p:spTree>
    <p:extLst>
      <p:ext uri="{BB962C8B-B14F-4D97-AF65-F5344CB8AC3E}">
        <p14:creationId xmlns:p14="http://schemas.microsoft.com/office/powerpoint/2010/main" val="1136605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5714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35885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9447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4713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31912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93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53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a:r>
              <a:rPr lang="en-US" altLang="en-US" dirty="0"/>
              <a:t>Cost</a:t>
            </a:r>
          </a:p>
          <a:p>
            <a:pPr lvl="1" eaLnBrk="1" hangingPunct="1"/>
            <a:r>
              <a:rPr lang="en-US" altLang="en-US" dirty="0"/>
              <a:t>Access</a:t>
            </a:r>
          </a:p>
          <a:p>
            <a:pPr lvl="1"/>
            <a:r>
              <a:rPr lang="en-US" altLang="en-US" dirty="0"/>
              <a:t>Quality</a:t>
            </a:r>
          </a:p>
        </p:txBody>
      </p:sp>
    </p:spTree>
    <p:extLst>
      <p:ext uri="{BB962C8B-B14F-4D97-AF65-F5344CB8AC3E}">
        <p14:creationId xmlns:p14="http://schemas.microsoft.com/office/powerpoint/2010/main" val="395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399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177850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178983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14831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77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9530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330156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27843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18114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50629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39977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33999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3599328763"/>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356283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11793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439909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16094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55</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56</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1710475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3948744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345155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U.S. has the highest level of spending.</a:t>
            </a:r>
          </a:p>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45485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771979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222118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408556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363777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r>
              <a:rPr lang="en-US" dirty="0"/>
              <a:t>Increase of </a:t>
            </a:r>
          </a:p>
          <a:p>
            <a:r>
              <a:rPr lang="en-US" dirty="0"/>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r>
              <a:rPr lang="en-US" dirty="0"/>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r>
              <a:rPr lang="en-US" dirty="0"/>
              <a:t>The price effect of a merger declines with </a:t>
            </a:r>
          </a:p>
          <a:p>
            <a:r>
              <a:rPr lang="en-US" dirty="0"/>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r>
              <a:rPr lang="en-US" sz="2400" b="1" dirty="0"/>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59686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latin typeface="Libre Baskerville"/>
              </a:rPr>
              <a:t>A large Northern California hospital system used its size and influence to achieve a "domination of the market”.</a:t>
            </a:r>
          </a:p>
          <a:p>
            <a:r>
              <a:rPr lang="en-US" b="0" dirty="0">
                <a:solidFill>
                  <a:srgbClr val="2B414D"/>
                </a:solidFill>
                <a:latin typeface="Libre Baskerville"/>
              </a:rPr>
              <a:t>Sutter Health grew into a behemoth hospital system and then, like a classic monopoly, used its dominance in Northern California to raise hospital prices.</a:t>
            </a:r>
          </a:p>
          <a:p>
            <a:r>
              <a:rPr lang="en-US" b="0" dirty="0">
                <a:solidFill>
                  <a:srgbClr val="2B414D"/>
                </a:solidFill>
                <a:latin typeface="Libre Baskerville"/>
              </a:rPr>
              <a:t>Sutter used its windfall from excessive pricing to acquire more entities and grew into a conglomerate of 24 hospitals, 12,000 doctors and several cancer, cardiac and other specialty centers. </a:t>
            </a:r>
          </a:p>
          <a:p>
            <a:r>
              <a:rPr lang="en-US" b="0" dirty="0">
                <a:solidFill>
                  <a:srgbClr val="2B414D"/>
                </a:solidFill>
                <a:latin typeface="Libre Baskerville"/>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416857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3782619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62052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boosted their prices in the first six months of 2019, an increase of 17% in the number of drug hikes from a year earlier.</a:t>
            </a:r>
          </a:p>
          <a:p>
            <a:pPr lvl="1">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2472132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lvl="1"/>
            <a:endParaRPr lang="en-US" dirty="0">
              <a:solidFill>
                <a:srgbClr val="222222"/>
              </a:solidFill>
              <a:latin typeface="arial" panose="020B0604020202020204" pitchFamily="34" charset="0"/>
            </a:endParaRPr>
          </a:p>
          <a:p>
            <a:r>
              <a:rPr lang="en-US" b="0" dirty="0">
                <a:solidFill>
                  <a:srgbClr val="222222"/>
                </a:solidFill>
                <a:latin typeface="arial" panose="020B0604020202020204" pitchFamily="34" charset="0"/>
              </a:rPr>
              <a:t>Concentration of pharmaceutical companies. </a:t>
            </a:r>
          </a:p>
        </p:txBody>
      </p:sp>
    </p:spTree>
    <p:extLst>
      <p:ext uri="{BB962C8B-B14F-4D97-AF65-F5344CB8AC3E}">
        <p14:creationId xmlns:p14="http://schemas.microsoft.com/office/powerpoint/2010/main" val="2062356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billion</a:t>
            </a:r>
            <a:r>
              <a:rPr lang="en-US" b="0" dirty="0"/>
              <a:t>.</a:t>
            </a:r>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1399398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82</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2041689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84</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109791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87</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1098638486"/>
              </p:ext>
            </p:extLst>
          </p:nvPr>
        </p:nvGraphicFramePr>
        <p:xfrm>
          <a:off x="6580351" y="2407847"/>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400678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1354183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92</a:t>
            </a:fld>
            <a:endParaRPr lang="en-GB"/>
          </a:p>
        </p:txBody>
      </p:sp>
    </p:spTree>
    <p:extLst>
      <p:ext uri="{BB962C8B-B14F-4D97-AF65-F5344CB8AC3E}">
        <p14:creationId xmlns:p14="http://schemas.microsoft.com/office/powerpoint/2010/main" val="1199283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2909322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lnSpcReduction="10000"/>
          </a:bodyPr>
          <a:lstStyle/>
          <a:p>
            <a:r>
              <a:rPr lang="en-US" b="1" i="0" dirty="0">
                <a:solidFill>
                  <a:srgbClr val="383838"/>
                </a:solidFill>
                <a:effectLst/>
                <a:latin typeface="Libre Baskerville"/>
              </a:rPr>
              <a:t>Single-payer </a:t>
            </a:r>
            <a:r>
              <a:rPr lang="en-US" b="0" i="0" dirty="0">
                <a:solidFill>
                  <a:srgbClr val="2B414D"/>
                </a:solidFill>
                <a:effectLst/>
                <a:latin typeface="Libre Baskerville"/>
              </a:rPr>
              <a:t>refers to financing a health care system by making one entity solely and exclusively responsible for paying for medical goods and services. </a:t>
            </a:r>
          </a:p>
          <a:p>
            <a:r>
              <a:rPr lang="en-US" b="0" i="0" dirty="0">
                <a:solidFill>
                  <a:srgbClr val="2B414D"/>
                </a:solidFill>
                <a:effectLst/>
                <a:latin typeface="Libre Baskerville"/>
              </a:rPr>
              <a:t>It is only the financing component that is socialized. </a:t>
            </a:r>
          </a:p>
          <a:p>
            <a:pPr marL="457200" lvl="1" indent="0">
              <a:buNone/>
            </a:pPr>
            <a:r>
              <a:rPr lang="en-US" dirty="0">
                <a:latin typeface="Libre Baskerville"/>
              </a:rPr>
              <a:t>The money for the payment can be either collected by </a:t>
            </a:r>
          </a:p>
          <a:p>
            <a:pPr lvl="1"/>
            <a:r>
              <a:rPr lang="en-US" dirty="0">
                <a:latin typeface="Libre Baskerville"/>
              </a:rPr>
              <a:t>Taxes collected by the government</a:t>
            </a:r>
          </a:p>
          <a:p>
            <a:pPr lvl="1"/>
            <a:r>
              <a:rPr lang="en-US" dirty="0">
                <a:latin typeface="Libre Baskerville"/>
              </a:rPr>
              <a:t>Premiums collected by National or Public Health Insurance</a:t>
            </a:r>
          </a:p>
          <a:p>
            <a:r>
              <a:rPr lang="en-US" dirty="0">
                <a:solidFill>
                  <a:schemeClr val="tx1"/>
                </a:solidFill>
              </a:rPr>
              <a:t>Single-payer systems: 17 countries</a:t>
            </a:r>
          </a:p>
          <a:p>
            <a:pPr lvl="1"/>
            <a:r>
              <a:rPr lang="en-US" dirty="0"/>
              <a:t>Norway, Japan, United Kingdom, Kuwait, Sweden, Bahrain, Brunei, Canada, United Arab Emirates, Denmark, Finland, Slovenia, Italy, Portugal, Cyprus, Spain, and Iceland.</a:t>
            </a:r>
          </a:p>
        </p:txBody>
      </p:sp>
    </p:spTree>
    <p:extLst>
      <p:ext uri="{BB962C8B-B14F-4D97-AF65-F5344CB8AC3E}">
        <p14:creationId xmlns:p14="http://schemas.microsoft.com/office/powerpoint/2010/main" val="922346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a:xfrm>
            <a:off x="802575"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normAutofit/>
          </a:bodyPr>
          <a:lstStyle/>
          <a:p>
            <a:pPr>
              <a:spcAft>
                <a:spcPts val="1000"/>
              </a:spcAft>
            </a:pPr>
            <a:r>
              <a:rPr lang="en-US" sz="2400" b="1" i="0" dirty="0">
                <a:solidFill>
                  <a:srgbClr val="401E47"/>
                </a:solidFill>
                <a:effectLst/>
                <a:latin typeface="Merriweather"/>
              </a:rPr>
              <a:t>Socialized medicine: </a:t>
            </a:r>
            <a:r>
              <a:rPr lang="en-US" sz="2400" b="0" i="0" dirty="0">
                <a:solidFill>
                  <a:srgbClr val="212121"/>
                </a:solidFill>
                <a:effectLst/>
                <a:latin typeface="Merriweather"/>
              </a:rPr>
              <a:t>this model actually takes the single-payer system one step further. </a:t>
            </a:r>
          </a:p>
          <a:p>
            <a:pPr lvl="1">
              <a:spcAft>
                <a:spcPts val="1000"/>
              </a:spcAft>
            </a:pPr>
            <a:r>
              <a:rPr lang="en-US" sz="2000" dirty="0">
                <a:solidFill>
                  <a:srgbClr val="212121"/>
                </a:solidFill>
                <a:latin typeface="Merriweather"/>
              </a:rPr>
              <a:t>G</a:t>
            </a:r>
            <a:r>
              <a:rPr lang="en-US" sz="2000" b="0" i="0" dirty="0">
                <a:solidFill>
                  <a:srgbClr val="212121"/>
                </a:solidFill>
                <a:effectLst/>
                <a:latin typeface="Merriweather"/>
              </a:rPr>
              <a:t>overnment not only pays for health care but operates the hospitals and employs the medical staff.</a:t>
            </a:r>
          </a:p>
          <a:p>
            <a:r>
              <a:rPr lang="en-US" sz="2400" b="0" i="0" dirty="0">
                <a:solidFill>
                  <a:srgbClr val="212121"/>
                </a:solidFill>
                <a:effectLst/>
                <a:latin typeface="Merriweather"/>
              </a:rPr>
              <a:t>This </a:t>
            </a:r>
            <a:r>
              <a:rPr lang="en-US" sz="2400" b="0" dirty="0">
                <a:solidFill>
                  <a:srgbClr val="212121"/>
                </a:solidFill>
                <a:latin typeface="Merriweather"/>
              </a:rPr>
              <a:t>is NOT part of the current debate in the US.</a:t>
            </a:r>
            <a:endParaRPr lang="en-US" sz="2400" b="0" i="0" dirty="0">
              <a:solidFill>
                <a:srgbClr val="212121"/>
              </a:solidFill>
              <a:effectLst/>
              <a:latin typeface="Merriweather"/>
            </a:endParaRPr>
          </a:p>
        </p:txBody>
      </p:sp>
    </p:spTree>
    <p:extLst>
      <p:ext uri="{BB962C8B-B14F-4D97-AF65-F5344CB8AC3E}">
        <p14:creationId xmlns:p14="http://schemas.microsoft.com/office/powerpoint/2010/main" val="10516690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98</a:t>
            </a:fld>
            <a:endParaRPr lang="en-GB"/>
          </a:p>
        </p:txBody>
      </p:sp>
    </p:spTree>
    <p:extLst>
      <p:ext uri="{BB962C8B-B14F-4D97-AF65-F5344CB8AC3E}">
        <p14:creationId xmlns:p14="http://schemas.microsoft.com/office/powerpoint/2010/main" val="2799686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99</a:t>
            </a:fld>
            <a:endParaRPr lang="en-GB"/>
          </a:p>
        </p:txBody>
      </p:sp>
    </p:spTree>
    <p:extLst>
      <p:ext uri="{BB962C8B-B14F-4D97-AF65-F5344CB8AC3E}">
        <p14:creationId xmlns:p14="http://schemas.microsoft.com/office/powerpoint/2010/main" val="4326014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schemas.microsoft.com/office/infopath/2007/PartnerControls"/>
    <ds:schemaRef ds:uri="http://purl.org/dc/terms/"/>
    <ds:schemaRef ds:uri="f1e60ea2-d1f2-40fb-ac47-3f06e0d3f2d6"/>
    <ds:schemaRef ds:uri="61a660bb-b57a-4fbc-ba10-8471d70fe46f"/>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45508</TotalTime>
  <Words>5908</Words>
  <Application>Microsoft Macintosh PowerPoint</Application>
  <PresentationFormat>Widescreen</PresentationFormat>
  <Paragraphs>731</Paragraphs>
  <Slides>101</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101</vt:i4>
      </vt:variant>
    </vt:vector>
  </HeadingPairs>
  <TitlesOfParts>
    <vt:vector size="121" baseType="lpstr">
      <vt:lpstr>arial</vt:lpstr>
      <vt:lpstr>arial</vt:lpstr>
      <vt:lpstr>berlingske_bold</vt:lpstr>
      <vt:lpstr>Cabin</vt:lpstr>
      <vt:lpstr>Calibri</vt:lpstr>
      <vt:lpstr>charter</vt:lpstr>
      <vt:lpstr>CircularStd-Book</vt:lpstr>
      <vt:lpstr>Courier New</vt:lpstr>
      <vt:lpstr>inherit</vt:lpstr>
      <vt:lpstr>InterFace</vt:lpstr>
      <vt:lpstr>InterFace</vt:lpstr>
      <vt:lpstr>interface_regular</vt:lpstr>
      <vt:lpstr>Libre Baskerville</vt:lpstr>
      <vt:lpstr>Merriweather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Pulse of the Health Economy</vt:lpstr>
      <vt:lpstr>Pulse of the Health Economy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Access</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Summary</vt:lpstr>
      <vt:lpstr> Thank you!</vt:lpstr>
      <vt:lpstr> Available NEED Topics Include:</vt:lpstr>
      <vt:lpstr>Where the money goes?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251</cp:revision>
  <cp:lastPrinted>2021-10-06T21:02:45Z</cp:lastPrinted>
  <dcterms:created xsi:type="dcterms:W3CDTF">2017-05-03T22:30:38Z</dcterms:created>
  <dcterms:modified xsi:type="dcterms:W3CDTF">2022-02-24T15:05:46Z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